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293" r:id="rId5"/>
    <p:sldId id="325" r:id="rId6"/>
    <p:sldId id="326" r:id="rId7"/>
    <p:sldId id="328" r:id="rId8"/>
    <p:sldId id="329" r:id="rId9"/>
    <p:sldId id="261" r:id="rId10"/>
    <p:sldId id="264" r:id="rId11"/>
    <p:sldId id="332" r:id="rId12"/>
    <p:sldId id="334" r:id="rId13"/>
    <p:sldId id="330" r:id="rId14"/>
    <p:sldId id="545" r:id="rId15"/>
    <p:sldId id="270" r:id="rId16"/>
    <p:sldId id="474" r:id="rId17"/>
    <p:sldId id="466" r:id="rId18"/>
    <p:sldId id="469" r:id="rId19"/>
    <p:sldId id="546" r:id="rId20"/>
    <p:sldId id="470" r:id="rId21"/>
    <p:sldId id="471" r:id="rId22"/>
    <p:sldId id="472" r:id="rId23"/>
    <p:sldId id="344" r:id="rId24"/>
    <p:sldId id="343" r:id="rId25"/>
    <p:sldId id="303" r:id="rId26"/>
    <p:sldId id="273" r:id="rId27"/>
    <p:sldId id="350" r:id="rId28"/>
    <p:sldId id="402" r:id="rId29"/>
    <p:sldId id="475" r:id="rId30"/>
    <p:sldId id="476" r:id="rId31"/>
    <p:sldId id="347" r:id="rId32"/>
    <p:sldId id="412" r:id="rId33"/>
    <p:sldId id="427" r:id="rId34"/>
    <p:sldId id="424" r:id="rId35"/>
    <p:sldId id="348" r:id="rId36"/>
    <p:sldId id="477" r:id="rId37"/>
    <p:sldId id="481" r:id="rId38"/>
    <p:sldId id="478" r:id="rId39"/>
    <p:sldId id="479" r:id="rId40"/>
    <p:sldId id="480" r:id="rId41"/>
    <p:sldId id="482" r:id="rId42"/>
    <p:sldId id="349" r:id="rId43"/>
    <p:sldId id="483" r:id="rId44"/>
    <p:sldId id="484" r:id="rId45"/>
    <p:sldId id="485" r:id="rId46"/>
    <p:sldId id="486" r:id="rId47"/>
    <p:sldId id="487" r:id="rId48"/>
    <p:sldId id="491" r:id="rId49"/>
    <p:sldId id="488" r:id="rId50"/>
    <p:sldId id="489" r:id="rId51"/>
    <p:sldId id="490" r:id="rId52"/>
    <p:sldId id="492" r:id="rId53"/>
    <p:sldId id="493" r:id="rId54"/>
    <p:sldId id="494" r:id="rId55"/>
    <p:sldId id="498" r:id="rId56"/>
    <p:sldId id="495" r:id="rId57"/>
    <p:sldId id="496" r:id="rId58"/>
    <p:sldId id="274" r:id="rId59"/>
    <p:sldId id="351" r:id="rId60"/>
    <p:sldId id="352" r:id="rId61"/>
    <p:sldId id="353" r:id="rId62"/>
    <p:sldId id="547" r:id="rId63"/>
    <p:sldId id="499" r:id="rId64"/>
    <p:sldId id="551" r:id="rId65"/>
    <p:sldId id="355" r:id="rId66"/>
    <p:sldId id="548" r:id="rId67"/>
    <p:sldId id="309" r:id="rId68"/>
    <p:sldId id="310" r:id="rId69"/>
    <p:sldId id="500" r:id="rId70"/>
    <p:sldId id="501" r:id="rId71"/>
    <p:sldId id="503" r:id="rId72"/>
    <p:sldId id="505" r:id="rId73"/>
    <p:sldId id="549" r:id="rId74"/>
    <p:sldId id="552" r:id="rId75"/>
    <p:sldId id="554" r:id="rId76"/>
    <p:sldId id="311" r:id="rId77"/>
    <p:sldId id="312" r:id="rId78"/>
    <p:sldId id="555" r:id="rId79"/>
    <p:sldId id="556" r:id="rId80"/>
    <p:sldId id="557" r:id="rId81"/>
    <p:sldId id="558" r:id="rId82"/>
    <p:sldId id="560" r:id="rId83"/>
    <p:sldId id="562" r:id="rId84"/>
    <p:sldId id="561" r:id="rId85"/>
    <p:sldId id="563" r:id="rId86"/>
    <p:sldId id="565" r:id="rId87"/>
    <p:sldId id="569" r:id="rId88"/>
    <p:sldId id="570" r:id="rId89"/>
    <p:sldId id="571" r:id="rId90"/>
    <p:sldId id="572" r:id="rId91"/>
    <p:sldId id="575" r:id="rId9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14" d="100"/>
          <a:sy n="114" d="100"/>
        </p:scale>
        <p:origin x="-4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1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1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1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A1B2217-74E2-4B62-89A5-4A8E863904D5}" type="doc">
      <dgm:prSet loTypeId="urn:microsoft.com/office/officeart/2005/8/layout/process5#1" loCatId="process" qsTypeId="urn:microsoft.com/office/officeart/2005/8/quickstyle/simple1#32" qsCatId="simple" csTypeId="urn:microsoft.com/office/officeart/2005/8/colors/colorful2#12" csCatId="colorful"/>
      <dgm:spPr/>
      <dgm:t>
        <a:bodyPr/>
        <a:lstStyle/>
        <a:p>
          <a:endParaRPr lang="zh-CN" altLang="en-US"/>
        </a:p>
      </dgm:t>
    </dgm:pt>
    <dgm:pt modelId="{89DE8AEF-C86E-4B96-AEA9-3C1A6AADCAD1}">
      <dgm:prSet/>
      <dgm:spPr/>
      <dgm:t>
        <a:bodyPr/>
        <a:lstStyle/>
        <a:p>
          <a:r>
            <a:rPr lang="en-US">
              <a:latin typeface="仿宋" panose="02010609060101010101" pitchFamily="49" charset="-122"/>
              <a:ea typeface="仿宋" panose="02010609060101010101" pitchFamily="49" charset="-122"/>
            </a:rPr>
            <a:t>1906</a:t>
          </a:r>
          <a:r>
            <a:rPr lang="zh-CN">
              <a:latin typeface="仿宋" panose="02010609060101010101" pitchFamily="49" charset="-122"/>
              <a:ea typeface="仿宋" panose="02010609060101010101" pitchFamily="49" charset="-122"/>
            </a:rPr>
            <a:t>年美国公共会计师协会（</a:t>
          </a:r>
          <a:r>
            <a:rPr lang="en-US">
              <a:latin typeface="仿宋" panose="02010609060101010101" pitchFamily="49" charset="-122"/>
              <a:ea typeface="仿宋" panose="02010609060101010101" pitchFamily="49" charset="-122"/>
            </a:rPr>
            <a:t>AAPA</a:t>
          </a:r>
          <a:r>
            <a:rPr lang="zh-CN">
              <a:latin typeface="仿宋" panose="02010609060101010101" pitchFamily="49" charset="-122"/>
              <a:ea typeface="仿宋" panose="02010609060101010101" pitchFamily="49" charset="-122"/>
            </a:rPr>
            <a:t>）建立了一个正式的道德委员会，以制定职业道德标准（即规范体系）</a:t>
          </a:r>
        </a:p>
      </dgm:t>
    </dgm:pt>
    <dgm:pt modelId="{16E1EC52-C7AB-4A4F-A62E-6A3FCA76621B}" cxnId="{F6A1E7A7-C52C-4D33-8AA3-910D29A1736E}" type="parTrans">
      <dgm:prSet/>
      <dgm:spPr/>
      <dgm:t>
        <a:bodyPr/>
        <a:lstStyle/>
        <a:p>
          <a:endParaRPr lang="zh-CN" altLang="en-US">
            <a:latin typeface="仿宋" panose="02010609060101010101" pitchFamily="49" charset="-122"/>
            <a:ea typeface="仿宋" panose="02010609060101010101" pitchFamily="49" charset="-122"/>
          </a:endParaRPr>
        </a:p>
      </dgm:t>
    </dgm:pt>
    <dgm:pt modelId="{299E273D-CF21-4935-B11F-7467DABA6673}" cxnId="{F6A1E7A7-C52C-4D33-8AA3-910D29A1736E}" type="sibTrans">
      <dgm:prSet/>
      <dgm:spPr/>
      <dgm:t>
        <a:bodyPr/>
        <a:lstStyle/>
        <a:p>
          <a:endParaRPr lang="zh-CN" altLang="en-US">
            <a:latin typeface="仿宋" panose="02010609060101010101" pitchFamily="49" charset="-122"/>
            <a:ea typeface="仿宋" panose="02010609060101010101" pitchFamily="49" charset="-122"/>
          </a:endParaRPr>
        </a:p>
      </dgm:t>
    </dgm:pt>
    <dgm:pt modelId="{1E74A0CB-B4C7-43E9-86BF-4423CE36518F}">
      <dgm:prSet/>
      <dgm:spPr/>
      <dgm:t>
        <a:bodyPr/>
        <a:lstStyle/>
        <a:p>
          <a:r>
            <a:rPr lang="en-US" dirty="0">
              <a:latin typeface="仿宋" panose="02010609060101010101" pitchFamily="49" charset="-122"/>
              <a:ea typeface="仿宋" panose="02010609060101010101" pitchFamily="49" charset="-122"/>
            </a:rPr>
            <a:t>1907</a:t>
          </a:r>
          <a:r>
            <a:rPr lang="zh-CN" dirty="0">
              <a:latin typeface="仿宋" panose="02010609060101010101" pitchFamily="49" charset="-122"/>
              <a:ea typeface="仿宋" panose="02010609060101010101" pitchFamily="49" charset="-122"/>
            </a:rPr>
            <a:t>年，</a:t>
          </a:r>
          <a:r>
            <a:rPr lang="en-US" dirty="0">
              <a:latin typeface="仿宋" panose="02010609060101010101" pitchFamily="49" charset="-122"/>
              <a:ea typeface="仿宋" panose="02010609060101010101" pitchFamily="49" charset="-122"/>
            </a:rPr>
            <a:t>AAPA</a:t>
          </a:r>
          <a:r>
            <a:rPr lang="zh-CN" dirty="0">
              <a:latin typeface="仿宋" panose="02010609060101010101" pitchFamily="49" charset="-122"/>
              <a:ea typeface="仿宋" panose="02010609060101010101" pitchFamily="49" charset="-122"/>
            </a:rPr>
            <a:t>以</a:t>
          </a:r>
          <a:r>
            <a:rPr lang="en-US" dirty="0">
              <a:latin typeface="仿宋" panose="02010609060101010101" pitchFamily="49" charset="-122"/>
              <a:ea typeface="仿宋" panose="02010609060101010101" pitchFamily="49" charset="-122"/>
            </a:rPr>
            <a:t>“</a:t>
          </a:r>
          <a:r>
            <a:rPr lang="zh-CN" dirty="0">
              <a:latin typeface="仿宋" panose="02010609060101010101" pitchFamily="49" charset="-122"/>
              <a:ea typeface="仿宋" panose="02010609060101010101" pitchFamily="49" charset="-122"/>
            </a:rPr>
            <a:t>职业道德</a:t>
          </a:r>
          <a:r>
            <a:rPr lang="en-US" dirty="0">
              <a:latin typeface="仿宋" panose="02010609060101010101" pitchFamily="49" charset="-122"/>
              <a:ea typeface="仿宋" panose="02010609060101010101" pitchFamily="49" charset="-122"/>
            </a:rPr>
            <a:t>”</a:t>
          </a:r>
          <a:r>
            <a:rPr lang="zh-CN" dirty="0">
              <a:latin typeface="仿宋" panose="02010609060101010101" pitchFamily="49" charset="-122"/>
              <a:ea typeface="仿宋" panose="02010609060101010101" pitchFamily="49" charset="-122"/>
            </a:rPr>
            <a:t>为标题制定了世界上首份成文的职业道德准则。</a:t>
          </a:r>
        </a:p>
      </dgm:t>
    </dgm:pt>
    <dgm:pt modelId="{ABC133E1-0720-4768-A363-BC5CEE4BA7B5}" cxnId="{ED4AEA84-EA11-4DB4-AD31-DFE45E17A547}" type="parTrans">
      <dgm:prSet/>
      <dgm:spPr/>
      <dgm:t>
        <a:bodyPr/>
        <a:lstStyle/>
        <a:p>
          <a:endParaRPr lang="zh-CN" altLang="en-US">
            <a:latin typeface="仿宋" panose="02010609060101010101" pitchFamily="49" charset="-122"/>
            <a:ea typeface="仿宋" panose="02010609060101010101" pitchFamily="49" charset="-122"/>
          </a:endParaRPr>
        </a:p>
      </dgm:t>
    </dgm:pt>
    <dgm:pt modelId="{BC97BC01-AF95-4C91-A321-68D2632C69D2}" cxnId="{ED4AEA84-EA11-4DB4-AD31-DFE45E17A547}" type="sibTrans">
      <dgm:prSet/>
      <dgm:spPr/>
      <dgm:t>
        <a:bodyPr/>
        <a:lstStyle/>
        <a:p>
          <a:endParaRPr lang="zh-CN" altLang="en-US">
            <a:latin typeface="仿宋" panose="02010609060101010101" pitchFamily="49" charset="-122"/>
            <a:ea typeface="仿宋" panose="02010609060101010101" pitchFamily="49" charset="-122"/>
          </a:endParaRPr>
        </a:p>
      </dgm:t>
    </dgm:pt>
    <dgm:pt modelId="{EE81EB99-0F80-42C0-A33E-3669D6411218}">
      <dgm:prSet/>
      <dgm:spPr/>
      <dgm:t>
        <a:bodyPr/>
        <a:lstStyle/>
        <a:p>
          <a:r>
            <a:rPr lang="en-US">
              <a:latin typeface="仿宋" panose="02010609060101010101" pitchFamily="49" charset="-122"/>
              <a:ea typeface="仿宋" panose="02010609060101010101" pitchFamily="49" charset="-122"/>
            </a:rPr>
            <a:t>1917</a:t>
          </a:r>
          <a:r>
            <a:rPr lang="zh-CN">
              <a:latin typeface="仿宋" panose="02010609060101010101" pitchFamily="49" charset="-122"/>
              <a:ea typeface="仿宋" panose="02010609060101010101" pitchFamily="49" charset="-122"/>
            </a:rPr>
            <a:t>年，</a:t>
          </a:r>
          <a:r>
            <a:rPr lang="en-US">
              <a:latin typeface="仿宋" panose="02010609060101010101" pitchFamily="49" charset="-122"/>
              <a:ea typeface="仿宋" panose="02010609060101010101" pitchFamily="49" charset="-122"/>
            </a:rPr>
            <a:t>AIA</a:t>
          </a:r>
          <a:r>
            <a:rPr lang="zh-CN">
              <a:latin typeface="仿宋" panose="02010609060101010101" pitchFamily="49" charset="-122"/>
              <a:ea typeface="仿宋" panose="02010609060101010101" pitchFamily="49" charset="-122"/>
            </a:rPr>
            <a:t>于发布了第一份较为全面的职业道德准则，包括八条行为规则 。</a:t>
          </a:r>
        </a:p>
      </dgm:t>
    </dgm:pt>
    <dgm:pt modelId="{291408A9-703D-4F2F-A3A1-27B2B6A4C9A2}" cxnId="{7920DBE6-2B2E-4F34-B0B0-562ED3704663}" type="parTrans">
      <dgm:prSet/>
      <dgm:spPr/>
      <dgm:t>
        <a:bodyPr/>
        <a:lstStyle/>
        <a:p>
          <a:endParaRPr lang="zh-CN" altLang="en-US">
            <a:latin typeface="仿宋" panose="02010609060101010101" pitchFamily="49" charset="-122"/>
            <a:ea typeface="仿宋" panose="02010609060101010101" pitchFamily="49" charset="-122"/>
          </a:endParaRPr>
        </a:p>
      </dgm:t>
    </dgm:pt>
    <dgm:pt modelId="{7DC93C3D-EBFA-487E-B936-0B3872A59F2A}" cxnId="{7920DBE6-2B2E-4F34-B0B0-562ED3704663}" type="sibTrans">
      <dgm:prSet/>
      <dgm:spPr/>
      <dgm:t>
        <a:bodyPr/>
        <a:lstStyle/>
        <a:p>
          <a:endParaRPr lang="zh-CN" altLang="en-US">
            <a:latin typeface="仿宋" panose="02010609060101010101" pitchFamily="49" charset="-122"/>
            <a:ea typeface="仿宋" panose="02010609060101010101" pitchFamily="49" charset="-122"/>
          </a:endParaRPr>
        </a:p>
      </dgm:t>
    </dgm:pt>
    <dgm:pt modelId="{CF14E574-FF85-412C-8B68-6F1F634120F3}">
      <dgm:prSet/>
      <dgm:spPr/>
      <dgm:t>
        <a:bodyPr/>
        <a:lstStyle/>
        <a:p>
          <a:r>
            <a:rPr lang="en-US">
              <a:latin typeface="仿宋" panose="02010609060101010101" pitchFamily="49" charset="-122"/>
              <a:ea typeface="仿宋" panose="02010609060101010101" pitchFamily="49" charset="-122"/>
            </a:rPr>
            <a:t>1972</a:t>
          </a:r>
          <a:r>
            <a:rPr lang="zh-CN">
              <a:latin typeface="仿宋" panose="02010609060101010101" pitchFamily="49" charset="-122"/>
              <a:ea typeface="仿宋" panose="02010609060101010101" pitchFamily="49" charset="-122"/>
            </a:rPr>
            <a:t>年</a:t>
          </a:r>
          <a:r>
            <a:rPr lang="en-US">
              <a:latin typeface="仿宋" panose="02010609060101010101" pitchFamily="49" charset="-122"/>
              <a:ea typeface="仿宋" panose="02010609060101010101" pitchFamily="49" charset="-122"/>
            </a:rPr>
            <a:t>5</a:t>
          </a:r>
          <a:r>
            <a:rPr lang="zh-CN">
              <a:latin typeface="仿宋" panose="02010609060101010101" pitchFamily="49" charset="-122"/>
              <a:ea typeface="仿宋" panose="02010609060101010101" pitchFamily="49" charset="-122"/>
            </a:rPr>
            <a:t>月，美国注册会计师协会（</a:t>
          </a:r>
          <a:r>
            <a:rPr lang="en-US">
              <a:latin typeface="仿宋" panose="02010609060101010101" pitchFamily="49" charset="-122"/>
              <a:ea typeface="仿宋" panose="02010609060101010101" pitchFamily="49" charset="-122"/>
            </a:rPr>
            <a:t>AICPA</a:t>
          </a:r>
          <a:r>
            <a:rPr lang="zh-CN">
              <a:latin typeface="仿宋" panose="02010609060101010101" pitchFamily="49" charset="-122"/>
              <a:ea typeface="仿宋" panose="02010609060101010101" pitchFamily="49" charset="-122"/>
            </a:rPr>
            <a:t>）准则重述特别委员会向协会理事会提交了修正后的职业道德准则，于</a:t>
          </a:r>
          <a:r>
            <a:rPr lang="en-US">
              <a:latin typeface="仿宋" panose="02010609060101010101" pitchFamily="49" charset="-122"/>
              <a:ea typeface="仿宋" panose="02010609060101010101" pitchFamily="49" charset="-122"/>
            </a:rPr>
            <a:t>1973</a:t>
          </a:r>
          <a:r>
            <a:rPr lang="zh-CN">
              <a:latin typeface="仿宋" panose="02010609060101010101" pitchFamily="49" charset="-122"/>
              <a:ea typeface="仿宋" panose="02010609060101010101" pitchFamily="49" charset="-122"/>
            </a:rPr>
            <a:t>年</a:t>
          </a:r>
          <a:r>
            <a:rPr lang="en-US">
              <a:latin typeface="仿宋" panose="02010609060101010101" pitchFamily="49" charset="-122"/>
              <a:ea typeface="仿宋" panose="02010609060101010101" pitchFamily="49" charset="-122"/>
            </a:rPr>
            <a:t>3</a:t>
          </a:r>
          <a:r>
            <a:rPr lang="zh-CN">
              <a:latin typeface="仿宋" panose="02010609060101010101" pitchFamily="49" charset="-122"/>
              <a:ea typeface="仿宋" panose="02010609060101010101" pitchFamily="49" charset="-122"/>
            </a:rPr>
            <a:t>月</a:t>
          </a:r>
          <a:r>
            <a:rPr lang="en-US">
              <a:latin typeface="仿宋" panose="02010609060101010101" pitchFamily="49" charset="-122"/>
              <a:ea typeface="仿宋" panose="02010609060101010101" pitchFamily="49" charset="-122"/>
            </a:rPr>
            <a:t>1</a:t>
          </a:r>
          <a:r>
            <a:rPr lang="zh-CN">
              <a:latin typeface="仿宋" panose="02010609060101010101" pitchFamily="49" charset="-122"/>
              <a:ea typeface="仿宋" panose="02010609060101010101" pitchFamily="49" charset="-122"/>
            </a:rPr>
            <a:t>日正式生效。</a:t>
          </a:r>
        </a:p>
      </dgm:t>
    </dgm:pt>
    <dgm:pt modelId="{EF46025E-F340-4FA2-86ED-D491EABF4EAD}" cxnId="{C9C72628-9D77-425F-B391-27A09CF3B0B5}" type="parTrans">
      <dgm:prSet/>
      <dgm:spPr/>
      <dgm:t>
        <a:bodyPr/>
        <a:lstStyle/>
        <a:p>
          <a:endParaRPr lang="zh-CN" altLang="en-US">
            <a:latin typeface="仿宋" panose="02010609060101010101" pitchFamily="49" charset="-122"/>
            <a:ea typeface="仿宋" panose="02010609060101010101" pitchFamily="49" charset="-122"/>
          </a:endParaRPr>
        </a:p>
      </dgm:t>
    </dgm:pt>
    <dgm:pt modelId="{5A66688C-A878-43C4-9924-275A70B2B76F}" cxnId="{C9C72628-9D77-425F-B391-27A09CF3B0B5}" type="sibTrans">
      <dgm:prSet/>
      <dgm:spPr/>
      <dgm:t>
        <a:bodyPr/>
        <a:lstStyle/>
        <a:p>
          <a:endParaRPr lang="zh-CN" altLang="en-US">
            <a:latin typeface="仿宋" panose="02010609060101010101" pitchFamily="49" charset="-122"/>
            <a:ea typeface="仿宋" panose="02010609060101010101" pitchFamily="49" charset="-122"/>
          </a:endParaRPr>
        </a:p>
      </dgm:t>
    </dgm:pt>
    <dgm:pt modelId="{F7523332-A946-4A19-A684-BB8FC782CD0B}">
      <dgm:prSet/>
      <dgm:spPr/>
      <dgm:t>
        <a:bodyPr/>
        <a:lstStyle/>
        <a:p>
          <a:r>
            <a:rPr lang="en-US" dirty="0">
              <a:latin typeface="仿宋" panose="02010609060101010101" pitchFamily="49" charset="-122"/>
              <a:ea typeface="仿宋" panose="02010609060101010101" pitchFamily="49" charset="-122"/>
            </a:rPr>
            <a:t>AICPA</a:t>
          </a:r>
          <a:r>
            <a:rPr lang="zh-CN" dirty="0">
              <a:latin typeface="仿宋" panose="02010609060101010101" pitchFamily="49" charset="-122"/>
              <a:ea typeface="仿宋" panose="02010609060101010101" pitchFamily="49" charset="-122"/>
            </a:rPr>
            <a:t>于</a:t>
          </a:r>
          <a:r>
            <a:rPr lang="en-US" dirty="0">
              <a:latin typeface="仿宋" panose="02010609060101010101" pitchFamily="49" charset="-122"/>
              <a:ea typeface="仿宋" panose="02010609060101010101" pitchFamily="49" charset="-122"/>
            </a:rPr>
            <a:t>1983</a:t>
          </a:r>
          <a:r>
            <a:rPr lang="zh-CN" dirty="0">
              <a:latin typeface="仿宋" panose="02010609060101010101" pitchFamily="49" charset="-122"/>
              <a:ea typeface="仿宋" panose="02010609060101010101" pitchFamily="49" charset="-122"/>
            </a:rPr>
            <a:t>年</a:t>
          </a:r>
          <a:r>
            <a:rPr lang="en-US" dirty="0">
              <a:latin typeface="仿宋" panose="02010609060101010101" pitchFamily="49" charset="-122"/>
              <a:ea typeface="仿宋" panose="02010609060101010101" pitchFamily="49" charset="-122"/>
            </a:rPr>
            <a:t>10</a:t>
          </a:r>
          <a:r>
            <a:rPr lang="zh-CN" dirty="0">
              <a:latin typeface="仿宋" panose="02010609060101010101" pitchFamily="49" charset="-122"/>
              <a:ea typeface="仿宋" panose="02010609060101010101" pitchFamily="49" charset="-122"/>
            </a:rPr>
            <a:t>月成立了注册会计师职业行为特别委员会（即安德森委员会</a:t>
          </a:r>
          <a:r>
            <a:rPr lang="en-US" dirty="0">
              <a:latin typeface="仿宋" panose="02010609060101010101" pitchFamily="49" charset="-122"/>
              <a:ea typeface="仿宋" panose="02010609060101010101" pitchFamily="49" charset="-122"/>
            </a:rPr>
            <a:t>, The Anderson Committee</a:t>
          </a:r>
          <a:r>
            <a:rPr lang="zh-CN" dirty="0">
              <a:latin typeface="仿宋" panose="02010609060101010101" pitchFamily="49" charset="-122"/>
              <a:ea typeface="仿宋" panose="02010609060101010101" pitchFamily="49" charset="-122"/>
            </a:rPr>
            <a:t>）</a:t>
          </a:r>
        </a:p>
      </dgm:t>
    </dgm:pt>
    <dgm:pt modelId="{B58FDAA5-97FC-48A8-9B9C-1947745C24E2}" cxnId="{09C19E0F-A994-4C66-87A5-41D5F729E222}" type="parTrans">
      <dgm:prSet/>
      <dgm:spPr/>
      <dgm:t>
        <a:bodyPr/>
        <a:lstStyle/>
        <a:p>
          <a:endParaRPr lang="zh-CN" altLang="en-US">
            <a:latin typeface="仿宋" panose="02010609060101010101" pitchFamily="49" charset="-122"/>
            <a:ea typeface="仿宋" panose="02010609060101010101" pitchFamily="49" charset="-122"/>
          </a:endParaRPr>
        </a:p>
      </dgm:t>
    </dgm:pt>
    <dgm:pt modelId="{B0BBA496-E516-4BCD-AEB4-7B36C4BEC47D}" cxnId="{09C19E0F-A994-4C66-87A5-41D5F729E222}" type="sibTrans">
      <dgm:prSet/>
      <dgm:spPr/>
      <dgm:t>
        <a:bodyPr/>
        <a:lstStyle/>
        <a:p>
          <a:endParaRPr lang="zh-CN" altLang="en-US">
            <a:latin typeface="仿宋" panose="02010609060101010101" pitchFamily="49" charset="-122"/>
            <a:ea typeface="仿宋" panose="02010609060101010101" pitchFamily="49" charset="-122"/>
          </a:endParaRPr>
        </a:p>
      </dgm:t>
    </dgm:pt>
    <dgm:pt modelId="{E540004B-75EB-41F2-8EC5-56F676B735EC}">
      <dgm:prSet/>
      <dgm:spPr/>
      <dgm:t>
        <a:bodyPr/>
        <a:lstStyle/>
        <a:p>
          <a:r>
            <a:rPr lang="en-US" dirty="0">
              <a:latin typeface="仿宋" panose="02010609060101010101" pitchFamily="49" charset="-122"/>
              <a:ea typeface="仿宋" panose="02010609060101010101" pitchFamily="49" charset="-122"/>
            </a:rPr>
            <a:t>1988</a:t>
          </a:r>
          <a:r>
            <a:rPr lang="zh-CN" dirty="0">
              <a:latin typeface="仿宋" panose="02010609060101010101" pitchFamily="49" charset="-122"/>
              <a:ea typeface="仿宋" panose="02010609060101010101" pitchFamily="49" charset="-122"/>
            </a:rPr>
            <a:t>年</a:t>
          </a:r>
          <a:r>
            <a:rPr lang="en-US" dirty="0">
              <a:latin typeface="仿宋" panose="02010609060101010101" pitchFamily="49" charset="-122"/>
              <a:ea typeface="仿宋" panose="02010609060101010101" pitchFamily="49" charset="-122"/>
            </a:rPr>
            <a:t>AICPA</a:t>
          </a:r>
          <a:r>
            <a:rPr lang="zh-CN" dirty="0">
              <a:latin typeface="仿宋" panose="02010609060101010101" pitchFamily="49" charset="-122"/>
              <a:ea typeface="仿宋" panose="02010609060101010101" pitchFamily="49" charset="-122"/>
            </a:rPr>
            <a:t>对职业道德准则在内容上进行了全面修正，并更名为“职业行为准则”</a:t>
          </a:r>
          <a:r>
            <a:rPr lang="en-US" dirty="0">
              <a:latin typeface="仿宋" panose="02010609060101010101" pitchFamily="49" charset="-122"/>
              <a:ea typeface="仿宋" panose="02010609060101010101" pitchFamily="49" charset="-122"/>
            </a:rPr>
            <a:t>(Code of Professional Conduct)</a:t>
          </a:r>
          <a:r>
            <a:rPr lang="zh-CN" dirty="0">
              <a:latin typeface="仿宋" panose="02010609060101010101" pitchFamily="49" charset="-122"/>
              <a:ea typeface="仿宋" panose="02010609060101010101" pitchFamily="49" charset="-122"/>
            </a:rPr>
            <a:t>，于</a:t>
          </a:r>
          <a:r>
            <a:rPr lang="en-US" dirty="0">
              <a:latin typeface="仿宋" panose="02010609060101010101" pitchFamily="49" charset="-122"/>
              <a:ea typeface="仿宋" panose="02010609060101010101" pitchFamily="49" charset="-122"/>
            </a:rPr>
            <a:t>1988</a:t>
          </a:r>
          <a:r>
            <a:rPr lang="zh-CN" dirty="0">
              <a:latin typeface="仿宋" panose="02010609060101010101" pitchFamily="49" charset="-122"/>
              <a:ea typeface="仿宋" panose="02010609060101010101" pitchFamily="49" charset="-122"/>
            </a:rPr>
            <a:t>年</a:t>
          </a:r>
          <a:r>
            <a:rPr lang="en-US" dirty="0">
              <a:latin typeface="仿宋" panose="02010609060101010101" pitchFamily="49" charset="-122"/>
              <a:ea typeface="仿宋" panose="02010609060101010101" pitchFamily="49" charset="-122"/>
            </a:rPr>
            <a:t>1</a:t>
          </a:r>
          <a:r>
            <a:rPr lang="zh-CN" dirty="0">
              <a:latin typeface="仿宋" panose="02010609060101010101" pitchFamily="49" charset="-122"/>
              <a:ea typeface="仿宋" panose="02010609060101010101" pitchFamily="49" charset="-122"/>
            </a:rPr>
            <a:t>月</a:t>
          </a:r>
          <a:r>
            <a:rPr lang="en-US" dirty="0">
              <a:latin typeface="仿宋" panose="02010609060101010101" pitchFamily="49" charset="-122"/>
              <a:ea typeface="仿宋" panose="02010609060101010101" pitchFamily="49" charset="-122"/>
            </a:rPr>
            <a:t>12</a:t>
          </a:r>
          <a:r>
            <a:rPr lang="zh-CN" dirty="0">
              <a:latin typeface="仿宋" panose="02010609060101010101" pitchFamily="49" charset="-122"/>
              <a:ea typeface="仿宋" panose="02010609060101010101" pitchFamily="49" charset="-122"/>
            </a:rPr>
            <a:t>日正式采纳。</a:t>
          </a:r>
        </a:p>
      </dgm:t>
    </dgm:pt>
    <dgm:pt modelId="{D1D33090-6D28-4D2B-9D4C-94E306D1011B}" cxnId="{96BD384C-3A11-404B-A659-68241F0CEAB6}" type="parTrans">
      <dgm:prSet/>
      <dgm:spPr/>
      <dgm:t>
        <a:bodyPr/>
        <a:lstStyle/>
        <a:p>
          <a:endParaRPr lang="zh-CN" altLang="en-US">
            <a:latin typeface="仿宋" panose="02010609060101010101" pitchFamily="49" charset="-122"/>
            <a:ea typeface="仿宋" panose="02010609060101010101" pitchFamily="49" charset="-122"/>
          </a:endParaRPr>
        </a:p>
      </dgm:t>
    </dgm:pt>
    <dgm:pt modelId="{407B4DF1-B7AD-4ACB-93CE-051643F56EF3}" cxnId="{96BD384C-3A11-404B-A659-68241F0CEAB6}" type="sibTrans">
      <dgm:prSet/>
      <dgm:spPr/>
      <dgm:t>
        <a:bodyPr/>
        <a:lstStyle/>
        <a:p>
          <a:endParaRPr lang="zh-CN" altLang="en-US">
            <a:latin typeface="仿宋" panose="02010609060101010101" pitchFamily="49" charset="-122"/>
            <a:ea typeface="仿宋" panose="02010609060101010101" pitchFamily="49" charset="-122"/>
          </a:endParaRPr>
        </a:p>
      </dgm:t>
    </dgm:pt>
    <dgm:pt modelId="{C25CC59F-FAD3-4666-9C20-857000870AEB}" type="pres">
      <dgm:prSet presAssocID="{4A1B2217-74E2-4B62-89A5-4A8E863904D5}" presName="diagram" presStyleCnt="0">
        <dgm:presLayoutVars>
          <dgm:dir/>
          <dgm:resizeHandles val="exact"/>
        </dgm:presLayoutVars>
      </dgm:prSet>
      <dgm:spPr/>
      <dgm:t>
        <a:bodyPr/>
        <a:lstStyle/>
        <a:p>
          <a:endParaRPr lang="zh-CN" altLang="en-US"/>
        </a:p>
      </dgm:t>
    </dgm:pt>
    <dgm:pt modelId="{6CB9C839-2851-4242-863B-ACA28D240284}" type="pres">
      <dgm:prSet presAssocID="{89DE8AEF-C86E-4B96-AEA9-3C1A6AADCAD1}" presName="node" presStyleLbl="node1" presStyleIdx="0" presStyleCnt="6">
        <dgm:presLayoutVars>
          <dgm:bulletEnabled val="1"/>
        </dgm:presLayoutVars>
      </dgm:prSet>
      <dgm:spPr/>
      <dgm:t>
        <a:bodyPr/>
        <a:lstStyle/>
        <a:p>
          <a:endParaRPr lang="zh-CN" altLang="en-US"/>
        </a:p>
      </dgm:t>
    </dgm:pt>
    <dgm:pt modelId="{DB8FC005-22FF-476E-92DF-9A1AFE93257B}" type="pres">
      <dgm:prSet presAssocID="{299E273D-CF21-4935-B11F-7467DABA6673}" presName="sibTrans" presStyleLbl="sibTrans2D1" presStyleIdx="0" presStyleCnt="5"/>
      <dgm:spPr/>
      <dgm:t>
        <a:bodyPr/>
        <a:lstStyle/>
        <a:p>
          <a:endParaRPr lang="zh-CN" altLang="en-US"/>
        </a:p>
      </dgm:t>
    </dgm:pt>
    <dgm:pt modelId="{C14044E2-55D7-4E19-9662-205C0684248B}" type="pres">
      <dgm:prSet presAssocID="{299E273D-CF21-4935-B11F-7467DABA6673}" presName="connectorText" presStyleLbl="sibTrans2D1" presStyleIdx="0" presStyleCnt="5"/>
      <dgm:spPr/>
      <dgm:t>
        <a:bodyPr/>
        <a:lstStyle/>
        <a:p>
          <a:endParaRPr lang="zh-CN" altLang="en-US"/>
        </a:p>
      </dgm:t>
    </dgm:pt>
    <dgm:pt modelId="{17A50CA6-39C9-4393-B774-9F176264960E}" type="pres">
      <dgm:prSet presAssocID="{1E74A0CB-B4C7-43E9-86BF-4423CE36518F}" presName="node" presStyleLbl="node1" presStyleIdx="1" presStyleCnt="6">
        <dgm:presLayoutVars>
          <dgm:bulletEnabled val="1"/>
        </dgm:presLayoutVars>
      </dgm:prSet>
      <dgm:spPr/>
      <dgm:t>
        <a:bodyPr/>
        <a:lstStyle/>
        <a:p>
          <a:endParaRPr lang="zh-CN" altLang="en-US"/>
        </a:p>
      </dgm:t>
    </dgm:pt>
    <dgm:pt modelId="{F0528F89-B423-45F9-96EF-00D7DF570713}" type="pres">
      <dgm:prSet presAssocID="{BC97BC01-AF95-4C91-A321-68D2632C69D2}" presName="sibTrans" presStyleLbl="sibTrans2D1" presStyleIdx="1" presStyleCnt="5"/>
      <dgm:spPr/>
      <dgm:t>
        <a:bodyPr/>
        <a:lstStyle/>
        <a:p>
          <a:endParaRPr lang="zh-CN" altLang="en-US"/>
        </a:p>
      </dgm:t>
    </dgm:pt>
    <dgm:pt modelId="{A732B1A9-CE5D-4C07-8B8A-8857FB02FDE7}" type="pres">
      <dgm:prSet presAssocID="{BC97BC01-AF95-4C91-A321-68D2632C69D2}" presName="connectorText" presStyleLbl="sibTrans2D1" presStyleIdx="1" presStyleCnt="5"/>
      <dgm:spPr/>
      <dgm:t>
        <a:bodyPr/>
        <a:lstStyle/>
        <a:p>
          <a:endParaRPr lang="zh-CN" altLang="en-US"/>
        </a:p>
      </dgm:t>
    </dgm:pt>
    <dgm:pt modelId="{16EE63EB-DF9B-4B3B-B970-FEC69F910DD6}" type="pres">
      <dgm:prSet presAssocID="{EE81EB99-0F80-42C0-A33E-3669D6411218}" presName="node" presStyleLbl="node1" presStyleIdx="2" presStyleCnt="6">
        <dgm:presLayoutVars>
          <dgm:bulletEnabled val="1"/>
        </dgm:presLayoutVars>
      </dgm:prSet>
      <dgm:spPr/>
      <dgm:t>
        <a:bodyPr/>
        <a:lstStyle/>
        <a:p>
          <a:endParaRPr lang="zh-CN" altLang="en-US"/>
        </a:p>
      </dgm:t>
    </dgm:pt>
    <dgm:pt modelId="{0CD3498F-9436-4767-9067-5AEE55CC416F}" type="pres">
      <dgm:prSet presAssocID="{7DC93C3D-EBFA-487E-B936-0B3872A59F2A}" presName="sibTrans" presStyleLbl="sibTrans2D1" presStyleIdx="2" presStyleCnt="5"/>
      <dgm:spPr/>
      <dgm:t>
        <a:bodyPr/>
        <a:lstStyle/>
        <a:p>
          <a:endParaRPr lang="zh-CN" altLang="en-US"/>
        </a:p>
      </dgm:t>
    </dgm:pt>
    <dgm:pt modelId="{D7375FE1-30F2-4D11-94E4-E47BBF258629}" type="pres">
      <dgm:prSet presAssocID="{7DC93C3D-EBFA-487E-B936-0B3872A59F2A}" presName="connectorText" presStyleLbl="sibTrans2D1" presStyleIdx="2" presStyleCnt="5"/>
      <dgm:spPr/>
      <dgm:t>
        <a:bodyPr/>
        <a:lstStyle/>
        <a:p>
          <a:endParaRPr lang="zh-CN" altLang="en-US"/>
        </a:p>
      </dgm:t>
    </dgm:pt>
    <dgm:pt modelId="{ACD5CC16-ED3E-4C99-8E6D-5E9214D8E6F6}" type="pres">
      <dgm:prSet presAssocID="{CF14E574-FF85-412C-8B68-6F1F634120F3}" presName="node" presStyleLbl="node1" presStyleIdx="3" presStyleCnt="6">
        <dgm:presLayoutVars>
          <dgm:bulletEnabled val="1"/>
        </dgm:presLayoutVars>
      </dgm:prSet>
      <dgm:spPr/>
      <dgm:t>
        <a:bodyPr/>
        <a:lstStyle/>
        <a:p>
          <a:endParaRPr lang="zh-CN" altLang="en-US"/>
        </a:p>
      </dgm:t>
    </dgm:pt>
    <dgm:pt modelId="{4E34B4AB-4F22-4A50-8DB3-60DB22DEA91D}" type="pres">
      <dgm:prSet presAssocID="{5A66688C-A878-43C4-9924-275A70B2B76F}" presName="sibTrans" presStyleLbl="sibTrans2D1" presStyleIdx="3" presStyleCnt="5"/>
      <dgm:spPr/>
      <dgm:t>
        <a:bodyPr/>
        <a:lstStyle/>
        <a:p>
          <a:endParaRPr lang="zh-CN" altLang="en-US"/>
        </a:p>
      </dgm:t>
    </dgm:pt>
    <dgm:pt modelId="{1C88D8ED-5217-40F3-B94C-D3A41A787F2D}" type="pres">
      <dgm:prSet presAssocID="{5A66688C-A878-43C4-9924-275A70B2B76F}" presName="connectorText" presStyleLbl="sibTrans2D1" presStyleIdx="3" presStyleCnt="5"/>
      <dgm:spPr/>
      <dgm:t>
        <a:bodyPr/>
        <a:lstStyle/>
        <a:p>
          <a:endParaRPr lang="zh-CN" altLang="en-US"/>
        </a:p>
      </dgm:t>
    </dgm:pt>
    <dgm:pt modelId="{6A649E96-2BB9-4D32-8B53-0FA88EF71144}" type="pres">
      <dgm:prSet presAssocID="{F7523332-A946-4A19-A684-BB8FC782CD0B}" presName="node" presStyleLbl="node1" presStyleIdx="4" presStyleCnt="6">
        <dgm:presLayoutVars>
          <dgm:bulletEnabled val="1"/>
        </dgm:presLayoutVars>
      </dgm:prSet>
      <dgm:spPr/>
      <dgm:t>
        <a:bodyPr/>
        <a:lstStyle/>
        <a:p>
          <a:endParaRPr lang="zh-CN" altLang="en-US"/>
        </a:p>
      </dgm:t>
    </dgm:pt>
    <dgm:pt modelId="{4015EEDE-7280-45CC-BB94-7CC159F82BFD}" type="pres">
      <dgm:prSet presAssocID="{B0BBA496-E516-4BCD-AEB4-7B36C4BEC47D}" presName="sibTrans" presStyleLbl="sibTrans2D1" presStyleIdx="4" presStyleCnt="5"/>
      <dgm:spPr/>
      <dgm:t>
        <a:bodyPr/>
        <a:lstStyle/>
        <a:p>
          <a:endParaRPr lang="zh-CN" altLang="en-US"/>
        </a:p>
      </dgm:t>
    </dgm:pt>
    <dgm:pt modelId="{C2AC402A-035A-4405-9E12-3FBB0ED6BD86}" type="pres">
      <dgm:prSet presAssocID="{B0BBA496-E516-4BCD-AEB4-7B36C4BEC47D}" presName="connectorText" presStyleLbl="sibTrans2D1" presStyleIdx="4" presStyleCnt="5"/>
      <dgm:spPr/>
      <dgm:t>
        <a:bodyPr/>
        <a:lstStyle/>
        <a:p>
          <a:endParaRPr lang="zh-CN" altLang="en-US"/>
        </a:p>
      </dgm:t>
    </dgm:pt>
    <dgm:pt modelId="{440F4D04-78B7-435C-932D-7B1977F3D792}" type="pres">
      <dgm:prSet presAssocID="{E540004B-75EB-41F2-8EC5-56F676B735EC}" presName="node" presStyleLbl="node1" presStyleIdx="5" presStyleCnt="6">
        <dgm:presLayoutVars>
          <dgm:bulletEnabled val="1"/>
        </dgm:presLayoutVars>
      </dgm:prSet>
      <dgm:spPr/>
      <dgm:t>
        <a:bodyPr/>
        <a:lstStyle/>
        <a:p>
          <a:endParaRPr lang="zh-CN" altLang="en-US"/>
        </a:p>
      </dgm:t>
    </dgm:pt>
  </dgm:ptLst>
  <dgm:cxnLst>
    <dgm:cxn modelId="{96BD384C-3A11-404B-A659-68241F0CEAB6}" srcId="{4A1B2217-74E2-4B62-89A5-4A8E863904D5}" destId="{E540004B-75EB-41F2-8EC5-56F676B735EC}" srcOrd="5" destOrd="0" parTransId="{D1D33090-6D28-4D2B-9D4C-94E306D1011B}" sibTransId="{407B4DF1-B7AD-4ACB-93CE-051643F56EF3}"/>
    <dgm:cxn modelId="{C9C72628-9D77-425F-B391-27A09CF3B0B5}" srcId="{4A1B2217-74E2-4B62-89A5-4A8E863904D5}" destId="{CF14E574-FF85-412C-8B68-6F1F634120F3}" srcOrd="3" destOrd="0" parTransId="{EF46025E-F340-4FA2-86ED-D491EABF4EAD}" sibTransId="{5A66688C-A878-43C4-9924-275A70B2B76F}"/>
    <dgm:cxn modelId="{F6A1E7A7-C52C-4D33-8AA3-910D29A1736E}" srcId="{4A1B2217-74E2-4B62-89A5-4A8E863904D5}" destId="{89DE8AEF-C86E-4B96-AEA9-3C1A6AADCAD1}" srcOrd="0" destOrd="0" parTransId="{16E1EC52-C7AB-4A4F-A62E-6A3FCA76621B}" sibTransId="{299E273D-CF21-4935-B11F-7467DABA6673}"/>
    <dgm:cxn modelId="{09C19E0F-A994-4C66-87A5-41D5F729E222}" srcId="{4A1B2217-74E2-4B62-89A5-4A8E863904D5}" destId="{F7523332-A946-4A19-A684-BB8FC782CD0B}" srcOrd="4" destOrd="0" parTransId="{B58FDAA5-97FC-48A8-9B9C-1947745C24E2}" sibTransId="{B0BBA496-E516-4BCD-AEB4-7B36C4BEC47D}"/>
    <dgm:cxn modelId="{3F8F7986-752E-4F82-B267-BE4032C971A3}" type="presOf" srcId="{B0BBA496-E516-4BCD-AEB4-7B36C4BEC47D}" destId="{C2AC402A-035A-4405-9E12-3FBB0ED6BD86}" srcOrd="1" destOrd="0" presId="urn:microsoft.com/office/officeart/2005/8/layout/process5#1"/>
    <dgm:cxn modelId="{DC5FF9A3-F744-486F-A002-41953239C723}" type="presOf" srcId="{299E273D-CF21-4935-B11F-7467DABA6673}" destId="{C14044E2-55D7-4E19-9662-205C0684248B}" srcOrd="1" destOrd="0" presId="urn:microsoft.com/office/officeart/2005/8/layout/process5#1"/>
    <dgm:cxn modelId="{ED4AEA84-EA11-4DB4-AD31-DFE45E17A547}" srcId="{4A1B2217-74E2-4B62-89A5-4A8E863904D5}" destId="{1E74A0CB-B4C7-43E9-86BF-4423CE36518F}" srcOrd="1" destOrd="0" parTransId="{ABC133E1-0720-4768-A363-BC5CEE4BA7B5}" sibTransId="{BC97BC01-AF95-4C91-A321-68D2632C69D2}"/>
    <dgm:cxn modelId="{C559AC39-580E-4CC0-9B74-B5807BCF3DDC}" type="presOf" srcId="{299E273D-CF21-4935-B11F-7467DABA6673}" destId="{DB8FC005-22FF-476E-92DF-9A1AFE93257B}" srcOrd="0" destOrd="0" presId="urn:microsoft.com/office/officeart/2005/8/layout/process5#1"/>
    <dgm:cxn modelId="{7920DBE6-2B2E-4F34-B0B0-562ED3704663}" srcId="{4A1B2217-74E2-4B62-89A5-4A8E863904D5}" destId="{EE81EB99-0F80-42C0-A33E-3669D6411218}" srcOrd="2" destOrd="0" parTransId="{291408A9-703D-4F2F-A3A1-27B2B6A4C9A2}" sibTransId="{7DC93C3D-EBFA-487E-B936-0B3872A59F2A}"/>
    <dgm:cxn modelId="{3DA22377-6F9B-45C8-8364-C671B7F66CD9}" type="presOf" srcId="{5A66688C-A878-43C4-9924-275A70B2B76F}" destId="{4E34B4AB-4F22-4A50-8DB3-60DB22DEA91D}" srcOrd="0" destOrd="0" presId="urn:microsoft.com/office/officeart/2005/8/layout/process5#1"/>
    <dgm:cxn modelId="{7E70F534-85BF-471B-BE63-E0C0314BDD40}" type="presOf" srcId="{7DC93C3D-EBFA-487E-B936-0B3872A59F2A}" destId="{0CD3498F-9436-4767-9067-5AEE55CC416F}" srcOrd="0" destOrd="0" presId="urn:microsoft.com/office/officeart/2005/8/layout/process5#1"/>
    <dgm:cxn modelId="{F60A8FFD-9AB0-415F-87F5-75227FFA7590}" type="presOf" srcId="{4A1B2217-74E2-4B62-89A5-4A8E863904D5}" destId="{C25CC59F-FAD3-4666-9C20-857000870AEB}" srcOrd="0" destOrd="0" presId="urn:microsoft.com/office/officeart/2005/8/layout/process5#1"/>
    <dgm:cxn modelId="{BC34AEF1-5864-498C-BBF2-F909CA04AAC8}" type="presOf" srcId="{EE81EB99-0F80-42C0-A33E-3669D6411218}" destId="{16EE63EB-DF9B-4B3B-B970-FEC69F910DD6}" srcOrd="0" destOrd="0" presId="urn:microsoft.com/office/officeart/2005/8/layout/process5#1"/>
    <dgm:cxn modelId="{24FD84D5-32A1-4F9D-8A30-9C928FEBCFDC}" type="presOf" srcId="{B0BBA496-E516-4BCD-AEB4-7B36C4BEC47D}" destId="{4015EEDE-7280-45CC-BB94-7CC159F82BFD}" srcOrd="0" destOrd="0" presId="urn:microsoft.com/office/officeart/2005/8/layout/process5#1"/>
    <dgm:cxn modelId="{61607CDB-6FD1-41C6-A865-DF9B6E040407}" type="presOf" srcId="{E540004B-75EB-41F2-8EC5-56F676B735EC}" destId="{440F4D04-78B7-435C-932D-7B1977F3D792}" srcOrd="0" destOrd="0" presId="urn:microsoft.com/office/officeart/2005/8/layout/process5#1"/>
    <dgm:cxn modelId="{FA4B9219-6AAC-4877-AB4C-F1A5DB924ED8}" type="presOf" srcId="{7DC93C3D-EBFA-487E-B936-0B3872A59F2A}" destId="{D7375FE1-30F2-4D11-94E4-E47BBF258629}" srcOrd="1" destOrd="0" presId="urn:microsoft.com/office/officeart/2005/8/layout/process5#1"/>
    <dgm:cxn modelId="{66BF026A-6851-4A93-9C85-90D3E96D2FD3}" type="presOf" srcId="{89DE8AEF-C86E-4B96-AEA9-3C1A6AADCAD1}" destId="{6CB9C839-2851-4242-863B-ACA28D240284}" srcOrd="0" destOrd="0" presId="urn:microsoft.com/office/officeart/2005/8/layout/process5#1"/>
    <dgm:cxn modelId="{4D089C2F-2511-4B56-9FD3-A3B0AA07161A}" type="presOf" srcId="{5A66688C-A878-43C4-9924-275A70B2B76F}" destId="{1C88D8ED-5217-40F3-B94C-D3A41A787F2D}" srcOrd="1" destOrd="0" presId="urn:microsoft.com/office/officeart/2005/8/layout/process5#1"/>
    <dgm:cxn modelId="{E0509E70-3C7E-463A-AFFA-706B9A39A4E9}" type="presOf" srcId="{F7523332-A946-4A19-A684-BB8FC782CD0B}" destId="{6A649E96-2BB9-4D32-8B53-0FA88EF71144}" srcOrd="0" destOrd="0" presId="urn:microsoft.com/office/officeart/2005/8/layout/process5#1"/>
    <dgm:cxn modelId="{4C002063-11BB-4B34-842E-9300FD3DDEDE}" type="presOf" srcId="{1E74A0CB-B4C7-43E9-86BF-4423CE36518F}" destId="{17A50CA6-39C9-4393-B774-9F176264960E}" srcOrd="0" destOrd="0" presId="urn:microsoft.com/office/officeart/2005/8/layout/process5#1"/>
    <dgm:cxn modelId="{5CD47F50-09F1-4184-BBB9-C6CBBD49685C}" type="presOf" srcId="{CF14E574-FF85-412C-8B68-6F1F634120F3}" destId="{ACD5CC16-ED3E-4C99-8E6D-5E9214D8E6F6}" srcOrd="0" destOrd="0" presId="urn:microsoft.com/office/officeart/2005/8/layout/process5#1"/>
    <dgm:cxn modelId="{E4CEC096-3E23-419F-88E2-2FE37124B667}" type="presOf" srcId="{BC97BC01-AF95-4C91-A321-68D2632C69D2}" destId="{F0528F89-B423-45F9-96EF-00D7DF570713}" srcOrd="0" destOrd="0" presId="urn:microsoft.com/office/officeart/2005/8/layout/process5#1"/>
    <dgm:cxn modelId="{4C3290FD-2A71-433B-92A6-A48D0930AFFC}" type="presOf" srcId="{BC97BC01-AF95-4C91-A321-68D2632C69D2}" destId="{A732B1A9-CE5D-4C07-8B8A-8857FB02FDE7}" srcOrd="1" destOrd="0" presId="urn:microsoft.com/office/officeart/2005/8/layout/process5#1"/>
    <dgm:cxn modelId="{D8FF2D6C-EFC1-4280-B332-79348127EEB3}" type="presParOf" srcId="{C25CC59F-FAD3-4666-9C20-857000870AEB}" destId="{6CB9C839-2851-4242-863B-ACA28D240284}" srcOrd="0" destOrd="0" presId="urn:microsoft.com/office/officeart/2005/8/layout/process5#1"/>
    <dgm:cxn modelId="{0AFB7445-C396-4FF2-ABCC-737470C62599}" type="presParOf" srcId="{C25CC59F-FAD3-4666-9C20-857000870AEB}" destId="{DB8FC005-22FF-476E-92DF-9A1AFE93257B}" srcOrd="1" destOrd="0" presId="urn:microsoft.com/office/officeart/2005/8/layout/process5#1"/>
    <dgm:cxn modelId="{666C96D0-E5BD-440F-B253-D498C10CB77B}" type="presParOf" srcId="{DB8FC005-22FF-476E-92DF-9A1AFE93257B}" destId="{C14044E2-55D7-4E19-9662-205C0684248B}" srcOrd="0" destOrd="0" presId="urn:microsoft.com/office/officeart/2005/8/layout/process5#1"/>
    <dgm:cxn modelId="{C855EAB4-E875-4519-B65D-17170555532C}" type="presParOf" srcId="{C25CC59F-FAD3-4666-9C20-857000870AEB}" destId="{17A50CA6-39C9-4393-B774-9F176264960E}" srcOrd="2" destOrd="0" presId="urn:microsoft.com/office/officeart/2005/8/layout/process5#1"/>
    <dgm:cxn modelId="{EA2DA664-017B-4FC0-A7C8-59CA28317C5B}" type="presParOf" srcId="{C25CC59F-FAD3-4666-9C20-857000870AEB}" destId="{F0528F89-B423-45F9-96EF-00D7DF570713}" srcOrd="3" destOrd="0" presId="urn:microsoft.com/office/officeart/2005/8/layout/process5#1"/>
    <dgm:cxn modelId="{B77699E8-65D1-41E5-BAB5-B3E995CC0272}" type="presParOf" srcId="{F0528F89-B423-45F9-96EF-00D7DF570713}" destId="{A732B1A9-CE5D-4C07-8B8A-8857FB02FDE7}" srcOrd="0" destOrd="0" presId="urn:microsoft.com/office/officeart/2005/8/layout/process5#1"/>
    <dgm:cxn modelId="{B431D2A9-8983-4C5D-9925-C537CB104F11}" type="presParOf" srcId="{C25CC59F-FAD3-4666-9C20-857000870AEB}" destId="{16EE63EB-DF9B-4B3B-B970-FEC69F910DD6}" srcOrd="4" destOrd="0" presId="urn:microsoft.com/office/officeart/2005/8/layout/process5#1"/>
    <dgm:cxn modelId="{29CE8737-23C4-4748-A13B-A69B3929C4D0}" type="presParOf" srcId="{C25CC59F-FAD3-4666-9C20-857000870AEB}" destId="{0CD3498F-9436-4767-9067-5AEE55CC416F}" srcOrd="5" destOrd="0" presId="urn:microsoft.com/office/officeart/2005/8/layout/process5#1"/>
    <dgm:cxn modelId="{B102316E-ECB8-4A26-8A6F-6C05D5323FF6}" type="presParOf" srcId="{0CD3498F-9436-4767-9067-5AEE55CC416F}" destId="{D7375FE1-30F2-4D11-94E4-E47BBF258629}" srcOrd="0" destOrd="0" presId="urn:microsoft.com/office/officeart/2005/8/layout/process5#1"/>
    <dgm:cxn modelId="{15B8F2CD-BB9D-4302-B2B9-3BB3BA58F08D}" type="presParOf" srcId="{C25CC59F-FAD3-4666-9C20-857000870AEB}" destId="{ACD5CC16-ED3E-4C99-8E6D-5E9214D8E6F6}" srcOrd="6" destOrd="0" presId="urn:microsoft.com/office/officeart/2005/8/layout/process5#1"/>
    <dgm:cxn modelId="{5CA066D7-795E-4F95-820E-EB3B1E8B9157}" type="presParOf" srcId="{C25CC59F-FAD3-4666-9C20-857000870AEB}" destId="{4E34B4AB-4F22-4A50-8DB3-60DB22DEA91D}" srcOrd="7" destOrd="0" presId="urn:microsoft.com/office/officeart/2005/8/layout/process5#1"/>
    <dgm:cxn modelId="{A0F2E699-264A-4F52-999B-D66A9A9DD131}" type="presParOf" srcId="{4E34B4AB-4F22-4A50-8DB3-60DB22DEA91D}" destId="{1C88D8ED-5217-40F3-B94C-D3A41A787F2D}" srcOrd="0" destOrd="0" presId="urn:microsoft.com/office/officeart/2005/8/layout/process5#1"/>
    <dgm:cxn modelId="{988E05FE-01CF-45EE-89FC-C39904FA7291}" type="presParOf" srcId="{C25CC59F-FAD3-4666-9C20-857000870AEB}" destId="{6A649E96-2BB9-4D32-8B53-0FA88EF71144}" srcOrd="8" destOrd="0" presId="urn:microsoft.com/office/officeart/2005/8/layout/process5#1"/>
    <dgm:cxn modelId="{1D628A4D-CDAF-4E2D-BDF4-577117C6E150}" type="presParOf" srcId="{C25CC59F-FAD3-4666-9C20-857000870AEB}" destId="{4015EEDE-7280-45CC-BB94-7CC159F82BFD}" srcOrd="9" destOrd="0" presId="urn:microsoft.com/office/officeart/2005/8/layout/process5#1"/>
    <dgm:cxn modelId="{FCC15EDE-4A23-48DF-A224-4A2094590441}" type="presParOf" srcId="{4015EEDE-7280-45CC-BB94-7CC159F82BFD}" destId="{C2AC402A-035A-4405-9E12-3FBB0ED6BD86}" srcOrd="0" destOrd="0" presId="urn:microsoft.com/office/officeart/2005/8/layout/process5#1"/>
    <dgm:cxn modelId="{D4266E4B-D832-4721-B4F6-4FD8272A1880}" type="presParOf" srcId="{C25CC59F-FAD3-4666-9C20-857000870AEB}" destId="{440F4D04-78B7-435C-932D-7B1977F3D792}" srcOrd="10"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2C5044-15A9-4FC9-9001-F677A377B660}" type="doc">
      <dgm:prSet loTypeId="urn:microsoft.com/office/officeart/2005/8/layout/venn1" loCatId="relationship" qsTypeId="urn:microsoft.com/office/officeart/2005/8/quickstyle/simple4#3" qsCatId="simple" csTypeId="urn:microsoft.com/office/officeart/2005/8/colors/colorful2#1" csCatId="colorful" phldr="1"/>
      <dgm:spPr/>
    </dgm:pt>
    <dgm:pt modelId="{6605965B-1EF7-46D5-9C7B-953304F2F632}">
      <dgm:prSet phldrT="[文本]"/>
      <dgm:spPr/>
      <dgm:t>
        <a:bodyPr/>
        <a:lstStyle/>
        <a:p>
          <a:r>
            <a:rPr lang="zh-CN" altLang="en-US" b="1" dirty="0">
              <a:solidFill>
                <a:schemeClr val="bg1"/>
              </a:solidFill>
            </a:rPr>
            <a:t>评价不利影响</a:t>
          </a:r>
        </a:p>
      </dgm:t>
    </dgm:pt>
    <dgm:pt modelId="{0E55B435-FD9F-42CC-B272-1CE9FE083A45}" cxnId="{D5E2BD34-C6DC-4F8C-A979-4C1DC327CF59}" type="parTrans">
      <dgm:prSet/>
      <dgm:spPr/>
      <dgm:t>
        <a:bodyPr/>
        <a:lstStyle/>
        <a:p>
          <a:endParaRPr lang="zh-CN" altLang="en-US" b="1">
            <a:solidFill>
              <a:schemeClr val="bg1"/>
            </a:solidFill>
          </a:endParaRPr>
        </a:p>
      </dgm:t>
    </dgm:pt>
    <dgm:pt modelId="{D8EEE146-9106-478C-B509-B54E22063C78}" cxnId="{D5E2BD34-C6DC-4F8C-A979-4C1DC327CF59}" type="sibTrans">
      <dgm:prSet/>
      <dgm:spPr/>
      <dgm:t>
        <a:bodyPr/>
        <a:lstStyle/>
        <a:p>
          <a:endParaRPr lang="zh-CN" altLang="en-US" b="1">
            <a:solidFill>
              <a:schemeClr val="bg1"/>
            </a:solidFill>
          </a:endParaRPr>
        </a:p>
      </dgm:t>
    </dgm:pt>
    <dgm:pt modelId="{5E5AFB5C-1E43-4F9C-9210-318AA3835C0A}">
      <dgm:prSet phldrT="[文本]"/>
      <dgm:spPr/>
      <dgm:t>
        <a:bodyPr/>
        <a:lstStyle/>
        <a:p>
          <a:r>
            <a:rPr lang="zh-CN" altLang="en-US" b="1" dirty="0">
              <a:solidFill>
                <a:srgbClr val="FF0000"/>
              </a:solidFill>
            </a:rPr>
            <a:t>应对不利影响</a:t>
          </a:r>
        </a:p>
      </dgm:t>
    </dgm:pt>
    <dgm:pt modelId="{A064A4A1-A75A-4941-9FF9-E8165EDB58C5}" cxnId="{9519E47D-5819-4B21-9DA5-E03B0CE41943}" type="parTrans">
      <dgm:prSet/>
      <dgm:spPr/>
      <dgm:t>
        <a:bodyPr/>
        <a:lstStyle/>
        <a:p>
          <a:endParaRPr lang="zh-CN" altLang="en-US" b="1">
            <a:solidFill>
              <a:schemeClr val="bg1"/>
            </a:solidFill>
          </a:endParaRPr>
        </a:p>
      </dgm:t>
    </dgm:pt>
    <dgm:pt modelId="{E7C69244-B109-43D0-AFC2-9C5ED7C73BBD}" cxnId="{9519E47D-5819-4B21-9DA5-E03B0CE41943}" type="sibTrans">
      <dgm:prSet/>
      <dgm:spPr/>
      <dgm:t>
        <a:bodyPr/>
        <a:lstStyle/>
        <a:p>
          <a:endParaRPr lang="zh-CN" altLang="en-US" b="1">
            <a:solidFill>
              <a:schemeClr val="bg1"/>
            </a:solidFill>
          </a:endParaRPr>
        </a:p>
      </dgm:t>
    </dgm:pt>
    <dgm:pt modelId="{941D1188-0190-43D9-978A-B8C1AEE21B9D}">
      <dgm:prSet phldrT="[文本]"/>
      <dgm:spPr/>
      <dgm:t>
        <a:bodyPr/>
        <a:lstStyle/>
        <a:p>
          <a:r>
            <a:rPr lang="zh-CN" altLang="en-US" b="1" dirty="0">
              <a:solidFill>
                <a:schemeClr val="tx1"/>
              </a:solidFill>
            </a:rPr>
            <a:t>识别不利影响</a:t>
          </a:r>
        </a:p>
      </dgm:t>
    </dgm:pt>
    <dgm:pt modelId="{F517D444-981C-4DA1-A88C-9B92ADCE6727}" cxnId="{84DBA7E1-3F83-4C67-A996-A5E5CC6B98A5}" type="parTrans">
      <dgm:prSet/>
      <dgm:spPr/>
      <dgm:t>
        <a:bodyPr/>
        <a:lstStyle/>
        <a:p>
          <a:endParaRPr lang="zh-CN" altLang="en-US" b="1">
            <a:solidFill>
              <a:schemeClr val="bg1"/>
            </a:solidFill>
          </a:endParaRPr>
        </a:p>
      </dgm:t>
    </dgm:pt>
    <dgm:pt modelId="{4B5EF0D7-EA6F-45DF-AE7A-21410D0A4C3E}" cxnId="{84DBA7E1-3F83-4C67-A996-A5E5CC6B98A5}" type="sibTrans">
      <dgm:prSet/>
      <dgm:spPr/>
      <dgm:t>
        <a:bodyPr/>
        <a:lstStyle/>
        <a:p>
          <a:endParaRPr lang="zh-CN" altLang="en-US" b="1">
            <a:solidFill>
              <a:schemeClr val="bg1"/>
            </a:solidFill>
          </a:endParaRPr>
        </a:p>
      </dgm:t>
    </dgm:pt>
    <dgm:pt modelId="{3D77F856-0330-4AA2-890F-843A8A1D94BA}" type="pres">
      <dgm:prSet presAssocID="{A82C5044-15A9-4FC9-9001-F677A377B660}" presName="compositeShape" presStyleCnt="0">
        <dgm:presLayoutVars>
          <dgm:chMax val="7"/>
          <dgm:dir/>
          <dgm:resizeHandles val="exact"/>
        </dgm:presLayoutVars>
      </dgm:prSet>
      <dgm:spPr/>
    </dgm:pt>
    <dgm:pt modelId="{7FD654B4-F8D3-4382-9EC1-7266BE549940}" type="pres">
      <dgm:prSet presAssocID="{6605965B-1EF7-46D5-9C7B-953304F2F632}" presName="circ1" presStyleLbl="vennNode1" presStyleIdx="0" presStyleCnt="3"/>
      <dgm:spPr/>
      <dgm:t>
        <a:bodyPr/>
        <a:lstStyle/>
        <a:p>
          <a:endParaRPr lang="zh-CN" altLang="en-US"/>
        </a:p>
      </dgm:t>
    </dgm:pt>
    <dgm:pt modelId="{8645E18C-685C-46FF-8423-FAE6E3CE2961}" type="pres">
      <dgm:prSet presAssocID="{6605965B-1EF7-46D5-9C7B-953304F2F632}" presName="circ1Tx" presStyleLbl="revTx" presStyleIdx="0" presStyleCnt="0">
        <dgm:presLayoutVars>
          <dgm:chMax val="0"/>
          <dgm:chPref val="0"/>
          <dgm:bulletEnabled val="1"/>
        </dgm:presLayoutVars>
      </dgm:prSet>
      <dgm:spPr/>
      <dgm:t>
        <a:bodyPr/>
        <a:lstStyle/>
        <a:p>
          <a:endParaRPr lang="zh-CN" altLang="en-US"/>
        </a:p>
      </dgm:t>
    </dgm:pt>
    <dgm:pt modelId="{AF3FB580-F1E9-4A34-830F-BBB0E09F8AC3}" type="pres">
      <dgm:prSet presAssocID="{5E5AFB5C-1E43-4F9C-9210-318AA3835C0A}" presName="circ2" presStyleLbl="vennNode1" presStyleIdx="1" presStyleCnt="3" custLinFactNeighborX="84561" custLinFactNeighborY="2469"/>
      <dgm:spPr/>
      <dgm:t>
        <a:bodyPr/>
        <a:lstStyle/>
        <a:p>
          <a:endParaRPr lang="zh-CN" altLang="en-US"/>
        </a:p>
      </dgm:t>
    </dgm:pt>
    <dgm:pt modelId="{0C43BB3A-A518-43C0-A9B4-13CD5DCACF7B}" type="pres">
      <dgm:prSet presAssocID="{5E5AFB5C-1E43-4F9C-9210-318AA3835C0A}" presName="circ2Tx" presStyleLbl="revTx" presStyleIdx="0" presStyleCnt="0">
        <dgm:presLayoutVars>
          <dgm:chMax val="0"/>
          <dgm:chPref val="0"/>
          <dgm:bulletEnabled val="1"/>
        </dgm:presLayoutVars>
      </dgm:prSet>
      <dgm:spPr/>
      <dgm:t>
        <a:bodyPr/>
        <a:lstStyle/>
        <a:p>
          <a:endParaRPr lang="zh-CN" altLang="en-US"/>
        </a:p>
      </dgm:t>
    </dgm:pt>
    <dgm:pt modelId="{EDEAEB62-45B1-4D99-A72B-A5DAB75F5158}" type="pres">
      <dgm:prSet presAssocID="{941D1188-0190-43D9-978A-B8C1AEE21B9D}" presName="circ3" presStyleLbl="vennNode1" presStyleIdx="2" presStyleCnt="3" custLinFactNeighborX="-78307" custLinFactNeighborY="-3392"/>
      <dgm:spPr/>
      <dgm:t>
        <a:bodyPr/>
        <a:lstStyle/>
        <a:p>
          <a:endParaRPr lang="zh-CN" altLang="en-US"/>
        </a:p>
      </dgm:t>
    </dgm:pt>
    <dgm:pt modelId="{A88E934D-C2B2-4044-B7C0-84ABE9A76A39}" type="pres">
      <dgm:prSet presAssocID="{941D1188-0190-43D9-978A-B8C1AEE21B9D}" presName="circ3Tx" presStyleLbl="revTx" presStyleIdx="0" presStyleCnt="0">
        <dgm:presLayoutVars>
          <dgm:chMax val="0"/>
          <dgm:chPref val="0"/>
          <dgm:bulletEnabled val="1"/>
        </dgm:presLayoutVars>
      </dgm:prSet>
      <dgm:spPr/>
      <dgm:t>
        <a:bodyPr/>
        <a:lstStyle/>
        <a:p>
          <a:endParaRPr lang="zh-CN" altLang="en-US"/>
        </a:p>
      </dgm:t>
    </dgm:pt>
  </dgm:ptLst>
  <dgm:cxnLst>
    <dgm:cxn modelId="{C7F47796-6993-4752-91D2-F9F3DB0B6043}" type="presOf" srcId="{941D1188-0190-43D9-978A-B8C1AEE21B9D}" destId="{EDEAEB62-45B1-4D99-A72B-A5DAB75F5158}" srcOrd="0" destOrd="0" presId="urn:microsoft.com/office/officeart/2005/8/layout/venn1"/>
    <dgm:cxn modelId="{A8C0FD41-3496-494C-A797-199FFB15FE2A}" type="presOf" srcId="{6605965B-1EF7-46D5-9C7B-953304F2F632}" destId="{7FD654B4-F8D3-4382-9EC1-7266BE549940}" srcOrd="0" destOrd="0" presId="urn:microsoft.com/office/officeart/2005/8/layout/venn1"/>
    <dgm:cxn modelId="{84DBA7E1-3F83-4C67-A996-A5E5CC6B98A5}" srcId="{A82C5044-15A9-4FC9-9001-F677A377B660}" destId="{941D1188-0190-43D9-978A-B8C1AEE21B9D}" srcOrd="2" destOrd="0" parTransId="{F517D444-981C-4DA1-A88C-9B92ADCE6727}" sibTransId="{4B5EF0D7-EA6F-45DF-AE7A-21410D0A4C3E}"/>
    <dgm:cxn modelId="{5442E475-AA08-4616-BCD6-A495311E04C4}" type="presOf" srcId="{5E5AFB5C-1E43-4F9C-9210-318AA3835C0A}" destId="{AF3FB580-F1E9-4A34-830F-BBB0E09F8AC3}" srcOrd="0" destOrd="0" presId="urn:microsoft.com/office/officeart/2005/8/layout/venn1"/>
    <dgm:cxn modelId="{D5E2BD34-C6DC-4F8C-A979-4C1DC327CF59}" srcId="{A82C5044-15A9-4FC9-9001-F677A377B660}" destId="{6605965B-1EF7-46D5-9C7B-953304F2F632}" srcOrd="0" destOrd="0" parTransId="{0E55B435-FD9F-42CC-B272-1CE9FE083A45}" sibTransId="{D8EEE146-9106-478C-B509-B54E22063C78}"/>
    <dgm:cxn modelId="{195CAA14-A3BC-4A9E-8D7A-DF361EF9B179}" type="presOf" srcId="{6605965B-1EF7-46D5-9C7B-953304F2F632}" destId="{8645E18C-685C-46FF-8423-FAE6E3CE2961}" srcOrd="1" destOrd="0" presId="urn:microsoft.com/office/officeart/2005/8/layout/venn1"/>
    <dgm:cxn modelId="{E0BF3B73-E996-4A6D-968D-71FA8DD415FE}" type="presOf" srcId="{A82C5044-15A9-4FC9-9001-F677A377B660}" destId="{3D77F856-0330-4AA2-890F-843A8A1D94BA}" srcOrd="0" destOrd="0" presId="urn:microsoft.com/office/officeart/2005/8/layout/venn1"/>
    <dgm:cxn modelId="{6BB8B059-6929-4768-A414-49DFF3B1125B}" type="presOf" srcId="{5E5AFB5C-1E43-4F9C-9210-318AA3835C0A}" destId="{0C43BB3A-A518-43C0-A9B4-13CD5DCACF7B}" srcOrd="1" destOrd="0" presId="urn:microsoft.com/office/officeart/2005/8/layout/venn1"/>
    <dgm:cxn modelId="{4F1E4299-8F3C-4A30-A2AA-C41BCCE30563}" type="presOf" srcId="{941D1188-0190-43D9-978A-B8C1AEE21B9D}" destId="{A88E934D-C2B2-4044-B7C0-84ABE9A76A39}" srcOrd="1" destOrd="0" presId="urn:microsoft.com/office/officeart/2005/8/layout/venn1"/>
    <dgm:cxn modelId="{9519E47D-5819-4B21-9DA5-E03B0CE41943}" srcId="{A82C5044-15A9-4FC9-9001-F677A377B660}" destId="{5E5AFB5C-1E43-4F9C-9210-318AA3835C0A}" srcOrd="1" destOrd="0" parTransId="{A064A4A1-A75A-4941-9FF9-E8165EDB58C5}" sibTransId="{E7C69244-B109-43D0-AFC2-9C5ED7C73BBD}"/>
    <dgm:cxn modelId="{F7F80398-E392-4995-901D-2E9EE045F7CF}" type="presParOf" srcId="{3D77F856-0330-4AA2-890F-843A8A1D94BA}" destId="{7FD654B4-F8D3-4382-9EC1-7266BE549940}" srcOrd="0" destOrd="0" presId="urn:microsoft.com/office/officeart/2005/8/layout/venn1"/>
    <dgm:cxn modelId="{D43091F0-DA81-4904-AD8A-442786939694}" type="presParOf" srcId="{3D77F856-0330-4AA2-890F-843A8A1D94BA}" destId="{8645E18C-685C-46FF-8423-FAE6E3CE2961}" srcOrd="1" destOrd="0" presId="urn:microsoft.com/office/officeart/2005/8/layout/venn1"/>
    <dgm:cxn modelId="{7C8C9028-1922-44F8-BB0A-095B6F6CB05B}" type="presParOf" srcId="{3D77F856-0330-4AA2-890F-843A8A1D94BA}" destId="{AF3FB580-F1E9-4A34-830F-BBB0E09F8AC3}" srcOrd="2" destOrd="0" presId="urn:microsoft.com/office/officeart/2005/8/layout/venn1"/>
    <dgm:cxn modelId="{AD840E37-2345-46FC-AC83-A8CE3DD880BA}" type="presParOf" srcId="{3D77F856-0330-4AA2-890F-843A8A1D94BA}" destId="{0C43BB3A-A518-43C0-A9B4-13CD5DCACF7B}" srcOrd="3" destOrd="0" presId="urn:microsoft.com/office/officeart/2005/8/layout/venn1"/>
    <dgm:cxn modelId="{1121A8BC-3319-4B7A-8965-793259599A30}" type="presParOf" srcId="{3D77F856-0330-4AA2-890F-843A8A1D94BA}" destId="{EDEAEB62-45B1-4D99-A72B-A5DAB75F5158}" srcOrd="4" destOrd="0" presId="urn:microsoft.com/office/officeart/2005/8/layout/venn1"/>
    <dgm:cxn modelId="{CFDF310A-774A-4F9D-8446-D4C9EB4D1865}" type="presParOf" srcId="{3D77F856-0330-4AA2-890F-843A8A1D94BA}" destId="{A88E934D-C2B2-4044-B7C0-84ABE9A76A39}"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2C5044-15A9-4FC9-9001-F677A377B660}" type="doc">
      <dgm:prSet loTypeId="urn:microsoft.com/office/officeart/2005/8/layout/venn1" loCatId="relationship" qsTypeId="urn:microsoft.com/office/officeart/2005/8/quickstyle/simple4#8" qsCatId="simple" csTypeId="urn:microsoft.com/office/officeart/2005/8/colors/colorful2#3" csCatId="colorful" phldr="1"/>
      <dgm:spPr/>
    </dgm:pt>
    <dgm:pt modelId="{6605965B-1EF7-46D5-9C7B-953304F2F632}">
      <dgm:prSet phldrT="[文本]"/>
      <dgm:spPr/>
      <dgm:t>
        <a:bodyPr/>
        <a:lstStyle/>
        <a:p>
          <a:r>
            <a:rPr lang="zh-CN" altLang="en-US" b="1" dirty="0">
              <a:solidFill>
                <a:schemeClr val="bg1"/>
              </a:solidFill>
            </a:rPr>
            <a:t>财务上的个人利益</a:t>
          </a:r>
        </a:p>
      </dgm:t>
    </dgm:pt>
    <dgm:pt modelId="{0E55B435-FD9F-42CC-B272-1CE9FE083A45}" cxnId="{D5E2BD34-C6DC-4F8C-A979-4C1DC327CF59}" type="parTrans">
      <dgm:prSet/>
      <dgm:spPr/>
      <dgm:t>
        <a:bodyPr/>
        <a:lstStyle/>
        <a:p>
          <a:endParaRPr lang="zh-CN" altLang="en-US" b="1">
            <a:solidFill>
              <a:schemeClr val="bg1"/>
            </a:solidFill>
          </a:endParaRPr>
        </a:p>
      </dgm:t>
    </dgm:pt>
    <dgm:pt modelId="{D8EEE146-9106-478C-B509-B54E22063C78}" cxnId="{D5E2BD34-C6DC-4F8C-A979-4C1DC327CF59}" type="sibTrans">
      <dgm:prSet/>
      <dgm:spPr/>
      <dgm:t>
        <a:bodyPr/>
        <a:lstStyle/>
        <a:p>
          <a:endParaRPr lang="zh-CN" altLang="en-US" b="1">
            <a:solidFill>
              <a:schemeClr val="bg1"/>
            </a:solidFill>
          </a:endParaRPr>
        </a:p>
      </dgm:t>
    </dgm:pt>
    <dgm:pt modelId="{5E5AFB5C-1E43-4F9C-9210-318AA3835C0A}">
      <dgm:prSet phldrT="[文本]"/>
      <dgm:spPr/>
      <dgm:t>
        <a:bodyPr/>
        <a:lstStyle/>
        <a:p>
          <a:r>
            <a:rPr lang="zh-CN" altLang="en-US" b="1" dirty="0">
              <a:solidFill>
                <a:schemeClr val="bg1"/>
              </a:solidFill>
            </a:rPr>
            <a:t>其他方面的个人利益</a:t>
          </a:r>
        </a:p>
      </dgm:t>
    </dgm:pt>
    <dgm:pt modelId="{A064A4A1-A75A-4941-9FF9-E8165EDB58C5}" cxnId="{9519E47D-5819-4B21-9DA5-E03B0CE41943}" type="parTrans">
      <dgm:prSet/>
      <dgm:spPr/>
      <dgm:t>
        <a:bodyPr/>
        <a:lstStyle/>
        <a:p>
          <a:endParaRPr lang="zh-CN" altLang="en-US" b="1">
            <a:solidFill>
              <a:schemeClr val="bg1"/>
            </a:solidFill>
          </a:endParaRPr>
        </a:p>
      </dgm:t>
    </dgm:pt>
    <dgm:pt modelId="{E7C69244-B109-43D0-AFC2-9C5ED7C73BBD}" cxnId="{9519E47D-5819-4B21-9DA5-E03B0CE41943}" type="sibTrans">
      <dgm:prSet/>
      <dgm:spPr/>
      <dgm:t>
        <a:bodyPr/>
        <a:lstStyle/>
        <a:p>
          <a:endParaRPr lang="zh-CN" altLang="en-US" b="1">
            <a:solidFill>
              <a:schemeClr val="bg1"/>
            </a:solidFill>
          </a:endParaRPr>
        </a:p>
      </dgm:t>
    </dgm:pt>
    <dgm:pt modelId="{941D1188-0190-43D9-978A-B8C1AEE21B9D}">
      <dgm:prSet phldrT="[文本]"/>
      <dgm:spPr/>
      <dgm:t>
        <a:bodyPr/>
        <a:lstStyle/>
        <a:p>
          <a:r>
            <a:rPr lang="zh-CN" altLang="en-US" b="1" dirty="0">
              <a:solidFill>
                <a:schemeClr val="bg1"/>
              </a:solidFill>
            </a:rPr>
            <a:t>情感上的个人利益</a:t>
          </a:r>
        </a:p>
      </dgm:t>
    </dgm:pt>
    <dgm:pt modelId="{F517D444-981C-4DA1-A88C-9B92ADCE6727}" cxnId="{84DBA7E1-3F83-4C67-A996-A5E5CC6B98A5}" type="parTrans">
      <dgm:prSet/>
      <dgm:spPr/>
      <dgm:t>
        <a:bodyPr/>
        <a:lstStyle/>
        <a:p>
          <a:endParaRPr lang="zh-CN" altLang="en-US" b="1">
            <a:solidFill>
              <a:schemeClr val="bg1"/>
            </a:solidFill>
          </a:endParaRPr>
        </a:p>
      </dgm:t>
    </dgm:pt>
    <dgm:pt modelId="{4B5EF0D7-EA6F-45DF-AE7A-21410D0A4C3E}" cxnId="{84DBA7E1-3F83-4C67-A996-A5E5CC6B98A5}" type="sibTrans">
      <dgm:prSet/>
      <dgm:spPr/>
      <dgm:t>
        <a:bodyPr/>
        <a:lstStyle/>
        <a:p>
          <a:endParaRPr lang="zh-CN" altLang="en-US" b="1">
            <a:solidFill>
              <a:schemeClr val="bg1"/>
            </a:solidFill>
          </a:endParaRPr>
        </a:p>
      </dgm:t>
    </dgm:pt>
    <dgm:pt modelId="{3D77F856-0330-4AA2-890F-843A8A1D94BA}" type="pres">
      <dgm:prSet presAssocID="{A82C5044-15A9-4FC9-9001-F677A377B660}" presName="compositeShape" presStyleCnt="0">
        <dgm:presLayoutVars>
          <dgm:chMax val="7"/>
          <dgm:dir/>
          <dgm:resizeHandles val="exact"/>
        </dgm:presLayoutVars>
      </dgm:prSet>
      <dgm:spPr/>
    </dgm:pt>
    <dgm:pt modelId="{7FD654B4-F8D3-4382-9EC1-7266BE549940}" type="pres">
      <dgm:prSet presAssocID="{6605965B-1EF7-46D5-9C7B-953304F2F632}" presName="circ1" presStyleLbl="vennNode1" presStyleIdx="0" presStyleCnt="3"/>
      <dgm:spPr/>
      <dgm:t>
        <a:bodyPr/>
        <a:lstStyle/>
        <a:p>
          <a:endParaRPr lang="zh-CN" altLang="en-US"/>
        </a:p>
      </dgm:t>
    </dgm:pt>
    <dgm:pt modelId="{8645E18C-685C-46FF-8423-FAE6E3CE2961}" type="pres">
      <dgm:prSet presAssocID="{6605965B-1EF7-46D5-9C7B-953304F2F632}" presName="circ1Tx" presStyleLbl="revTx" presStyleIdx="0" presStyleCnt="0">
        <dgm:presLayoutVars>
          <dgm:chMax val="0"/>
          <dgm:chPref val="0"/>
          <dgm:bulletEnabled val="1"/>
        </dgm:presLayoutVars>
      </dgm:prSet>
      <dgm:spPr/>
      <dgm:t>
        <a:bodyPr/>
        <a:lstStyle/>
        <a:p>
          <a:endParaRPr lang="zh-CN" altLang="en-US"/>
        </a:p>
      </dgm:t>
    </dgm:pt>
    <dgm:pt modelId="{AF3FB580-F1E9-4A34-830F-BBB0E09F8AC3}" type="pres">
      <dgm:prSet presAssocID="{5E5AFB5C-1E43-4F9C-9210-318AA3835C0A}" presName="circ2" presStyleLbl="vennNode1" presStyleIdx="1" presStyleCnt="3"/>
      <dgm:spPr/>
      <dgm:t>
        <a:bodyPr/>
        <a:lstStyle/>
        <a:p>
          <a:endParaRPr lang="zh-CN" altLang="en-US"/>
        </a:p>
      </dgm:t>
    </dgm:pt>
    <dgm:pt modelId="{0C43BB3A-A518-43C0-A9B4-13CD5DCACF7B}" type="pres">
      <dgm:prSet presAssocID="{5E5AFB5C-1E43-4F9C-9210-318AA3835C0A}" presName="circ2Tx" presStyleLbl="revTx" presStyleIdx="0" presStyleCnt="0">
        <dgm:presLayoutVars>
          <dgm:chMax val="0"/>
          <dgm:chPref val="0"/>
          <dgm:bulletEnabled val="1"/>
        </dgm:presLayoutVars>
      </dgm:prSet>
      <dgm:spPr/>
      <dgm:t>
        <a:bodyPr/>
        <a:lstStyle/>
        <a:p>
          <a:endParaRPr lang="zh-CN" altLang="en-US"/>
        </a:p>
      </dgm:t>
    </dgm:pt>
    <dgm:pt modelId="{EDEAEB62-45B1-4D99-A72B-A5DAB75F5158}" type="pres">
      <dgm:prSet presAssocID="{941D1188-0190-43D9-978A-B8C1AEE21B9D}" presName="circ3" presStyleLbl="vennNode1" presStyleIdx="2" presStyleCnt="3"/>
      <dgm:spPr/>
      <dgm:t>
        <a:bodyPr/>
        <a:lstStyle/>
        <a:p>
          <a:endParaRPr lang="zh-CN" altLang="en-US"/>
        </a:p>
      </dgm:t>
    </dgm:pt>
    <dgm:pt modelId="{A88E934D-C2B2-4044-B7C0-84ABE9A76A39}" type="pres">
      <dgm:prSet presAssocID="{941D1188-0190-43D9-978A-B8C1AEE21B9D}" presName="circ3Tx" presStyleLbl="revTx" presStyleIdx="0" presStyleCnt="0">
        <dgm:presLayoutVars>
          <dgm:chMax val="0"/>
          <dgm:chPref val="0"/>
          <dgm:bulletEnabled val="1"/>
        </dgm:presLayoutVars>
      </dgm:prSet>
      <dgm:spPr/>
      <dgm:t>
        <a:bodyPr/>
        <a:lstStyle/>
        <a:p>
          <a:endParaRPr lang="zh-CN" altLang="en-US"/>
        </a:p>
      </dgm:t>
    </dgm:pt>
  </dgm:ptLst>
  <dgm:cxnLst>
    <dgm:cxn modelId="{6FF5EAD6-FAAB-49DD-9456-247AE992B2CA}" type="presOf" srcId="{6605965B-1EF7-46D5-9C7B-953304F2F632}" destId="{7FD654B4-F8D3-4382-9EC1-7266BE549940}" srcOrd="0" destOrd="0" presId="urn:microsoft.com/office/officeart/2005/8/layout/venn1"/>
    <dgm:cxn modelId="{F165BA21-19F0-430B-AA12-CADEE71607C5}" type="presOf" srcId="{5E5AFB5C-1E43-4F9C-9210-318AA3835C0A}" destId="{AF3FB580-F1E9-4A34-830F-BBB0E09F8AC3}" srcOrd="0" destOrd="0" presId="urn:microsoft.com/office/officeart/2005/8/layout/venn1"/>
    <dgm:cxn modelId="{84DBA7E1-3F83-4C67-A996-A5E5CC6B98A5}" srcId="{A82C5044-15A9-4FC9-9001-F677A377B660}" destId="{941D1188-0190-43D9-978A-B8C1AEE21B9D}" srcOrd="2" destOrd="0" parTransId="{F517D444-981C-4DA1-A88C-9B92ADCE6727}" sibTransId="{4B5EF0D7-EA6F-45DF-AE7A-21410D0A4C3E}"/>
    <dgm:cxn modelId="{9BD48C5F-5A45-4F43-BC4A-8BBA08AD8019}" type="presOf" srcId="{5E5AFB5C-1E43-4F9C-9210-318AA3835C0A}" destId="{0C43BB3A-A518-43C0-A9B4-13CD5DCACF7B}" srcOrd="1" destOrd="0" presId="urn:microsoft.com/office/officeart/2005/8/layout/venn1"/>
    <dgm:cxn modelId="{D5E2BD34-C6DC-4F8C-A979-4C1DC327CF59}" srcId="{A82C5044-15A9-4FC9-9001-F677A377B660}" destId="{6605965B-1EF7-46D5-9C7B-953304F2F632}" srcOrd="0" destOrd="0" parTransId="{0E55B435-FD9F-42CC-B272-1CE9FE083A45}" sibTransId="{D8EEE146-9106-478C-B509-B54E22063C78}"/>
    <dgm:cxn modelId="{CC8A029B-D260-4094-8A1C-6BAB716ACF53}" type="presOf" srcId="{6605965B-1EF7-46D5-9C7B-953304F2F632}" destId="{8645E18C-685C-46FF-8423-FAE6E3CE2961}" srcOrd="1" destOrd="0" presId="urn:microsoft.com/office/officeart/2005/8/layout/venn1"/>
    <dgm:cxn modelId="{4C4891D7-536F-4FFA-AA39-301FE00BA9EE}" type="presOf" srcId="{941D1188-0190-43D9-978A-B8C1AEE21B9D}" destId="{EDEAEB62-45B1-4D99-A72B-A5DAB75F5158}" srcOrd="0" destOrd="0" presId="urn:microsoft.com/office/officeart/2005/8/layout/venn1"/>
    <dgm:cxn modelId="{F761B5A4-7F7F-4479-A84A-BFB07A86B1E0}" type="presOf" srcId="{A82C5044-15A9-4FC9-9001-F677A377B660}" destId="{3D77F856-0330-4AA2-890F-843A8A1D94BA}" srcOrd="0" destOrd="0" presId="urn:microsoft.com/office/officeart/2005/8/layout/venn1"/>
    <dgm:cxn modelId="{279EAFA8-EFAA-49B9-8C17-5E211FDC06B7}" type="presOf" srcId="{941D1188-0190-43D9-978A-B8C1AEE21B9D}" destId="{A88E934D-C2B2-4044-B7C0-84ABE9A76A39}" srcOrd="1" destOrd="0" presId="urn:microsoft.com/office/officeart/2005/8/layout/venn1"/>
    <dgm:cxn modelId="{9519E47D-5819-4B21-9DA5-E03B0CE41943}" srcId="{A82C5044-15A9-4FC9-9001-F677A377B660}" destId="{5E5AFB5C-1E43-4F9C-9210-318AA3835C0A}" srcOrd="1" destOrd="0" parTransId="{A064A4A1-A75A-4941-9FF9-E8165EDB58C5}" sibTransId="{E7C69244-B109-43D0-AFC2-9C5ED7C73BBD}"/>
    <dgm:cxn modelId="{1DC78005-0D26-4404-9BCE-23CC5A332573}" type="presParOf" srcId="{3D77F856-0330-4AA2-890F-843A8A1D94BA}" destId="{7FD654B4-F8D3-4382-9EC1-7266BE549940}" srcOrd="0" destOrd="0" presId="urn:microsoft.com/office/officeart/2005/8/layout/venn1"/>
    <dgm:cxn modelId="{E3790E05-AF95-48D0-821B-0DA2DE96D737}" type="presParOf" srcId="{3D77F856-0330-4AA2-890F-843A8A1D94BA}" destId="{8645E18C-685C-46FF-8423-FAE6E3CE2961}" srcOrd="1" destOrd="0" presId="urn:microsoft.com/office/officeart/2005/8/layout/venn1"/>
    <dgm:cxn modelId="{4190E6C9-19AA-4CA3-BA04-153A0A23636E}" type="presParOf" srcId="{3D77F856-0330-4AA2-890F-843A8A1D94BA}" destId="{AF3FB580-F1E9-4A34-830F-BBB0E09F8AC3}" srcOrd="2" destOrd="0" presId="urn:microsoft.com/office/officeart/2005/8/layout/venn1"/>
    <dgm:cxn modelId="{3DB7B1A4-88E8-4B00-8717-B84CA66E22D5}" type="presParOf" srcId="{3D77F856-0330-4AA2-890F-843A8A1D94BA}" destId="{0C43BB3A-A518-43C0-A9B4-13CD5DCACF7B}" srcOrd="3" destOrd="0" presId="urn:microsoft.com/office/officeart/2005/8/layout/venn1"/>
    <dgm:cxn modelId="{69D85D0E-F168-4C23-B575-B58B0B71DC5D}" type="presParOf" srcId="{3D77F856-0330-4AA2-890F-843A8A1D94BA}" destId="{EDEAEB62-45B1-4D99-A72B-A5DAB75F5158}" srcOrd="4" destOrd="0" presId="urn:microsoft.com/office/officeart/2005/8/layout/venn1"/>
    <dgm:cxn modelId="{82FB51B6-986B-478C-8751-E83F376890D0}" type="presParOf" srcId="{3D77F856-0330-4AA2-890F-843A8A1D94BA}" destId="{A88E934D-C2B2-4044-B7C0-84ABE9A76A39}"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79B4E0-6A7D-4E69-94AE-4D48FCD844EA}" type="doc">
      <dgm:prSet loTypeId="urn:microsoft.com/office/officeart/2005/8/layout/gear1#2" loCatId="relationship" qsTypeId="urn:microsoft.com/office/officeart/2005/8/quickstyle/simple1#7" qsCatId="simple" csTypeId="urn:microsoft.com/office/officeart/2005/8/colors/colorful2#4" csCatId="colorful" phldr="1"/>
      <dgm:spPr/>
    </dgm:pt>
    <dgm:pt modelId="{88A185DC-ADE0-43D8-8549-8B0857251628}">
      <dgm:prSet phldrT="[文本]" custT="1"/>
      <dgm:spPr/>
      <dgm:t>
        <a:bodyPr/>
        <a:lstStyle/>
        <a:p>
          <a:r>
            <a:rPr lang="zh-CN" altLang="en-US" sz="1800" b="1" dirty="0">
              <a:latin typeface="仿宋" panose="02010609060101010101" pitchFamily="49" charset="-122"/>
              <a:ea typeface="仿宋" panose="02010609060101010101" pitchFamily="49" charset="-122"/>
            </a:rPr>
            <a:t>职业会计师在审查自己的工作或同一单位其他同事的工作</a:t>
          </a:r>
        </a:p>
      </dgm:t>
    </dgm:pt>
    <dgm:pt modelId="{ABAF2EB5-F60A-4037-9F6E-1AD064E0491E}" cxnId="{DE41D154-771E-4BF6-8836-9AD42ED4E6E9}" type="parTrans">
      <dgm:prSet/>
      <dgm:spPr/>
      <dgm:t>
        <a:bodyPr/>
        <a:lstStyle/>
        <a:p>
          <a:endParaRPr lang="zh-CN" altLang="en-US"/>
        </a:p>
      </dgm:t>
    </dgm:pt>
    <dgm:pt modelId="{56C9CAAA-EA55-4C3A-BB6C-F8D77CB190FB}" cxnId="{DE41D154-771E-4BF6-8836-9AD42ED4E6E9}" type="sibTrans">
      <dgm:prSet/>
      <dgm:spPr/>
      <dgm:t>
        <a:bodyPr/>
        <a:lstStyle/>
        <a:p>
          <a:endParaRPr lang="zh-CN" altLang="en-US"/>
        </a:p>
      </dgm:t>
    </dgm:pt>
    <dgm:pt modelId="{67C40DD0-A9F0-4CEF-943D-C59A3824E5A7}">
      <dgm:prSet phldrT="[文本]"/>
      <dgm:spPr/>
      <dgm:t>
        <a:bodyPr/>
        <a:lstStyle/>
        <a:p>
          <a:r>
            <a:rPr lang="zh-CN" altLang="en-US" b="1" dirty="0">
              <a:latin typeface="仿宋" panose="02010609060101010101" pitchFamily="49" charset="-122"/>
              <a:ea typeface="仿宋" panose="02010609060101010101" pitchFamily="49" charset="-122"/>
            </a:rPr>
            <a:t>难以保持客观</a:t>
          </a:r>
        </a:p>
      </dgm:t>
    </dgm:pt>
    <dgm:pt modelId="{2454C39B-89F6-4FA7-B81F-069BA56F2375}" cxnId="{D0149A4F-F137-4F91-956C-D823A96493E2}" type="parTrans">
      <dgm:prSet/>
      <dgm:spPr/>
      <dgm:t>
        <a:bodyPr/>
        <a:lstStyle/>
        <a:p>
          <a:endParaRPr lang="zh-CN" altLang="en-US"/>
        </a:p>
      </dgm:t>
    </dgm:pt>
    <dgm:pt modelId="{D37AB54D-2BD6-4DD6-9225-04CC803A6B1E}" cxnId="{D0149A4F-F137-4F91-956C-D823A96493E2}" type="sibTrans">
      <dgm:prSet/>
      <dgm:spPr/>
      <dgm:t>
        <a:bodyPr/>
        <a:lstStyle/>
        <a:p>
          <a:endParaRPr lang="zh-CN" altLang="en-US"/>
        </a:p>
      </dgm:t>
    </dgm:pt>
    <dgm:pt modelId="{AFD3B5B5-8BBE-48B2-AB1E-38501469BD6A}">
      <dgm:prSet phldrT="[文本]" phldr="1"/>
      <dgm:spPr/>
      <dgm:t>
        <a:bodyPr/>
        <a:lstStyle/>
        <a:p>
          <a:endParaRPr lang="zh-CN" altLang="en-US" dirty="0"/>
        </a:p>
      </dgm:t>
    </dgm:pt>
    <dgm:pt modelId="{1BCDE2A3-A92F-4460-B85C-560F5372BDA3}" cxnId="{55BF5222-0F2A-44D1-A0A4-D2CD8B7ECD88}" type="parTrans">
      <dgm:prSet/>
      <dgm:spPr/>
      <dgm:t>
        <a:bodyPr/>
        <a:lstStyle/>
        <a:p>
          <a:endParaRPr lang="zh-CN" altLang="en-US"/>
        </a:p>
      </dgm:t>
    </dgm:pt>
    <dgm:pt modelId="{8944E685-934F-4B2B-876A-30F71D3766BE}" cxnId="{55BF5222-0F2A-44D1-A0A4-D2CD8B7ECD88}" type="sibTrans">
      <dgm:prSet/>
      <dgm:spPr/>
      <dgm:t>
        <a:bodyPr/>
        <a:lstStyle/>
        <a:p>
          <a:endParaRPr lang="zh-CN" altLang="en-US"/>
        </a:p>
      </dgm:t>
    </dgm:pt>
    <dgm:pt modelId="{FE2D6A0B-9A87-4A15-85B3-089FAB245EB9}">
      <dgm:prSet/>
      <dgm:spPr/>
      <dgm:t>
        <a:bodyPr/>
        <a:lstStyle/>
        <a:p>
          <a:r>
            <a:rPr lang="zh-CN" altLang="en-US" b="1" dirty="0">
              <a:latin typeface="仿宋" panose="02010609060101010101" pitchFamily="49" charset="-122"/>
              <a:ea typeface="仿宋" panose="02010609060101010101" pitchFamily="49" charset="-122"/>
            </a:rPr>
            <a:t>可能不恰当地评价这些以往的判断或结论</a:t>
          </a:r>
        </a:p>
      </dgm:t>
    </dgm:pt>
    <dgm:pt modelId="{DCCC7666-19CD-44C2-A675-6EE45618232E}" cxnId="{6CB16395-11FA-4D6F-8C6E-90DB11C3A5C3}" type="parTrans">
      <dgm:prSet/>
      <dgm:spPr/>
      <dgm:t>
        <a:bodyPr/>
        <a:lstStyle/>
        <a:p>
          <a:endParaRPr lang="zh-CN" altLang="en-US"/>
        </a:p>
      </dgm:t>
    </dgm:pt>
    <dgm:pt modelId="{ED97025B-69AF-4261-9602-1F91FCEB773E}" cxnId="{6CB16395-11FA-4D6F-8C6E-90DB11C3A5C3}" type="sibTrans">
      <dgm:prSet/>
      <dgm:spPr/>
      <dgm:t>
        <a:bodyPr/>
        <a:lstStyle/>
        <a:p>
          <a:endParaRPr lang="zh-CN" altLang="en-US"/>
        </a:p>
      </dgm:t>
    </dgm:pt>
    <dgm:pt modelId="{4A57DD3E-4E84-4A58-9578-1A808609BCBD}" type="pres">
      <dgm:prSet presAssocID="{BE79B4E0-6A7D-4E69-94AE-4D48FCD844EA}" presName="composite" presStyleCnt="0">
        <dgm:presLayoutVars>
          <dgm:chMax val="3"/>
          <dgm:animLvl val="lvl"/>
          <dgm:resizeHandles val="exact"/>
        </dgm:presLayoutVars>
      </dgm:prSet>
      <dgm:spPr/>
    </dgm:pt>
    <dgm:pt modelId="{5FBC0258-F36B-4AB6-8A8F-0156D0E2A48C}" type="pres">
      <dgm:prSet presAssocID="{88A185DC-ADE0-43D8-8549-8B0857251628}" presName="gear1" presStyleLbl="node1" presStyleIdx="0" presStyleCnt="3">
        <dgm:presLayoutVars>
          <dgm:chMax val="1"/>
          <dgm:bulletEnabled val="1"/>
        </dgm:presLayoutVars>
      </dgm:prSet>
      <dgm:spPr/>
      <dgm:t>
        <a:bodyPr/>
        <a:lstStyle/>
        <a:p>
          <a:endParaRPr lang="zh-CN" altLang="en-US"/>
        </a:p>
      </dgm:t>
    </dgm:pt>
    <dgm:pt modelId="{F6CF12BA-E364-4AD8-8A34-57E61364C136}" type="pres">
      <dgm:prSet presAssocID="{88A185DC-ADE0-43D8-8549-8B0857251628}" presName="gear1srcNode" presStyleLbl="node1" presStyleIdx="0" presStyleCnt="3"/>
      <dgm:spPr/>
      <dgm:t>
        <a:bodyPr/>
        <a:lstStyle/>
        <a:p>
          <a:endParaRPr lang="zh-CN" altLang="en-US"/>
        </a:p>
      </dgm:t>
    </dgm:pt>
    <dgm:pt modelId="{CBDEEBEE-877A-4052-91F6-F50D20AC7D7B}" type="pres">
      <dgm:prSet presAssocID="{88A185DC-ADE0-43D8-8549-8B0857251628}" presName="gear1dstNode" presStyleLbl="node1" presStyleIdx="0" presStyleCnt="3"/>
      <dgm:spPr/>
      <dgm:t>
        <a:bodyPr/>
        <a:lstStyle/>
        <a:p>
          <a:endParaRPr lang="zh-CN" altLang="en-US"/>
        </a:p>
      </dgm:t>
    </dgm:pt>
    <dgm:pt modelId="{7A7B4673-D5DA-4975-99E9-A2A64DB34A26}" type="pres">
      <dgm:prSet presAssocID="{67C40DD0-A9F0-4CEF-943D-C59A3824E5A7}" presName="gear2" presStyleLbl="node1" presStyleIdx="1" presStyleCnt="3">
        <dgm:presLayoutVars>
          <dgm:chMax val="1"/>
          <dgm:bulletEnabled val="1"/>
        </dgm:presLayoutVars>
      </dgm:prSet>
      <dgm:spPr/>
      <dgm:t>
        <a:bodyPr/>
        <a:lstStyle/>
        <a:p>
          <a:endParaRPr lang="zh-CN" altLang="en-US"/>
        </a:p>
      </dgm:t>
    </dgm:pt>
    <dgm:pt modelId="{58C2CECF-22E4-4F77-A10E-E7297AAC158B}" type="pres">
      <dgm:prSet presAssocID="{67C40DD0-A9F0-4CEF-943D-C59A3824E5A7}" presName="gear2srcNode" presStyleLbl="node1" presStyleIdx="1" presStyleCnt="3"/>
      <dgm:spPr/>
      <dgm:t>
        <a:bodyPr/>
        <a:lstStyle/>
        <a:p>
          <a:endParaRPr lang="zh-CN" altLang="en-US"/>
        </a:p>
      </dgm:t>
    </dgm:pt>
    <dgm:pt modelId="{2116F61F-6D09-436B-8326-B970467F4672}" type="pres">
      <dgm:prSet presAssocID="{67C40DD0-A9F0-4CEF-943D-C59A3824E5A7}" presName="gear2dstNode" presStyleLbl="node1" presStyleIdx="1" presStyleCnt="3"/>
      <dgm:spPr/>
      <dgm:t>
        <a:bodyPr/>
        <a:lstStyle/>
        <a:p>
          <a:endParaRPr lang="zh-CN" altLang="en-US"/>
        </a:p>
      </dgm:t>
    </dgm:pt>
    <dgm:pt modelId="{C2F2E292-FF5C-4450-9A8B-F4EF87E60381}" type="pres">
      <dgm:prSet presAssocID="{FE2D6A0B-9A87-4A15-85B3-089FAB245EB9}" presName="gear3" presStyleLbl="node1" presStyleIdx="2" presStyleCnt="3" custScaleX="119876" custScaleY="119818"/>
      <dgm:spPr/>
      <dgm:t>
        <a:bodyPr/>
        <a:lstStyle/>
        <a:p>
          <a:endParaRPr lang="zh-CN" altLang="en-US"/>
        </a:p>
      </dgm:t>
    </dgm:pt>
    <dgm:pt modelId="{843856B1-4A1C-4B78-A454-65A6EF3A5636}" type="pres">
      <dgm:prSet presAssocID="{FE2D6A0B-9A87-4A15-85B3-089FAB245EB9}" presName="gear3tx" presStyleLbl="node1" presStyleIdx="2" presStyleCnt="3">
        <dgm:presLayoutVars>
          <dgm:chMax val="1"/>
          <dgm:bulletEnabled val="1"/>
        </dgm:presLayoutVars>
      </dgm:prSet>
      <dgm:spPr/>
      <dgm:t>
        <a:bodyPr/>
        <a:lstStyle/>
        <a:p>
          <a:endParaRPr lang="zh-CN" altLang="en-US"/>
        </a:p>
      </dgm:t>
    </dgm:pt>
    <dgm:pt modelId="{CBB06CE7-ED77-4870-8681-E1F70F606E25}" type="pres">
      <dgm:prSet presAssocID="{FE2D6A0B-9A87-4A15-85B3-089FAB245EB9}" presName="gear3srcNode" presStyleLbl="node1" presStyleIdx="2" presStyleCnt="3"/>
      <dgm:spPr/>
      <dgm:t>
        <a:bodyPr/>
        <a:lstStyle/>
        <a:p>
          <a:endParaRPr lang="zh-CN" altLang="en-US"/>
        </a:p>
      </dgm:t>
    </dgm:pt>
    <dgm:pt modelId="{1B34B36F-73AA-477F-ABAE-E9DD90052BBB}" type="pres">
      <dgm:prSet presAssocID="{FE2D6A0B-9A87-4A15-85B3-089FAB245EB9}" presName="gear3dstNode" presStyleLbl="node1" presStyleIdx="2" presStyleCnt="3"/>
      <dgm:spPr/>
      <dgm:t>
        <a:bodyPr/>
        <a:lstStyle/>
        <a:p>
          <a:endParaRPr lang="zh-CN" altLang="en-US"/>
        </a:p>
      </dgm:t>
    </dgm:pt>
    <dgm:pt modelId="{308851C5-C561-4183-BEAF-BE1AB10A78B6}" type="pres">
      <dgm:prSet presAssocID="{56C9CAAA-EA55-4C3A-BB6C-F8D77CB190FB}" presName="connector1" presStyleLbl="sibTrans2D1" presStyleIdx="0" presStyleCnt="3"/>
      <dgm:spPr/>
      <dgm:t>
        <a:bodyPr/>
        <a:lstStyle/>
        <a:p>
          <a:endParaRPr lang="zh-CN" altLang="en-US"/>
        </a:p>
      </dgm:t>
    </dgm:pt>
    <dgm:pt modelId="{2104A4D2-6147-4ECF-9EFE-262AC4FC5D05}" type="pres">
      <dgm:prSet presAssocID="{D37AB54D-2BD6-4DD6-9225-04CC803A6B1E}" presName="connector2" presStyleLbl="sibTrans2D1" presStyleIdx="1" presStyleCnt="3"/>
      <dgm:spPr/>
      <dgm:t>
        <a:bodyPr/>
        <a:lstStyle/>
        <a:p>
          <a:endParaRPr lang="zh-CN" altLang="en-US"/>
        </a:p>
      </dgm:t>
    </dgm:pt>
    <dgm:pt modelId="{256744E3-1AD6-421A-A246-6727F561000F}" type="pres">
      <dgm:prSet presAssocID="{ED97025B-69AF-4261-9602-1F91FCEB773E}" presName="connector3" presStyleLbl="sibTrans2D1" presStyleIdx="2" presStyleCnt="3"/>
      <dgm:spPr/>
      <dgm:t>
        <a:bodyPr/>
        <a:lstStyle/>
        <a:p>
          <a:endParaRPr lang="zh-CN" altLang="en-US"/>
        </a:p>
      </dgm:t>
    </dgm:pt>
  </dgm:ptLst>
  <dgm:cxnLst>
    <dgm:cxn modelId="{230A0A15-0814-4167-A7B4-62E76552C180}" type="presOf" srcId="{BE79B4E0-6A7D-4E69-94AE-4D48FCD844EA}" destId="{4A57DD3E-4E84-4A58-9578-1A808609BCBD}" srcOrd="0" destOrd="0" presId="urn:microsoft.com/office/officeart/2005/8/layout/gear1#2"/>
    <dgm:cxn modelId="{381089EC-CC0F-4C5D-9BAA-5D3DF8351AC8}" type="presOf" srcId="{67C40DD0-A9F0-4CEF-943D-C59A3824E5A7}" destId="{2116F61F-6D09-436B-8326-B970467F4672}" srcOrd="2" destOrd="0" presId="urn:microsoft.com/office/officeart/2005/8/layout/gear1#2"/>
    <dgm:cxn modelId="{4191E3E8-202D-4E94-9727-FDF4D16A2EBC}" type="presOf" srcId="{88A185DC-ADE0-43D8-8549-8B0857251628}" destId="{5FBC0258-F36B-4AB6-8A8F-0156D0E2A48C}" srcOrd="0" destOrd="0" presId="urn:microsoft.com/office/officeart/2005/8/layout/gear1#2"/>
    <dgm:cxn modelId="{DE41D154-771E-4BF6-8836-9AD42ED4E6E9}" srcId="{BE79B4E0-6A7D-4E69-94AE-4D48FCD844EA}" destId="{88A185DC-ADE0-43D8-8549-8B0857251628}" srcOrd="0" destOrd="0" parTransId="{ABAF2EB5-F60A-4037-9F6E-1AD064E0491E}" sibTransId="{56C9CAAA-EA55-4C3A-BB6C-F8D77CB190FB}"/>
    <dgm:cxn modelId="{D0149A4F-F137-4F91-956C-D823A96493E2}" srcId="{BE79B4E0-6A7D-4E69-94AE-4D48FCD844EA}" destId="{67C40DD0-A9F0-4CEF-943D-C59A3824E5A7}" srcOrd="1" destOrd="0" parTransId="{2454C39B-89F6-4FA7-B81F-069BA56F2375}" sibTransId="{D37AB54D-2BD6-4DD6-9225-04CC803A6B1E}"/>
    <dgm:cxn modelId="{393F0444-A64F-4695-B872-6576E0FFE3C6}" type="presOf" srcId="{FE2D6A0B-9A87-4A15-85B3-089FAB245EB9}" destId="{1B34B36F-73AA-477F-ABAE-E9DD90052BBB}" srcOrd="3" destOrd="0" presId="urn:microsoft.com/office/officeart/2005/8/layout/gear1#2"/>
    <dgm:cxn modelId="{B684B112-0A33-4298-B964-481705E218CD}" type="presOf" srcId="{88A185DC-ADE0-43D8-8549-8B0857251628}" destId="{CBDEEBEE-877A-4052-91F6-F50D20AC7D7B}" srcOrd="2" destOrd="0" presId="urn:microsoft.com/office/officeart/2005/8/layout/gear1#2"/>
    <dgm:cxn modelId="{19835074-52D4-49B2-8705-9C323A14DD72}" type="presOf" srcId="{56C9CAAA-EA55-4C3A-BB6C-F8D77CB190FB}" destId="{308851C5-C561-4183-BEAF-BE1AB10A78B6}" srcOrd="0" destOrd="0" presId="urn:microsoft.com/office/officeart/2005/8/layout/gear1#2"/>
    <dgm:cxn modelId="{8F4E6645-39E3-4FF7-895D-0E506A3D7064}" type="presOf" srcId="{FE2D6A0B-9A87-4A15-85B3-089FAB245EB9}" destId="{843856B1-4A1C-4B78-A454-65A6EF3A5636}" srcOrd="1" destOrd="0" presId="urn:microsoft.com/office/officeart/2005/8/layout/gear1#2"/>
    <dgm:cxn modelId="{45C73258-2171-42F7-B956-B6C6B0395ECC}" type="presOf" srcId="{FE2D6A0B-9A87-4A15-85B3-089FAB245EB9}" destId="{C2F2E292-FF5C-4450-9A8B-F4EF87E60381}" srcOrd="0" destOrd="0" presId="urn:microsoft.com/office/officeart/2005/8/layout/gear1#2"/>
    <dgm:cxn modelId="{6CB16395-11FA-4D6F-8C6E-90DB11C3A5C3}" srcId="{BE79B4E0-6A7D-4E69-94AE-4D48FCD844EA}" destId="{FE2D6A0B-9A87-4A15-85B3-089FAB245EB9}" srcOrd="2" destOrd="0" parTransId="{DCCC7666-19CD-44C2-A675-6EE45618232E}" sibTransId="{ED97025B-69AF-4261-9602-1F91FCEB773E}"/>
    <dgm:cxn modelId="{B1AE4B52-0912-43F0-B358-502D07648449}" type="presOf" srcId="{FE2D6A0B-9A87-4A15-85B3-089FAB245EB9}" destId="{CBB06CE7-ED77-4870-8681-E1F70F606E25}" srcOrd="2" destOrd="0" presId="urn:microsoft.com/office/officeart/2005/8/layout/gear1#2"/>
    <dgm:cxn modelId="{C8BECF23-BEDC-4553-9869-B13928C06D10}" type="presOf" srcId="{88A185DC-ADE0-43D8-8549-8B0857251628}" destId="{F6CF12BA-E364-4AD8-8A34-57E61364C136}" srcOrd="1" destOrd="0" presId="urn:microsoft.com/office/officeart/2005/8/layout/gear1#2"/>
    <dgm:cxn modelId="{55BF5222-0F2A-44D1-A0A4-D2CD8B7ECD88}" srcId="{BE79B4E0-6A7D-4E69-94AE-4D48FCD844EA}" destId="{AFD3B5B5-8BBE-48B2-AB1E-38501469BD6A}" srcOrd="3" destOrd="0" parTransId="{1BCDE2A3-A92F-4460-B85C-560F5372BDA3}" sibTransId="{8944E685-934F-4B2B-876A-30F71D3766BE}"/>
    <dgm:cxn modelId="{85E7514A-7448-4719-B5E1-4E5508CED90C}" type="presOf" srcId="{67C40DD0-A9F0-4CEF-943D-C59A3824E5A7}" destId="{58C2CECF-22E4-4F77-A10E-E7297AAC158B}" srcOrd="1" destOrd="0" presId="urn:microsoft.com/office/officeart/2005/8/layout/gear1#2"/>
    <dgm:cxn modelId="{D017F99F-48B9-4BDC-8AAD-4B46FDF9F157}" type="presOf" srcId="{ED97025B-69AF-4261-9602-1F91FCEB773E}" destId="{256744E3-1AD6-421A-A246-6727F561000F}" srcOrd="0" destOrd="0" presId="urn:microsoft.com/office/officeart/2005/8/layout/gear1#2"/>
    <dgm:cxn modelId="{CB672CEA-50AA-4E8E-A1F8-2BAAF84A6504}" type="presOf" srcId="{D37AB54D-2BD6-4DD6-9225-04CC803A6B1E}" destId="{2104A4D2-6147-4ECF-9EFE-262AC4FC5D05}" srcOrd="0" destOrd="0" presId="urn:microsoft.com/office/officeart/2005/8/layout/gear1#2"/>
    <dgm:cxn modelId="{A831F00D-63C8-481A-8CCC-E9E57D4FB436}" type="presOf" srcId="{67C40DD0-A9F0-4CEF-943D-C59A3824E5A7}" destId="{7A7B4673-D5DA-4975-99E9-A2A64DB34A26}" srcOrd="0" destOrd="0" presId="urn:microsoft.com/office/officeart/2005/8/layout/gear1#2"/>
    <dgm:cxn modelId="{9ABA57C2-BB74-4B15-9559-97390167385D}" type="presParOf" srcId="{4A57DD3E-4E84-4A58-9578-1A808609BCBD}" destId="{5FBC0258-F36B-4AB6-8A8F-0156D0E2A48C}" srcOrd="0" destOrd="0" presId="urn:microsoft.com/office/officeart/2005/8/layout/gear1#2"/>
    <dgm:cxn modelId="{A448C9C4-B8C6-40DE-B110-AA9091747C50}" type="presParOf" srcId="{4A57DD3E-4E84-4A58-9578-1A808609BCBD}" destId="{F6CF12BA-E364-4AD8-8A34-57E61364C136}" srcOrd="1" destOrd="0" presId="urn:microsoft.com/office/officeart/2005/8/layout/gear1#2"/>
    <dgm:cxn modelId="{B3F77EDF-DC1B-4195-B35E-060DBEAA30C7}" type="presParOf" srcId="{4A57DD3E-4E84-4A58-9578-1A808609BCBD}" destId="{CBDEEBEE-877A-4052-91F6-F50D20AC7D7B}" srcOrd="2" destOrd="0" presId="urn:microsoft.com/office/officeart/2005/8/layout/gear1#2"/>
    <dgm:cxn modelId="{E7CC606D-1FCA-4333-ADDB-E9508D46A5F1}" type="presParOf" srcId="{4A57DD3E-4E84-4A58-9578-1A808609BCBD}" destId="{7A7B4673-D5DA-4975-99E9-A2A64DB34A26}" srcOrd="3" destOrd="0" presId="urn:microsoft.com/office/officeart/2005/8/layout/gear1#2"/>
    <dgm:cxn modelId="{F2F26410-3AF5-4661-9185-47BABC636CF5}" type="presParOf" srcId="{4A57DD3E-4E84-4A58-9578-1A808609BCBD}" destId="{58C2CECF-22E4-4F77-A10E-E7297AAC158B}" srcOrd="4" destOrd="0" presId="urn:microsoft.com/office/officeart/2005/8/layout/gear1#2"/>
    <dgm:cxn modelId="{20825DDE-BAB0-4796-8BA6-B33660E2A9DA}" type="presParOf" srcId="{4A57DD3E-4E84-4A58-9578-1A808609BCBD}" destId="{2116F61F-6D09-436B-8326-B970467F4672}" srcOrd="5" destOrd="0" presId="urn:microsoft.com/office/officeart/2005/8/layout/gear1#2"/>
    <dgm:cxn modelId="{84E1526F-BCC9-4193-A85D-913FF78FCD79}" type="presParOf" srcId="{4A57DD3E-4E84-4A58-9578-1A808609BCBD}" destId="{C2F2E292-FF5C-4450-9A8B-F4EF87E60381}" srcOrd="6" destOrd="0" presId="urn:microsoft.com/office/officeart/2005/8/layout/gear1#2"/>
    <dgm:cxn modelId="{2ECE8288-BD39-45FB-9E66-BD9E554B6616}" type="presParOf" srcId="{4A57DD3E-4E84-4A58-9578-1A808609BCBD}" destId="{843856B1-4A1C-4B78-A454-65A6EF3A5636}" srcOrd="7" destOrd="0" presId="urn:microsoft.com/office/officeart/2005/8/layout/gear1#2"/>
    <dgm:cxn modelId="{8540454D-1D2E-4181-B64F-571B141C6857}" type="presParOf" srcId="{4A57DD3E-4E84-4A58-9578-1A808609BCBD}" destId="{CBB06CE7-ED77-4870-8681-E1F70F606E25}" srcOrd="8" destOrd="0" presId="urn:microsoft.com/office/officeart/2005/8/layout/gear1#2"/>
    <dgm:cxn modelId="{73677252-1C1B-4DB9-AB5F-BA20B3D1A505}" type="presParOf" srcId="{4A57DD3E-4E84-4A58-9578-1A808609BCBD}" destId="{1B34B36F-73AA-477F-ABAE-E9DD90052BBB}" srcOrd="9" destOrd="0" presId="urn:microsoft.com/office/officeart/2005/8/layout/gear1#2"/>
    <dgm:cxn modelId="{F35B332B-329D-47DA-B9F8-A23580042700}" type="presParOf" srcId="{4A57DD3E-4E84-4A58-9578-1A808609BCBD}" destId="{308851C5-C561-4183-BEAF-BE1AB10A78B6}" srcOrd="10" destOrd="0" presId="urn:microsoft.com/office/officeart/2005/8/layout/gear1#2"/>
    <dgm:cxn modelId="{E7625C0C-2EE5-4D65-8C0A-7601CB8562D0}" type="presParOf" srcId="{4A57DD3E-4E84-4A58-9578-1A808609BCBD}" destId="{2104A4D2-6147-4ECF-9EFE-262AC4FC5D05}" srcOrd="11" destOrd="0" presId="urn:microsoft.com/office/officeart/2005/8/layout/gear1#2"/>
    <dgm:cxn modelId="{1520236C-28D2-493A-91C5-6B869A6745DF}" type="presParOf" srcId="{4A57DD3E-4E84-4A58-9578-1A808609BCBD}" destId="{256744E3-1AD6-421A-A246-6727F561000F}" srcOrd="12" destOrd="0" presId="urn:microsoft.com/office/officeart/2005/8/layout/gear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79B4E0-6A7D-4E69-94AE-4D48FCD844EA}" type="doc">
      <dgm:prSet loTypeId="urn:microsoft.com/office/officeart/2005/8/layout/gear1#1" loCatId="relationship" qsTypeId="urn:microsoft.com/office/officeart/2005/8/quickstyle/simple1#2" qsCatId="simple" csTypeId="urn:microsoft.com/office/officeart/2005/8/colors/colorful2#2" csCatId="colorful" phldr="1"/>
      <dgm:spPr/>
    </dgm:pt>
    <dgm:pt modelId="{88A185DC-ADE0-43D8-8549-8B0857251628}">
      <dgm:prSet phldrT="[文本]" custT="1"/>
      <dgm:spPr/>
      <dgm:t>
        <a:bodyPr/>
        <a:lstStyle/>
        <a:p>
          <a:r>
            <a:rPr lang="zh-CN" altLang="en-US" sz="1800" dirty="0">
              <a:latin typeface="仿宋" panose="02010609060101010101" pitchFamily="49" charset="-122"/>
              <a:ea typeface="仿宋" panose="02010609060101010101" pitchFamily="49" charset="-122"/>
            </a:rPr>
            <a:t>当注册会计师对审计客户非常熟悉或信任</a:t>
          </a:r>
        </a:p>
      </dgm:t>
    </dgm:pt>
    <dgm:pt modelId="{ABAF2EB5-F60A-4037-9F6E-1AD064E0491E}" cxnId="{DE41D154-771E-4BF6-8836-9AD42ED4E6E9}" type="parTrans">
      <dgm:prSet/>
      <dgm:spPr/>
      <dgm:t>
        <a:bodyPr/>
        <a:lstStyle/>
        <a:p>
          <a:endParaRPr lang="zh-CN" altLang="en-US"/>
        </a:p>
      </dgm:t>
    </dgm:pt>
    <dgm:pt modelId="{56C9CAAA-EA55-4C3A-BB6C-F8D77CB190FB}" cxnId="{DE41D154-771E-4BF6-8836-9AD42ED4E6E9}" type="sibTrans">
      <dgm:prSet/>
      <dgm:spPr/>
      <dgm:t>
        <a:bodyPr/>
        <a:lstStyle/>
        <a:p>
          <a:endParaRPr lang="zh-CN" altLang="en-US"/>
        </a:p>
      </dgm:t>
    </dgm:pt>
    <dgm:pt modelId="{67C40DD0-A9F0-4CEF-943D-C59A3824E5A7}">
      <dgm:prSet phldrT="[文本]"/>
      <dgm:spPr/>
      <dgm:t>
        <a:bodyPr/>
        <a:lstStyle/>
        <a:p>
          <a:r>
            <a:rPr lang="zh-CN" altLang="en-US" dirty="0">
              <a:latin typeface="仿宋" panose="02010609060101010101" pitchFamily="49" charset="-122"/>
              <a:ea typeface="仿宋" panose="02010609060101010101" pitchFamily="49" charset="-122"/>
            </a:rPr>
            <a:t>轻易接受其观点</a:t>
          </a:r>
        </a:p>
      </dgm:t>
    </dgm:pt>
    <dgm:pt modelId="{2454C39B-89F6-4FA7-B81F-069BA56F2375}" cxnId="{D0149A4F-F137-4F91-956C-D823A96493E2}" type="parTrans">
      <dgm:prSet/>
      <dgm:spPr/>
      <dgm:t>
        <a:bodyPr/>
        <a:lstStyle/>
        <a:p>
          <a:endParaRPr lang="zh-CN" altLang="en-US"/>
        </a:p>
      </dgm:t>
    </dgm:pt>
    <dgm:pt modelId="{D37AB54D-2BD6-4DD6-9225-04CC803A6B1E}" cxnId="{D0149A4F-F137-4F91-956C-D823A96493E2}" type="sibTrans">
      <dgm:prSet/>
      <dgm:spPr/>
      <dgm:t>
        <a:bodyPr/>
        <a:lstStyle/>
        <a:p>
          <a:endParaRPr lang="zh-CN" altLang="en-US"/>
        </a:p>
      </dgm:t>
    </dgm:pt>
    <dgm:pt modelId="{AFD3B5B5-8BBE-48B2-AB1E-38501469BD6A}">
      <dgm:prSet phldrT="[文本]" phldr="1"/>
      <dgm:spPr/>
      <dgm:t>
        <a:bodyPr/>
        <a:lstStyle/>
        <a:p>
          <a:endParaRPr lang="zh-CN" altLang="en-US" dirty="0"/>
        </a:p>
      </dgm:t>
    </dgm:pt>
    <dgm:pt modelId="{1BCDE2A3-A92F-4460-B85C-560F5372BDA3}" cxnId="{55BF5222-0F2A-44D1-A0A4-D2CD8B7ECD88}" type="parTrans">
      <dgm:prSet/>
      <dgm:spPr/>
      <dgm:t>
        <a:bodyPr/>
        <a:lstStyle/>
        <a:p>
          <a:endParaRPr lang="zh-CN" altLang="en-US"/>
        </a:p>
      </dgm:t>
    </dgm:pt>
    <dgm:pt modelId="{8944E685-934F-4B2B-876A-30F71D3766BE}" cxnId="{55BF5222-0F2A-44D1-A0A4-D2CD8B7ECD88}" type="sibTrans">
      <dgm:prSet/>
      <dgm:spPr/>
      <dgm:t>
        <a:bodyPr/>
        <a:lstStyle/>
        <a:p>
          <a:endParaRPr lang="zh-CN" altLang="en-US"/>
        </a:p>
      </dgm:t>
    </dgm:pt>
    <dgm:pt modelId="{FE2D6A0B-9A87-4A15-85B3-089FAB245EB9}">
      <dgm:prSet/>
      <dgm:spPr/>
      <dgm:t>
        <a:bodyPr/>
        <a:lstStyle/>
        <a:p>
          <a:r>
            <a:rPr lang="zh-CN" altLang="en-US" dirty="0">
              <a:latin typeface="仿宋" panose="02010609060101010101" pitchFamily="49" charset="-122"/>
              <a:ea typeface="仿宋" panose="02010609060101010101" pitchFamily="49" charset="-122"/>
            </a:rPr>
            <a:t>可能会对客户的认定未能保持足够的怀疑</a:t>
          </a:r>
        </a:p>
      </dgm:t>
    </dgm:pt>
    <dgm:pt modelId="{DCCC7666-19CD-44C2-A675-6EE45618232E}" cxnId="{6CB16395-11FA-4D6F-8C6E-90DB11C3A5C3}" type="parTrans">
      <dgm:prSet/>
      <dgm:spPr/>
      <dgm:t>
        <a:bodyPr/>
        <a:lstStyle/>
        <a:p>
          <a:endParaRPr lang="zh-CN" altLang="en-US"/>
        </a:p>
      </dgm:t>
    </dgm:pt>
    <dgm:pt modelId="{ED97025B-69AF-4261-9602-1F91FCEB773E}" cxnId="{6CB16395-11FA-4D6F-8C6E-90DB11C3A5C3}" type="sibTrans">
      <dgm:prSet/>
      <dgm:spPr/>
      <dgm:t>
        <a:bodyPr/>
        <a:lstStyle/>
        <a:p>
          <a:endParaRPr lang="zh-CN" altLang="en-US"/>
        </a:p>
      </dgm:t>
    </dgm:pt>
    <dgm:pt modelId="{4A57DD3E-4E84-4A58-9578-1A808609BCBD}" type="pres">
      <dgm:prSet presAssocID="{BE79B4E0-6A7D-4E69-94AE-4D48FCD844EA}" presName="composite" presStyleCnt="0">
        <dgm:presLayoutVars>
          <dgm:chMax val="3"/>
          <dgm:animLvl val="lvl"/>
          <dgm:resizeHandles val="exact"/>
        </dgm:presLayoutVars>
      </dgm:prSet>
      <dgm:spPr/>
    </dgm:pt>
    <dgm:pt modelId="{5FBC0258-F36B-4AB6-8A8F-0156D0E2A48C}" type="pres">
      <dgm:prSet presAssocID="{88A185DC-ADE0-43D8-8549-8B0857251628}" presName="gear1" presStyleLbl="node1" presStyleIdx="0" presStyleCnt="3">
        <dgm:presLayoutVars>
          <dgm:chMax val="1"/>
          <dgm:bulletEnabled val="1"/>
        </dgm:presLayoutVars>
      </dgm:prSet>
      <dgm:spPr/>
      <dgm:t>
        <a:bodyPr/>
        <a:lstStyle/>
        <a:p>
          <a:endParaRPr lang="zh-CN" altLang="en-US"/>
        </a:p>
      </dgm:t>
    </dgm:pt>
    <dgm:pt modelId="{F6CF12BA-E364-4AD8-8A34-57E61364C136}" type="pres">
      <dgm:prSet presAssocID="{88A185DC-ADE0-43D8-8549-8B0857251628}" presName="gear1srcNode" presStyleLbl="node1" presStyleIdx="0" presStyleCnt="3"/>
      <dgm:spPr/>
      <dgm:t>
        <a:bodyPr/>
        <a:lstStyle/>
        <a:p>
          <a:endParaRPr lang="zh-CN" altLang="en-US"/>
        </a:p>
      </dgm:t>
    </dgm:pt>
    <dgm:pt modelId="{CBDEEBEE-877A-4052-91F6-F50D20AC7D7B}" type="pres">
      <dgm:prSet presAssocID="{88A185DC-ADE0-43D8-8549-8B0857251628}" presName="gear1dstNode" presStyleLbl="node1" presStyleIdx="0" presStyleCnt="3"/>
      <dgm:spPr/>
      <dgm:t>
        <a:bodyPr/>
        <a:lstStyle/>
        <a:p>
          <a:endParaRPr lang="zh-CN" altLang="en-US"/>
        </a:p>
      </dgm:t>
    </dgm:pt>
    <dgm:pt modelId="{7A7B4673-D5DA-4975-99E9-A2A64DB34A26}" type="pres">
      <dgm:prSet presAssocID="{67C40DD0-A9F0-4CEF-943D-C59A3824E5A7}" presName="gear2" presStyleLbl="node1" presStyleIdx="1" presStyleCnt="3">
        <dgm:presLayoutVars>
          <dgm:chMax val="1"/>
          <dgm:bulletEnabled val="1"/>
        </dgm:presLayoutVars>
      </dgm:prSet>
      <dgm:spPr/>
      <dgm:t>
        <a:bodyPr/>
        <a:lstStyle/>
        <a:p>
          <a:endParaRPr lang="zh-CN" altLang="en-US"/>
        </a:p>
      </dgm:t>
    </dgm:pt>
    <dgm:pt modelId="{58C2CECF-22E4-4F77-A10E-E7297AAC158B}" type="pres">
      <dgm:prSet presAssocID="{67C40DD0-A9F0-4CEF-943D-C59A3824E5A7}" presName="gear2srcNode" presStyleLbl="node1" presStyleIdx="1" presStyleCnt="3"/>
      <dgm:spPr/>
      <dgm:t>
        <a:bodyPr/>
        <a:lstStyle/>
        <a:p>
          <a:endParaRPr lang="zh-CN" altLang="en-US"/>
        </a:p>
      </dgm:t>
    </dgm:pt>
    <dgm:pt modelId="{2116F61F-6D09-436B-8326-B970467F4672}" type="pres">
      <dgm:prSet presAssocID="{67C40DD0-A9F0-4CEF-943D-C59A3824E5A7}" presName="gear2dstNode" presStyleLbl="node1" presStyleIdx="1" presStyleCnt="3"/>
      <dgm:spPr/>
      <dgm:t>
        <a:bodyPr/>
        <a:lstStyle/>
        <a:p>
          <a:endParaRPr lang="zh-CN" altLang="en-US"/>
        </a:p>
      </dgm:t>
    </dgm:pt>
    <dgm:pt modelId="{C2F2E292-FF5C-4450-9A8B-F4EF87E60381}" type="pres">
      <dgm:prSet presAssocID="{FE2D6A0B-9A87-4A15-85B3-089FAB245EB9}" presName="gear3" presStyleLbl="node1" presStyleIdx="2" presStyleCnt="3" custScaleX="119876" custScaleY="119818"/>
      <dgm:spPr/>
      <dgm:t>
        <a:bodyPr/>
        <a:lstStyle/>
        <a:p>
          <a:endParaRPr lang="zh-CN" altLang="en-US"/>
        </a:p>
      </dgm:t>
    </dgm:pt>
    <dgm:pt modelId="{843856B1-4A1C-4B78-A454-65A6EF3A5636}" type="pres">
      <dgm:prSet presAssocID="{FE2D6A0B-9A87-4A15-85B3-089FAB245EB9}" presName="gear3tx" presStyleLbl="node1" presStyleIdx="2" presStyleCnt="3">
        <dgm:presLayoutVars>
          <dgm:chMax val="1"/>
          <dgm:bulletEnabled val="1"/>
        </dgm:presLayoutVars>
      </dgm:prSet>
      <dgm:spPr/>
      <dgm:t>
        <a:bodyPr/>
        <a:lstStyle/>
        <a:p>
          <a:endParaRPr lang="zh-CN" altLang="en-US"/>
        </a:p>
      </dgm:t>
    </dgm:pt>
    <dgm:pt modelId="{CBB06CE7-ED77-4870-8681-E1F70F606E25}" type="pres">
      <dgm:prSet presAssocID="{FE2D6A0B-9A87-4A15-85B3-089FAB245EB9}" presName="gear3srcNode" presStyleLbl="node1" presStyleIdx="2" presStyleCnt="3"/>
      <dgm:spPr/>
      <dgm:t>
        <a:bodyPr/>
        <a:lstStyle/>
        <a:p>
          <a:endParaRPr lang="zh-CN" altLang="en-US"/>
        </a:p>
      </dgm:t>
    </dgm:pt>
    <dgm:pt modelId="{1B34B36F-73AA-477F-ABAE-E9DD90052BBB}" type="pres">
      <dgm:prSet presAssocID="{FE2D6A0B-9A87-4A15-85B3-089FAB245EB9}" presName="gear3dstNode" presStyleLbl="node1" presStyleIdx="2" presStyleCnt="3"/>
      <dgm:spPr/>
      <dgm:t>
        <a:bodyPr/>
        <a:lstStyle/>
        <a:p>
          <a:endParaRPr lang="zh-CN" altLang="en-US"/>
        </a:p>
      </dgm:t>
    </dgm:pt>
    <dgm:pt modelId="{308851C5-C561-4183-BEAF-BE1AB10A78B6}" type="pres">
      <dgm:prSet presAssocID="{56C9CAAA-EA55-4C3A-BB6C-F8D77CB190FB}" presName="connector1" presStyleLbl="sibTrans2D1" presStyleIdx="0" presStyleCnt="3"/>
      <dgm:spPr/>
      <dgm:t>
        <a:bodyPr/>
        <a:lstStyle/>
        <a:p>
          <a:endParaRPr lang="zh-CN" altLang="en-US"/>
        </a:p>
      </dgm:t>
    </dgm:pt>
    <dgm:pt modelId="{2104A4D2-6147-4ECF-9EFE-262AC4FC5D05}" type="pres">
      <dgm:prSet presAssocID="{D37AB54D-2BD6-4DD6-9225-04CC803A6B1E}" presName="connector2" presStyleLbl="sibTrans2D1" presStyleIdx="1" presStyleCnt="3"/>
      <dgm:spPr/>
      <dgm:t>
        <a:bodyPr/>
        <a:lstStyle/>
        <a:p>
          <a:endParaRPr lang="zh-CN" altLang="en-US"/>
        </a:p>
      </dgm:t>
    </dgm:pt>
    <dgm:pt modelId="{256744E3-1AD6-421A-A246-6727F561000F}" type="pres">
      <dgm:prSet presAssocID="{ED97025B-69AF-4261-9602-1F91FCEB773E}" presName="connector3" presStyleLbl="sibTrans2D1" presStyleIdx="2" presStyleCnt="3"/>
      <dgm:spPr/>
      <dgm:t>
        <a:bodyPr/>
        <a:lstStyle/>
        <a:p>
          <a:endParaRPr lang="zh-CN" altLang="en-US"/>
        </a:p>
      </dgm:t>
    </dgm:pt>
  </dgm:ptLst>
  <dgm:cxnLst>
    <dgm:cxn modelId="{9051C3EB-90B5-49DA-8326-172BC9043C8C}" type="presOf" srcId="{88A185DC-ADE0-43D8-8549-8B0857251628}" destId="{CBDEEBEE-877A-4052-91F6-F50D20AC7D7B}" srcOrd="2" destOrd="0" presId="urn:microsoft.com/office/officeart/2005/8/layout/gear1#1"/>
    <dgm:cxn modelId="{9E500317-6032-4D35-A538-9EE9665B4487}" type="presOf" srcId="{FE2D6A0B-9A87-4A15-85B3-089FAB245EB9}" destId="{1B34B36F-73AA-477F-ABAE-E9DD90052BBB}" srcOrd="3" destOrd="0" presId="urn:microsoft.com/office/officeart/2005/8/layout/gear1#1"/>
    <dgm:cxn modelId="{DE41D154-771E-4BF6-8836-9AD42ED4E6E9}" srcId="{BE79B4E0-6A7D-4E69-94AE-4D48FCD844EA}" destId="{88A185DC-ADE0-43D8-8549-8B0857251628}" srcOrd="0" destOrd="0" parTransId="{ABAF2EB5-F60A-4037-9F6E-1AD064E0491E}" sibTransId="{56C9CAAA-EA55-4C3A-BB6C-F8D77CB190FB}"/>
    <dgm:cxn modelId="{18F08F96-0ED8-4569-843E-79FA7696E1A6}" type="presOf" srcId="{67C40DD0-A9F0-4CEF-943D-C59A3824E5A7}" destId="{7A7B4673-D5DA-4975-99E9-A2A64DB34A26}" srcOrd="0" destOrd="0" presId="urn:microsoft.com/office/officeart/2005/8/layout/gear1#1"/>
    <dgm:cxn modelId="{B31A17B6-92EA-4343-A8F0-0E88FE3DAB37}" type="presOf" srcId="{88A185DC-ADE0-43D8-8549-8B0857251628}" destId="{5FBC0258-F36B-4AB6-8A8F-0156D0E2A48C}" srcOrd="0" destOrd="0" presId="urn:microsoft.com/office/officeart/2005/8/layout/gear1#1"/>
    <dgm:cxn modelId="{D0149A4F-F137-4F91-956C-D823A96493E2}" srcId="{BE79B4E0-6A7D-4E69-94AE-4D48FCD844EA}" destId="{67C40DD0-A9F0-4CEF-943D-C59A3824E5A7}" srcOrd="1" destOrd="0" parTransId="{2454C39B-89F6-4FA7-B81F-069BA56F2375}" sibTransId="{D37AB54D-2BD6-4DD6-9225-04CC803A6B1E}"/>
    <dgm:cxn modelId="{F5A80DA2-2FC2-4982-A495-A85513A9CF67}" type="presOf" srcId="{56C9CAAA-EA55-4C3A-BB6C-F8D77CB190FB}" destId="{308851C5-C561-4183-BEAF-BE1AB10A78B6}" srcOrd="0" destOrd="0" presId="urn:microsoft.com/office/officeart/2005/8/layout/gear1#1"/>
    <dgm:cxn modelId="{8A6A3FEC-507A-48ED-B456-A0634FD23B34}" type="presOf" srcId="{88A185DC-ADE0-43D8-8549-8B0857251628}" destId="{F6CF12BA-E364-4AD8-8A34-57E61364C136}" srcOrd="1" destOrd="0" presId="urn:microsoft.com/office/officeart/2005/8/layout/gear1#1"/>
    <dgm:cxn modelId="{CFE86589-F9CA-4634-8892-428AF366B9B6}" type="presOf" srcId="{BE79B4E0-6A7D-4E69-94AE-4D48FCD844EA}" destId="{4A57DD3E-4E84-4A58-9578-1A808609BCBD}" srcOrd="0" destOrd="0" presId="urn:microsoft.com/office/officeart/2005/8/layout/gear1#1"/>
    <dgm:cxn modelId="{6CB16395-11FA-4D6F-8C6E-90DB11C3A5C3}" srcId="{BE79B4E0-6A7D-4E69-94AE-4D48FCD844EA}" destId="{FE2D6A0B-9A87-4A15-85B3-089FAB245EB9}" srcOrd="2" destOrd="0" parTransId="{DCCC7666-19CD-44C2-A675-6EE45618232E}" sibTransId="{ED97025B-69AF-4261-9602-1F91FCEB773E}"/>
    <dgm:cxn modelId="{BDB97D09-D015-422F-9858-B2EFA94FE0F5}" type="presOf" srcId="{FE2D6A0B-9A87-4A15-85B3-089FAB245EB9}" destId="{CBB06CE7-ED77-4870-8681-E1F70F606E25}" srcOrd="2" destOrd="0" presId="urn:microsoft.com/office/officeart/2005/8/layout/gear1#1"/>
    <dgm:cxn modelId="{CE5095C7-C751-47AA-852E-E3BDAF9DF1CB}" type="presOf" srcId="{67C40DD0-A9F0-4CEF-943D-C59A3824E5A7}" destId="{58C2CECF-22E4-4F77-A10E-E7297AAC158B}" srcOrd="1" destOrd="0" presId="urn:microsoft.com/office/officeart/2005/8/layout/gear1#1"/>
    <dgm:cxn modelId="{E754F4D5-EE65-480C-A41A-5B9962AD6CD4}" type="presOf" srcId="{FE2D6A0B-9A87-4A15-85B3-089FAB245EB9}" destId="{843856B1-4A1C-4B78-A454-65A6EF3A5636}" srcOrd="1" destOrd="0" presId="urn:microsoft.com/office/officeart/2005/8/layout/gear1#1"/>
    <dgm:cxn modelId="{25459E3C-D339-485F-AF64-32E3784BC90F}" type="presOf" srcId="{FE2D6A0B-9A87-4A15-85B3-089FAB245EB9}" destId="{C2F2E292-FF5C-4450-9A8B-F4EF87E60381}" srcOrd="0" destOrd="0" presId="urn:microsoft.com/office/officeart/2005/8/layout/gear1#1"/>
    <dgm:cxn modelId="{3417BAA8-16C6-4101-8151-52B961744BE6}" type="presOf" srcId="{D37AB54D-2BD6-4DD6-9225-04CC803A6B1E}" destId="{2104A4D2-6147-4ECF-9EFE-262AC4FC5D05}" srcOrd="0" destOrd="0" presId="urn:microsoft.com/office/officeart/2005/8/layout/gear1#1"/>
    <dgm:cxn modelId="{55BF5222-0F2A-44D1-A0A4-D2CD8B7ECD88}" srcId="{BE79B4E0-6A7D-4E69-94AE-4D48FCD844EA}" destId="{AFD3B5B5-8BBE-48B2-AB1E-38501469BD6A}" srcOrd="3" destOrd="0" parTransId="{1BCDE2A3-A92F-4460-B85C-560F5372BDA3}" sibTransId="{8944E685-934F-4B2B-876A-30F71D3766BE}"/>
    <dgm:cxn modelId="{EE31127F-47BE-4E24-9E18-74B824C42629}" type="presOf" srcId="{67C40DD0-A9F0-4CEF-943D-C59A3824E5A7}" destId="{2116F61F-6D09-436B-8326-B970467F4672}" srcOrd="2" destOrd="0" presId="urn:microsoft.com/office/officeart/2005/8/layout/gear1#1"/>
    <dgm:cxn modelId="{BAFD899D-97AA-453A-A7F0-9ACE95C9268A}" type="presOf" srcId="{ED97025B-69AF-4261-9602-1F91FCEB773E}" destId="{256744E3-1AD6-421A-A246-6727F561000F}" srcOrd="0" destOrd="0" presId="urn:microsoft.com/office/officeart/2005/8/layout/gear1#1"/>
    <dgm:cxn modelId="{CF266FE7-DCD3-4773-AD30-B9D201398179}" type="presParOf" srcId="{4A57DD3E-4E84-4A58-9578-1A808609BCBD}" destId="{5FBC0258-F36B-4AB6-8A8F-0156D0E2A48C}" srcOrd="0" destOrd="0" presId="urn:microsoft.com/office/officeart/2005/8/layout/gear1#1"/>
    <dgm:cxn modelId="{AC1D78F0-42C8-4D9A-BC9D-CFD91FD6CF3D}" type="presParOf" srcId="{4A57DD3E-4E84-4A58-9578-1A808609BCBD}" destId="{F6CF12BA-E364-4AD8-8A34-57E61364C136}" srcOrd="1" destOrd="0" presId="urn:microsoft.com/office/officeart/2005/8/layout/gear1#1"/>
    <dgm:cxn modelId="{17540D86-BC1E-4119-B071-D420F4440D1F}" type="presParOf" srcId="{4A57DD3E-4E84-4A58-9578-1A808609BCBD}" destId="{CBDEEBEE-877A-4052-91F6-F50D20AC7D7B}" srcOrd="2" destOrd="0" presId="urn:microsoft.com/office/officeart/2005/8/layout/gear1#1"/>
    <dgm:cxn modelId="{9C1D9002-F2B7-4D95-9389-87D0C9CB5F6E}" type="presParOf" srcId="{4A57DD3E-4E84-4A58-9578-1A808609BCBD}" destId="{7A7B4673-D5DA-4975-99E9-A2A64DB34A26}" srcOrd="3" destOrd="0" presId="urn:microsoft.com/office/officeart/2005/8/layout/gear1#1"/>
    <dgm:cxn modelId="{8959F058-D1D5-49C9-A3CC-CC6E82AFC885}" type="presParOf" srcId="{4A57DD3E-4E84-4A58-9578-1A808609BCBD}" destId="{58C2CECF-22E4-4F77-A10E-E7297AAC158B}" srcOrd="4" destOrd="0" presId="urn:microsoft.com/office/officeart/2005/8/layout/gear1#1"/>
    <dgm:cxn modelId="{AA2A0B97-5136-4EE3-ABA0-BCE5BEE493B6}" type="presParOf" srcId="{4A57DD3E-4E84-4A58-9578-1A808609BCBD}" destId="{2116F61F-6D09-436B-8326-B970467F4672}" srcOrd="5" destOrd="0" presId="urn:microsoft.com/office/officeart/2005/8/layout/gear1#1"/>
    <dgm:cxn modelId="{121A9849-7FFD-4285-9D72-67F530A36B9D}" type="presParOf" srcId="{4A57DD3E-4E84-4A58-9578-1A808609BCBD}" destId="{C2F2E292-FF5C-4450-9A8B-F4EF87E60381}" srcOrd="6" destOrd="0" presId="urn:microsoft.com/office/officeart/2005/8/layout/gear1#1"/>
    <dgm:cxn modelId="{41082A95-4311-4F7E-9FBF-9215BD964C80}" type="presParOf" srcId="{4A57DD3E-4E84-4A58-9578-1A808609BCBD}" destId="{843856B1-4A1C-4B78-A454-65A6EF3A5636}" srcOrd="7" destOrd="0" presId="urn:microsoft.com/office/officeart/2005/8/layout/gear1#1"/>
    <dgm:cxn modelId="{FFFE7630-3276-4441-9891-9C8F2DB1C459}" type="presParOf" srcId="{4A57DD3E-4E84-4A58-9578-1A808609BCBD}" destId="{CBB06CE7-ED77-4870-8681-E1F70F606E25}" srcOrd="8" destOrd="0" presId="urn:microsoft.com/office/officeart/2005/8/layout/gear1#1"/>
    <dgm:cxn modelId="{B1DCEA5F-47D4-4263-B292-AD9552847543}" type="presParOf" srcId="{4A57DD3E-4E84-4A58-9578-1A808609BCBD}" destId="{1B34B36F-73AA-477F-ABAE-E9DD90052BBB}" srcOrd="9" destOrd="0" presId="urn:microsoft.com/office/officeart/2005/8/layout/gear1#1"/>
    <dgm:cxn modelId="{F84D2D44-0520-4AEF-9BA0-CB07CEDEAAB1}" type="presParOf" srcId="{4A57DD3E-4E84-4A58-9578-1A808609BCBD}" destId="{308851C5-C561-4183-BEAF-BE1AB10A78B6}" srcOrd="10" destOrd="0" presId="urn:microsoft.com/office/officeart/2005/8/layout/gear1#1"/>
    <dgm:cxn modelId="{74E800A0-EB6D-42E3-8A12-68ECF354BB7E}" type="presParOf" srcId="{4A57DD3E-4E84-4A58-9578-1A808609BCBD}" destId="{2104A4D2-6147-4ECF-9EFE-262AC4FC5D05}" srcOrd="11" destOrd="0" presId="urn:microsoft.com/office/officeart/2005/8/layout/gear1#1"/>
    <dgm:cxn modelId="{FF6AE47E-7CEC-4AAA-8D7E-2649E4731AB6}" type="presParOf" srcId="{4A57DD3E-4E84-4A58-9578-1A808609BCBD}" destId="{256744E3-1AD6-421A-A246-6727F561000F}" srcOrd="12" destOrd="0" presId="urn:microsoft.com/office/officeart/2005/8/layout/gear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7332B-078A-445A-BF09-7E98AC8EDEDB}" type="doc">
      <dgm:prSet loTypeId="urn:microsoft.com/office/officeart/2005/8/layout/matrix3" loCatId="matrix" qsTypeId="urn:microsoft.com/office/officeart/2005/8/quickstyle/simple5#1" qsCatId="simple" csTypeId="urn:microsoft.com/office/officeart/2005/8/colors/colorful1#11" csCatId="colorful" phldr="1"/>
      <dgm:spPr/>
      <dgm:t>
        <a:bodyPr/>
        <a:lstStyle/>
        <a:p>
          <a:endParaRPr lang="zh-CN" altLang="en-US"/>
        </a:p>
      </dgm:t>
    </dgm:pt>
    <dgm:pt modelId="{89EAEE4E-1F50-426F-BE59-B5C1BCB43C15}">
      <dgm:prSet custT="1"/>
      <dgm:spPr/>
      <dgm:t>
        <a:bodyPr/>
        <a:lstStyle/>
        <a:p>
          <a:pPr algn="l"/>
          <a:r>
            <a:rPr lang="zh-CN" altLang="en-US" sz="2000" b="1">
              <a:latin typeface="仿宋" panose="02010609060101010101" pitchFamily="49" charset="-122"/>
              <a:ea typeface="仿宋" panose="02010609060101010101" pitchFamily="49" charset="-122"/>
            </a:rPr>
            <a:t>基本原则有合乎逻辑的指南所支持，能避免对没有特别禁止的行为方式的争论；</a:t>
          </a:r>
        </a:p>
      </dgm:t>
    </dgm:pt>
    <dgm:pt modelId="{AC0CD146-F4A2-466B-9141-E62696028671}" cxnId="{0C828B20-19C2-4C07-A606-FB6F9AC206E0}" type="parTrans">
      <dgm:prSet/>
      <dgm:spPr/>
      <dgm:t>
        <a:bodyPr/>
        <a:lstStyle/>
        <a:p>
          <a:endParaRPr lang="zh-CN" altLang="en-US">
            <a:latin typeface="仿宋" panose="02010609060101010101" pitchFamily="49" charset="-122"/>
            <a:ea typeface="仿宋" panose="02010609060101010101" pitchFamily="49" charset="-122"/>
          </a:endParaRPr>
        </a:p>
      </dgm:t>
    </dgm:pt>
    <dgm:pt modelId="{B3ACF071-D2EA-4479-A162-443F45E21C00}" cxnId="{0C828B20-19C2-4C07-A606-FB6F9AC206E0}" type="sibTrans">
      <dgm:prSet/>
      <dgm:spPr/>
      <dgm:t>
        <a:bodyPr/>
        <a:lstStyle/>
        <a:p>
          <a:endParaRPr lang="zh-CN" altLang="en-US">
            <a:latin typeface="仿宋" panose="02010609060101010101" pitchFamily="49" charset="-122"/>
            <a:ea typeface="仿宋" panose="02010609060101010101" pitchFamily="49" charset="-122"/>
          </a:endParaRPr>
        </a:p>
      </dgm:t>
    </dgm:pt>
    <dgm:pt modelId="{FB71EF50-E9DF-4B07-9337-3707EFDA92C5}">
      <dgm:prSet custT="1"/>
      <dgm:spPr/>
      <dgm:t>
        <a:bodyPr/>
        <a:lstStyle/>
        <a:p>
          <a:r>
            <a:rPr lang="zh-CN" altLang="en-US" sz="2000" b="1" dirty="0">
              <a:latin typeface="仿宋" panose="02010609060101010101" pitchFamily="49" charset="-122"/>
              <a:ea typeface="仿宋" panose="02010609060101010101" pitchFamily="49" charset="-122"/>
            </a:rPr>
            <a:t>基本原则简单易懂，几乎能应用于所有的情形，以避免规则导向所带来的刚性过度问题；</a:t>
          </a:r>
        </a:p>
      </dgm:t>
    </dgm:pt>
    <dgm:pt modelId="{5ACC32AC-2482-412C-9C0D-EE6E6A2966CD}" cxnId="{5FEB1D5A-2E6E-4ED7-9255-773D7F7BA6DF}" type="parTrans">
      <dgm:prSet/>
      <dgm:spPr/>
      <dgm:t>
        <a:bodyPr/>
        <a:lstStyle/>
        <a:p>
          <a:endParaRPr lang="zh-CN" altLang="en-US">
            <a:latin typeface="仿宋" panose="02010609060101010101" pitchFamily="49" charset="-122"/>
            <a:ea typeface="仿宋" panose="02010609060101010101" pitchFamily="49" charset="-122"/>
          </a:endParaRPr>
        </a:p>
      </dgm:t>
    </dgm:pt>
    <dgm:pt modelId="{36DD37FF-295F-4F4A-89F6-553061600491}" cxnId="{5FEB1D5A-2E6E-4ED7-9255-773D7F7BA6DF}" type="sibTrans">
      <dgm:prSet/>
      <dgm:spPr/>
      <dgm:t>
        <a:bodyPr/>
        <a:lstStyle/>
        <a:p>
          <a:endParaRPr lang="zh-CN" altLang="en-US">
            <a:latin typeface="仿宋" panose="02010609060101010101" pitchFamily="49" charset="-122"/>
            <a:ea typeface="仿宋" panose="02010609060101010101" pitchFamily="49" charset="-122"/>
          </a:endParaRPr>
        </a:p>
      </dgm:t>
    </dgm:pt>
    <dgm:pt modelId="{467283BA-BA48-401E-91FC-30CF9D38E150}">
      <dgm:prSet custT="1"/>
      <dgm:spPr/>
      <dgm:t>
        <a:bodyPr/>
        <a:lstStyle/>
        <a:p>
          <a:pPr algn="l"/>
          <a:r>
            <a:rPr lang="zh-CN" altLang="en-US" sz="2000" b="1" dirty="0">
              <a:latin typeface="仿宋" panose="02010609060101010101" pitchFamily="49" charset="-122"/>
              <a:ea typeface="仿宋" panose="02010609060101010101" pitchFamily="49" charset="-122"/>
            </a:rPr>
            <a:t>原则导向的概念结构能更好应对商业环境和组织的结构的变化；</a:t>
          </a:r>
        </a:p>
      </dgm:t>
    </dgm:pt>
    <dgm:pt modelId="{45A2E577-68C5-4504-960A-78570911FAAF}" cxnId="{A57E7FB7-22F3-4B14-B9F9-56A912C3C119}" type="parTrans">
      <dgm:prSet/>
      <dgm:spPr/>
      <dgm:t>
        <a:bodyPr/>
        <a:lstStyle/>
        <a:p>
          <a:endParaRPr lang="zh-CN" altLang="en-US">
            <a:latin typeface="仿宋" panose="02010609060101010101" pitchFamily="49" charset="-122"/>
            <a:ea typeface="仿宋" panose="02010609060101010101" pitchFamily="49" charset="-122"/>
          </a:endParaRPr>
        </a:p>
      </dgm:t>
    </dgm:pt>
    <dgm:pt modelId="{8A700DA5-6F8C-4D97-85B0-6100B7E012C5}" cxnId="{A57E7FB7-22F3-4B14-B9F9-56A912C3C119}" type="sibTrans">
      <dgm:prSet/>
      <dgm:spPr/>
      <dgm:t>
        <a:bodyPr/>
        <a:lstStyle/>
        <a:p>
          <a:endParaRPr lang="zh-CN" altLang="en-US">
            <a:latin typeface="仿宋" panose="02010609060101010101" pitchFamily="49" charset="-122"/>
            <a:ea typeface="仿宋" panose="02010609060101010101" pitchFamily="49" charset="-122"/>
          </a:endParaRPr>
        </a:p>
      </dgm:t>
    </dgm:pt>
    <dgm:pt modelId="{B909798F-F5D6-4076-AEB3-0AC764B5932B}">
      <dgm:prSet custT="1"/>
      <dgm:spPr/>
      <dgm:t>
        <a:bodyPr/>
        <a:lstStyle/>
        <a:p>
          <a:r>
            <a:rPr lang="zh-CN" altLang="en-US" sz="2000" b="1" dirty="0">
              <a:latin typeface="仿宋" panose="02010609060101010101" pitchFamily="49" charset="-122"/>
              <a:ea typeface="仿宋" panose="02010609060101010101" pitchFamily="49" charset="-122"/>
            </a:rPr>
            <a:t>概念框架法认识到</a:t>
          </a:r>
          <a:r>
            <a:rPr lang="zh-CN" altLang="en-US" sz="2000" b="1" dirty="0" smtClean="0">
              <a:latin typeface="仿宋" panose="02010609060101010101" pitchFamily="49" charset="-122"/>
              <a:ea typeface="仿宋" panose="02010609060101010101" pitchFamily="49" charset="-122"/>
            </a:rPr>
            <a:t>，会计师</a:t>
          </a:r>
          <a:r>
            <a:rPr lang="zh-CN" altLang="en-US" sz="2000" b="1" dirty="0">
              <a:latin typeface="仿宋" panose="02010609060101010101" pitchFamily="49" charset="-122"/>
              <a:ea typeface="仿宋" panose="02010609060101010101" pitchFamily="49" charset="-122"/>
            </a:rPr>
            <a:t>不能做到完全免于任何威胁，所能做的就是要使对基本原则遵循的威胁降低到不重要的水平。</a:t>
          </a:r>
        </a:p>
      </dgm:t>
    </dgm:pt>
    <dgm:pt modelId="{F89F16ED-044B-48B8-81C7-2FF90E3FECE6}" cxnId="{7C34B3FF-0804-48DB-85EC-19EB73164CB7}" type="parTrans">
      <dgm:prSet/>
      <dgm:spPr/>
      <dgm:t>
        <a:bodyPr/>
        <a:lstStyle/>
        <a:p>
          <a:endParaRPr lang="zh-CN" altLang="en-US">
            <a:latin typeface="仿宋" panose="02010609060101010101" pitchFamily="49" charset="-122"/>
            <a:ea typeface="仿宋" panose="02010609060101010101" pitchFamily="49" charset="-122"/>
          </a:endParaRPr>
        </a:p>
      </dgm:t>
    </dgm:pt>
    <dgm:pt modelId="{0D8E9E0C-CFE5-4EB1-8505-40449CBB4C8D}" cxnId="{7C34B3FF-0804-48DB-85EC-19EB73164CB7}" type="sibTrans">
      <dgm:prSet/>
      <dgm:spPr/>
      <dgm:t>
        <a:bodyPr/>
        <a:lstStyle/>
        <a:p>
          <a:endParaRPr lang="zh-CN" altLang="en-US">
            <a:latin typeface="仿宋" panose="02010609060101010101" pitchFamily="49" charset="-122"/>
            <a:ea typeface="仿宋" panose="02010609060101010101" pitchFamily="49" charset="-122"/>
          </a:endParaRPr>
        </a:p>
      </dgm:t>
    </dgm:pt>
    <dgm:pt modelId="{A4481F5E-78EE-4D18-A0DD-6B8AA28A342A}" type="pres">
      <dgm:prSet presAssocID="{2E27332B-078A-445A-BF09-7E98AC8EDEDB}" presName="matrix" presStyleCnt="0">
        <dgm:presLayoutVars>
          <dgm:chMax val="1"/>
          <dgm:dir/>
          <dgm:resizeHandles val="exact"/>
        </dgm:presLayoutVars>
      </dgm:prSet>
      <dgm:spPr/>
      <dgm:t>
        <a:bodyPr/>
        <a:lstStyle/>
        <a:p>
          <a:endParaRPr lang="zh-CN" altLang="en-US"/>
        </a:p>
      </dgm:t>
    </dgm:pt>
    <dgm:pt modelId="{221557A6-AD89-430E-BC3E-FFBCF27BD8EE}" type="pres">
      <dgm:prSet presAssocID="{2E27332B-078A-445A-BF09-7E98AC8EDEDB}" presName="diamond" presStyleLbl="bgShp" presStyleIdx="0" presStyleCnt="1"/>
      <dgm:spPr/>
    </dgm:pt>
    <dgm:pt modelId="{F6AE86E8-4CB5-4541-B46E-F801F5119586}" type="pres">
      <dgm:prSet presAssocID="{2E27332B-078A-445A-BF09-7E98AC8EDEDB}" presName="quad1" presStyleLbl="node1" presStyleIdx="0" presStyleCnt="4" custScaleX="173103" custLinFactNeighborX="-57331">
        <dgm:presLayoutVars>
          <dgm:chMax val="0"/>
          <dgm:chPref val="0"/>
          <dgm:bulletEnabled val="1"/>
        </dgm:presLayoutVars>
      </dgm:prSet>
      <dgm:spPr/>
      <dgm:t>
        <a:bodyPr/>
        <a:lstStyle/>
        <a:p>
          <a:endParaRPr lang="zh-CN" altLang="en-US"/>
        </a:p>
      </dgm:t>
    </dgm:pt>
    <dgm:pt modelId="{32C49DFE-5503-44DA-ACC1-78C0561E5E0B}" type="pres">
      <dgm:prSet presAssocID="{2E27332B-078A-445A-BF09-7E98AC8EDEDB}" presName="quad2" presStyleLbl="node1" presStyleIdx="1" presStyleCnt="4" custScaleX="178331" custLinFactNeighborX="21996">
        <dgm:presLayoutVars>
          <dgm:chMax val="0"/>
          <dgm:chPref val="0"/>
          <dgm:bulletEnabled val="1"/>
        </dgm:presLayoutVars>
      </dgm:prSet>
      <dgm:spPr/>
      <dgm:t>
        <a:bodyPr/>
        <a:lstStyle/>
        <a:p>
          <a:endParaRPr lang="zh-CN" altLang="en-US"/>
        </a:p>
      </dgm:t>
    </dgm:pt>
    <dgm:pt modelId="{C954C670-AA71-4C7D-A27A-43828E9B0215}" type="pres">
      <dgm:prSet presAssocID="{2E27332B-078A-445A-BF09-7E98AC8EDEDB}" presName="quad3" presStyleLbl="node1" presStyleIdx="2" presStyleCnt="4" custScaleX="182217" custLinFactNeighborX="-43381">
        <dgm:presLayoutVars>
          <dgm:chMax val="0"/>
          <dgm:chPref val="0"/>
          <dgm:bulletEnabled val="1"/>
        </dgm:presLayoutVars>
      </dgm:prSet>
      <dgm:spPr/>
      <dgm:t>
        <a:bodyPr/>
        <a:lstStyle/>
        <a:p>
          <a:endParaRPr lang="zh-CN" altLang="en-US"/>
        </a:p>
      </dgm:t>
    </dgm:pt>
    <dgm:pt modelId="{FB7C4009-F84F-49D4-A01D-CF954EB6FBFE}" type="pres">
      <dgm:prSet presAssocID="{2E27332B-078A-445A-BF09-7E98AC8EDEDB}" presName="quad4" presStyleLbl="node1" presStyleIdx="3" presStyleCnt="4" custScaleX="193922" custLinFactNeighborX="48269">
        <dgm:presLayoutVars>
          <dgm:chMax val="0"/>
          <dgm:chPref val="0"/>
          <dgm:bulletEnabled val="1"/>
        </dgm:presLayoutVars>
      </dgm:prSet>
      <dgm:spPr/>
      <dgm:t>
        <a:bodyPr/>
        <a:lstStyle/>
        <a:p>
          <a:endParaRPr lang="zh-CN" altLang="en-US"/>
        </a:p>
      </dgm:t>
    </dgm:pt>
  </dgm:ptLst>
  <dgm:cxnLst>
    <dgm:cxn modelId="{761576D0-610D-473F-A0B7-B09F03B5E091}" type="presOf" srcId="{467283BA-BA48-401E-91FC-30CF9D38E150}" destId="{C954C670-AA71-4C7D-A27A-43828E9B0215}" srcOrd="0" destOrd="0" presId="urn:microsoft.com/office/officeart/2005/8/layout/matrix3"/>
    <dgm:cxn modelId="{5FEB1D5A-2E6E-4ED7-9255-773D7F7BA6DF}" srcId="{2E27332B-078A-445A-BF09-7E98AC8EDEDB}" destId="{FB71EF50-E9DF-4B07-9337-3707EFDA92C5}" srcOrd="1" destOrd="0" parTransId="{5ACC32AC-2482-412C-9C0D-EE6E6A2966CD}" sibTransId="{36DD37FF-295F-4F4A-89F6-553061600491}"/>
    <dgm:cxn modelId="{7BB0FFE1-382E-46FC-A382-0E529412F39C}" type="presOf" srcId="{89EAEE4E-1F50-426F-BE59-B5C1BCB43C15}" destId="{F6AE86E8-4CB5-4541-B46E-F801F5119586}" srcOrd="0" destOrd="0" presId="urn:microsoft.com/office/officeart/2005/8/layout/matrix3"/>
    <dgm:cxn modelId="{7C34B3FF-0804-48DB-85EC-19EB73164CB7}" srcId="{2E27332B-078A-445A-BF09-7E98AC8EDEDB}" destId="{B909798F-F5D6-4076-AEB3-0AC764B5932B}" srcOrd="3" destOrd="0" parTransId="{F89F16ED-044B-48B8-81C7-2FF90E3FECE6}" sibTransId="{0D8E9E0C-CFE5-4EB1-8505-40449CBB4C8D}"/>
    <dgm:cxn modelId="{0C828B20-19C2-4C07-A606-FB6F9AC206E0}" srcId="{2E27332B-078A-445A-BF09-7E98AC8EDEDB}" destId="{89EAEE4E-1F50-426F-BE59-B5C1BCB43C15}" srcOrd="0" destOrd="0" parTransId="{AC0CD146-F4A2-466B-9141-E62696028671}" sibTransId="{B3ACF071-D2EA-4479-A162-443F45E21C00}"/>
    <dgm:cxn modelId="{A57E7FB7-22F3-4B14-B9F9-56A912C3C119}" srcId="{2E27332B-078A-445A-BF09-7E98AC8EDEDB}" destId="{467283BA-BA48-401E-91FC-30CF9D38E150}" srcOrd="2" destOrd="0" parTransId="{45A2E577-68C5-4504-960A-78570911FAAF}" sibTransId="{8A700DA5-6F8C-4D97-85B0-6100B7E012C5}"/>
    <dgm:cxn modelId="{C57D2767-BE30-4C69-9B32-A6BB42AF4C1E}" type="presOf" srcId="{FB71EF50-E9DF-4B07-9337-3707EFDA92C5}" destId="{32C49DFE-5503-44DA-ACC1-78C0561E5E0B}" srcOrd="0" destOrd="0" presId="urn:microsoft.com/office/officeart/2005/8/layout/matrix3"/>
    <dgm:cxn modelId="{4B4A25FC-A011-4B2F-89CA-93AAE9D4AA6F}" type="presOf" srcId="{B909798F-F5D6-4076-AEB3-0AC764B5932B}" destId="{FB7C4009-F84F-49D4-A01D-CF954EB6FBFE}" srcOrd="0" destOrd="0" presId="urn:microsoft.com/office/officeart/2005/8/layout/matrix3"/>
    <dgm:cxn modelId="{D7BEE8F9-B018-4210-9056-160EE7D7A862}" type="presOf" srcId="{2E27332B-078A-445A-BF09-7E98AC8EDEDB}" destId="{A4481F5E-78EE-4D18-A0DD-6B8AA28A342A}" srcOrd="0" destOrd="0" presId="urn:microsoft.com/office/officeart/2005/8/layout/matrix3"/>
    <dgm:cxn modelId="{9ADAC9FA-A083-4AA6-A067-3973D456C2CB}" type="presParOf" srcId="{A4481F5E-78EE-4D18-A0DD-6B8AA28A342A}" destId="{221557A6-AD89-430E-BC3E-FFBCF27BD8EE}" srcOrd="0" destOrd="0" presId="urn:microsoft.com/office/officeart/2005/8/layout/matrix3"/>
    <dgm:cxn modelId="{C0CB19F3-1F8B-4C0D-9A23-0A467CEAFB52}" type="presParOf" srcId="{A4481F5E-78EE-4D18-A0DD-6B8AA28A342A}" destId="{F6AE86E8-4CB5-4541-B46E-F801F5119586}" srcOrd="1" destOrd="0" presId="urn:microsoft.com/office/officeart/2005/8/layout/matrix3"/>
    <dgm:cxn modelId="{58CEC206-7E4F-429A-BD96-EBA4E987438B}" type="presParOf" srcId="{A4481F5E-78EE-4D18-A0DD-6B8AA28A342A}" destId="{32C49DFE-5503-44DA-ACC1-78C0561E5E0B}" srcOrd="2" destOrd="0" presId="urn:microsoft.com/office/officeart/2005/8/layout/matrix3"/>
    <dgm:cxn modelId="{255D03EE-4A0F-42AE-A3B2-313DE1D9B3CC}" type="presParOf" srcId="{A4481F5E-78EE-4D18-A0DD-6B8AA28A342A}" destId="{C954C670-AA71-4C7D-A27A-43828E9B0215}" srcOrd="3" destOrd="0" presId="urn:microsoft.com/office/officeart/2005/8/layout/matrix3"/>
    <dgm:cxn modelId="{31AB8F68-1B2E-4C2E-A0F0-D71450E7A65A}" type="presParOf" srcId="{A4481F5E-78EE-4D18-A0DD-6B8AA28A342A}" destId="{FB7C4009-F84F-49D4-A01D-CF954EB6FBFE}"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E07381-F575-483F-85F5-A4046D6C3A21}" type="doc">
      <dgm:prSet loTypeId="urn:microsoft.com/office/officeart/2005/8/layout/process5#2" loCatId="process" qsTypeId="urn:microsoft.com/office/officeart/2005/8/quickstyle/simple4#2" qsCatId="simple" csTypeId="urn:microsoft.com/office/officeart/2005/8/colors/colorful2#13" csCatId="colorful" phldr="1"/>
      <dgm:spPr/>
      <dgm:t>
        <a:bodyPr/>
        <a:lstStyle/>
        <a:p>
          <a:endParaRPr lang="zh-CN" altLang="en-US"/>
        </a:p>
      </dgm:t>
    </dgm:pt>
    <dgm:pt modelId="{E5FF907A-DBBE-4F01-8627-FD7543E3153F}">
      <dgm:prSet/>
      <dgm:spPr/>
      <dgm:t>
        <a:bodyPr/>
        <a:lstStyle/>
        <a:p>
          <a:pPr algn="l"/>
          <a:r>
            <a:rPr lang="en-US" b="1" dirty="0">
              <a:latin typeface="仿宋" panose="02010609060101010101" pitchFamily="49" charset="-122"/>
              <a:ea typeface="仿宋" panose="02010609060101010101" pitchFamily="49" charset="-122"/>
            </a:rPr>
            <a:t>1992</a:t>
          </a:r>
          <a:r>
            <a:rPr lang="zh-CN" b="1" dirty="0">
              <a:latin typeface="仿宋" panose="02010609060101010101" pitchFamily="49" charset="-122"/>
              <a:ea typeface="仿宋" panose="02010609060101010101" pitchFamily="49" charset="-122"/>
            </a:rPr>
            <a:t>年，</a:t>
          </a:r>
          <a:r>
            <a:rPr lang="en-US" b="1" dirty="0">
              <a:latin typeface="仿宋" panose="02010609060101010101" pitchFamily="49" charset="-122"/>
              <a:ea typeface="仿宋" panose="02010609060101010101" pitchFamily="49" charset="-122"/>
            </a:rPr>
            <a:t>CICPA</a:t>
          </a:r>
          <a:r>
            <a:rPr lang="zh-CN" b="1" dirty="0">
              <a:latin typeface="仿宋" panose="02010609060101010101" pitchFamily="49" charset="-122"/>
              <a:ea typeface="仿宋" panose="02010609060101010101" pitchFamily="49" charset="-122"/>
            </a:rPr>
            <a:t>依据</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中华人民共和国注册会计师条例</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颁布了</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中国注册会计师职业道德守则（试行）</a:t>
          </a:r>
          <a:r>
            <a:rPr lang="en-US" b="1" dirty="0">
              <a:latin typeface="仿宋" panose="02010609060101010101" pitchFamily="49" charset="-122"/>
              <a:ea typeface="仿宋" panose="02010609060101010101" pitchFamily="49" charset="-122"/>
            </a:rPr>
            <a:t>》</a:t>
          </a:r>
          <a:endParaRPr lang="zh-CN" b="1" dirty="0">
            <a:latin typeface="仿宋" panose="02010609060101010101" pitchFamily="49" charset="-122"/>
            <a:ea typeface="仿宋" panose="02010609060101010101" pitchFamily="49" charset="-122"/>
          </a:endParaRPr>
        </a:p>
      </dgm:t>
    </dgm:pt>
    <dgm:pt modelId="{034062A0-AD93-4CEB-86EE-4022A058258C}" cxnId="{476DCB22-CE66-4B75-81FC-0097F288DDBA}" type="parTrans">
      <dgm:prSet/>
      <dgm:spPr/>
      <dgm:t>
        <a:bodyPr/>
        <a:lstStyle/>
        <a:p>
          <a:endParaRPr lang="zh-CN" altLang="en-US" b="1">
            <a:latin typeface="仿宋" panose="02010609060101010101" pitchFamily="49" charset="-122"/>
            <a:ea typeface="仿宋" panose="02010609060101010101" pitchFamily="49" charset="-122"/>
          </a:endParaRPr>
        </a:p>
      </dgm:t>
    </dgm:pt>
    <dgm:pt modelId="{10847EE8-3A03-4F88-8BE7-CD2FEDAE889F}" cxnId="{476DCB22-CE66-4B75-81FC-0097F288DDBA}" type="sibTrans">
      <dgm:prSet/>
      <dgm:spPr/>
      <dgm:t>
        <a:bodyPr/>
        <a:lstStyle/>
        <a:p>
          <a:endParaRPr lang="zh-CN" altLang="en-US" b="1">
            <a:latin typeface="仿宋" panose="02010609060101010101" pitchFamily="49" charset="-122"/>
            <a:ea typeface="仿宋" panose="02010609060101010101" pitchFamily="49" charset="-122"/>
          </a:endParaRPr>
        </a:p>
      </dgm:t>
    </dgm:pt>
    <dgm:pt modelId="{9E756080-5104-4964-80E1-DF31078FF200}">
      <dgm:prSet/>
      <dgm:spPr/>
      <dgm:t>
        <a:bodyPr/>
        <a:lstStyle/>
        <a:p>
          <a:pPr algn="l"/>
          <a:r>
            <a:rPr lang="en-US" b="1" dirty="0">
              <a:latin typeface="仿宋" panose="02010609060101010101" pitchFamily="49" charset="-122"/>
              <a:ea typeface="仿宋" panose="02010609060101010101" pitchFamily="49" charset="-122"/>
            </a:rPr>
            <a:t>1996</a:t>
          </a:r>
          <a:r>
            <a:rPr lang="zh-CN" b="1" dirty="0">
              <a:latin typeface="仿宋" panose="02010609060101010101" pitchFamily="49" charset="-122"/>
              <a:ea typeface="仿宋" panose="02010609060101010101" pitchFamily="49" charset="-122"/>
            </a:rPr>
            <a:t>年，</a:t>
          </a:r>
          <a:r>
            <a:rPr lang="en-US" b="1" dirty="0">
              <a:latin typeface="仿宋" panose="02010609060101010101" pitchFamily="49" charset="-122"/>
              <a:ea typeface="仿宋" panose="02010609060101010101" pitchFamily="49" charset="-122"/>
            </a:rPr>
            <a:t>CICPA</a:t>
          </a:r>
          <a:r>
            <a:rPr lang="zh-CN" b="1" dirty="0">
              <a:latin typeface="仿宋" panose="02010609060101010101" pitchFamily="49" charset="-122"/>
              <a:ea typeface="仿宋" panose="02010609060101010101" pitchFamily="49" charset="-122"/>
            </a:rPr>
            <a:t>依据</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中国注册会计师法</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正式颁布了</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中国注册会计师职业道德基本准则</a:t>
          </a:r>
          <a:r>
            <a:rPr lang="en-US" b="1" dirty="0">
              <a:latin typeface="仿宋" panose="02010609060101010101" pitchFamily="49" charset="-122"/>
              <a:ea typeface="仿宋" panose="02010609060101010101" pitchFamily="49" charset="-122"/>
            </a:rPr>
            <a:t>》</a:t>
          </a:r>
          <a:endParaRPr lang="zh-CN" b="1" dirty="0">
            <a:latin typeface="仿宋" panose="02010609060101010101" pitchFamily="49" charset="-122"/>
            <a:ea typeface="仿宋" panose="02010609060101010101" pitchFamily="49" charset="-122"/>
          </a:endParaRPr>
        </a:p>
      </dgm:t>
    </dgm:pt>
    <dgm:pt modelId="{C53E39B9-5709-4CE6-B539-B1CFC6F081B8}" cxnId="{270EC4C7-3FA1-4CF8-930F-86A23FDBB29B}" type="parTrans">
      <dgm:prSet/>
      <dgm:spPr/>
      <dgm:t>
        <a:bodyPr/>
        <a:lstStyle/>
        <a:p>
          <a:endParaRPr lang="zh-CN" altLang="en-US" b="1">
            <a:latin typeface="仿宋" panose="02010609060101010101" pitchFamily="49" charset="-122"/>
            <a:ea typeface="仿宋" panose="02010609060101010101" pitchFamily="49" charset="-122"/>
          </a:endParaRPr>
        </a:p>
      </dgm:t>
    </dgm:pt>
    <dgm:pt modelId="{ACEBCE23-9E6E-4E1D-B27C-CCD158501793}" cxnId="{270EC4C7-3FA1-4CF8-930F-86A23FDBB29B}" type="sibTrans">
      <dgm:prSet/>
      <dgm:spPr/>
      <dgm:t>
        <a:bodyPr/>
        <a:lstStyle/>
        <a:p>
          <a:endParaRPr lang="zh-CN" altLang="en-US" b="1">
            <a:latin typeface="仿宋" panose="02010609060101010101" pitchFamily="49" charset="-122"/>
            <a:ea typeface="仿宋" panose="02010609060101010101" pitchFamily="49" charset="-122"/>
          </a:endParaRPr>
        </a:p>
      </dgm:t>
    </dgm:pt>
    <dgm:pt modelId="{AAC7B490-CD56-4626-8749-6D0E7118B517}">
      <dgm:prSet/>
      <dgm:spPr/>
      <dgm:t>
        <a:bodyPr/>
        <a:lstStyle/>
        <a:p>
          <a:pPr algn="l"/>
          <a:r>
            <a:rPr lang="en-US" b="1" dirty="0">
              <a:latin typeface="仿宋" panose="02010609060101010101" pitchFamily="49" charset="-122"/>
              <a:ea typeface="仿宋" panose="02010609060101010101" pitchFamily="49" charset="-122"/>
            </a:rPr>
            <a:t>2002</a:t>
          </a:r>
          <a:r>
            <a:rPr lang="zh-CN" b="1" dirty="0">
              <a:latin typeface="仿宋" panose="02010609060101010101" pitchFamily="49" charset="-122"/>
              <a:ea typeface="仿宋" panose="02010609060101010101" pitchFamily="49" charset="-122"/>
            </a:rPr>
            <a:t>年，</a:t>
          </a:r>
          <a:r>
            <a:rPr lang="en-US" b="1" dirty="0">
              <a:latin typeface="仿宋" panose="02010609060101010101" pitchFamily="49" charset="-122"/>
              <a:ea typeface="仿宋" panose="02010609060101010101" pitchFamily="49" charset="-122"/>
            </a:rPr>
            <a:t> CICPA</a:t>
          </a:r>
          <a:r>
            <a:rPr lang="zh-CN" b="1" dirty="0">
              <a:latin typeface="仿宋" panose="02010609060101010101" pitchFamily="49" charset="-122"/>
              <a:ea typeface="仿宋" panose="02010609060101010101" pitchFamily="49" charset="-122"/>
            </a:rPr>
            <a:t>制定和发布了</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中国注册会计师职业道德规范指导意见</a:t>
          </a:r>
          <a:r>
            <a:rPr lang="en-US" b="1" dirty="0">
              <a:latin typeface="仿宋" panose="02010609060101010101" pitchFamily="49" charset="-122"/>
              <a:ea typeface="仿宋" panose="02010609060101010101" pitchFamily="49" charset="-122"/>
            </a:rPr>
            <a:t>》</a:t>
          </a:r>
          <a:endParaRPr lang="zh-CN" b="1" dirty="0">
            <a:latin typeface="仿宋" panose="02010609060101010101" pitchFamily="49" charset="-122"/>
            <a:ea typeface="仿宋" panose="02010609060101010101" pitchFamily="49" charset="-122"/>
          </a:endParaRPr>
        </a:p>
      </dgm:t>
    </dgm:pt>
    <dgm:pt modelId="{73956E7C-CBAA-482C-9BC5-E0E2814588ED}" cxnId="{630A3585-2FBF-4038-9784-83694FA810A5}" type="parTrans">
      <dgm:prSet/>
      <dgm:spPr/>
      <dgm:t>
        <a:bodyPr/>
        <a:lstStyle/>
        <a:p>
          <a:endParaRPr lang="zh-CN" altLang="en-US" b="1">
            <a:latin typeface="仿宋" panose="02010609060101010101" pitchFamily="49" charset="-122"/>
            <a:ea typeface="仿宋" panose="02010609060101010101" pitchFamily="49" charset="-122"/>
          </a:endParaRPr>
        </a:p>
      </dgm:t>
    </dgm:pt>
    <dgm:pt modelId="{2B3C553C-1FC2-48E6-80E6-EDB083D4BDEE}" cxnId="{630A3585-2FBF-4038-9784-83694FA810A5}" type="sibTrans">
      <dgm:prSet/>
      <dgm:spPr/>
      <dgm:t>
        <a:bodyPr/>
        <a:lstStyle/>
        <a:p>
          <a:endParaRPr lang="zh-CN" altLang="en-US" b="1">
            <a:latin typeface="仿宋" panose="02010609060101010101" pitchFamily="49" charset="-122"/>
            <a:ea typeface="仿宋" panose="02010609060101010101" pitchFamily="49" charset="-122"/>
          </a:endParaRPr>
        </a:p>
      </dgm:t>
    </dgm:pt>
    <dgm:pt modelId="{A97AB8CA-C45D-489F-9B98-0452A106FA6A}">
      <dgm:prSet/>
      <dgm:spPr/>
      <dgm:t>
        <a:bodyPr/>
        <a:lstStyle/>
        <a:p>
          <a:pPr algn="l"/>
          <a:r>
            <a:rPr lang="en-US" b="1" dirty="0">
              <a:latin typeface="仿宋" panose="02010609060101010101" pitchFamily="49" charset="-122"/>
              <a:ea typeface="仿宋" panose="02010609060101010101" pitchFamily="49" charset="-122"/>
            </a:rPr>
            <a:t>2009</a:t>
          </a:r>
          <a:r>
            <a:rPr lang="zh-CN" b="1" dirty="0">
              <a:latin typeface="仿宋" panose="02010609060101010101" pitchFamily="49" charset="-122"/>
              <a:ea typeface="仿宋" panose="02010609060101010101" pitchFamily="49" charset="-122"/>
            </a:rPr>
            <a:t>年，</a:t>
          </a:r>
          <a:r>
            <a:rPr lang="en-US" b="1" dirty="0">
              <a:latin typeface="仿宋" panose="02010609060101010101" pitchFamily="49" charset="-122"/>
              <a:ea typeface="仿宋" panose="02010609060101010101" pitchFamily="49" charset="-122"/>
            </a:rPr>
            <a:t> CICPA</a:t>
          </a:r>
          <a:r>
            <a:rPr lang="zh-CN" b="1" dirty="0">
              <a:latin typeface="仿宋" panose="02010609060101010101" pitchFamily="49" charset="-122"/>
              <a:ea typeface="仿宋" panose="02010609060101010101" pitchFamily="49" charset="-122"/>
            </a:rPr>
            <a:t>制定和发布了</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中国注册会计师职业道德守则</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和</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中国注册会计师协会非执业会员职业道德守则</a:t>
          </a:r>
          <a:r>
            <a:rPr lang="en-US" b="1" dirty="0">
              <a:latin typeface="仿宋" panose="02010609060101010101" pitchFamily="49" charset="-122"/>
              <a:ea typeface="仿宋" panose="02010609060101010101" pitchFamily="49" charset="-122"/>
            </a:rPr>
            <a:t>》</a:t>
          </a:r>
          <a:endParaRPr lang="zh-CN" b="1" dirty="0">
            <a:latin typeface="仿宋" panose="02010609060101010101" pitchFamily="49" charset="-122"/>
            <a:ea typeface="仿宋" panose="02010609060101010101" pitchFamily="49" charset="-122"/>
          </a:endParaRPr>
        </a:p>
      </dgm:t>
    </dgm:pt>
    <dgm:pt modelId="{5D679AE7-C066-40C3-9F60-7C28B9F318EE}" cxnId="{69F06A22-3BF1-491E-8A6A-61CC784775D0}" type="parTrans">
      <dgm:prSet/>
      <dgm:spPr/>
      <dgm:t>
        <a:bodyPr/>
        <a:lstStyle/>
        <a:p>
          <a:endParaRPr lang="zh-CN" altLang="en-US" b="1">
            <a:latin typeface="仿宋" panose="02010609060101010101" pitchFamily="49" charset="-122"/>
            <a:ea typeface="仿宋" panose="02010609060101010101" pitchFamily="49" charset="-122"/>
          </a:endParaRPr>
        </a:p>
      </dgm:t>
    </dgm:pt>
    <dgm:pt modelId="{E29333F0-BB64-47E9-8C67-8E535B4877E1}" cxnId="{69F06A22-3BF1-491E-8A6A-61CC784775D0}" type="sibTrans">
      <dgm:prSet/>
      <dgm:spPr/>
      <dgm:t>
        <a:bodyPr/>
        <a:lstStyle/>
        <a:p>
          <a:endParaRPr lang="zh-CN" altLang="en-US" b="1">
            <a:latin typeface="仿宋" panose="02010609060101010101" pitchFamily="49" charset="-122"/>
            <a:ea typeface="仿宋" panose="02010609060101010101" pitchFamily="49" charset="-122"/>
          </a:endParaRPr>
        </a:p>
      </dgm:t>
    </dgm:pt>
    <dgm:pt modelId="{4C03842E-EDD7-4FC4-89BD-E4B2B98D91DE}">
      <dgm:prSet/>
      <dgm:spPr/>
      <dgm:t>
        <a:bodyPr/>
        <a:lstStyle/>
        <a:p>
          <a:pPr algn="l"/>
          <a:r>
            <a:rPr lang="en-US" b="1" dirty="0">
              <a:latin typeface="仿宋" panose="02010609060101010101" pitchFamily="49" charset="-122"/>
              <a:ea typeface="仿宋" panose="02010609060101010101" pitchFamily="49" charset="-122"/>
            </a:rPr>
            <a:t>2014</a:t>
          </a:r>
          <a:r>
            <a:rPr lang="zh-CN" b="1" dirty="0">
              <a:latin typeface="仿宋" panose="02010609060101010101" pitchFamily="49" charset="-122"/>
              <a:ea typeface="仿宋" panose="02010609060101010101" pitchFamily="49" charset="-122"/>
            </a:rPr>
            <a:t>年</a:t>
          </a:r>
          <a:r>
            <a:rPr lang="zh-CN" altLang="en-US" b="1" dirty="0">
              <a:latin typeface="仿宋" panose="02010609060101010101" pitchFamily="49" charset="-122"/>
              <a:ea typeface="仿宋" panose="02010609060101010101" pitchFamily="49" charset="-122"/>
            </a:rPr>
            <a:t>，</a:t>
          </a:r>
          <a:r>
            <a:rPr lang="en-US" altLang="zh-CN" b="1" dirty="0">
              <a:latin typeface="仿宋" panose="02010609060101010101" pitchFamily="49" charset="-122"/>
              <a:ea typeface="仿宋" panose="02010609060101010101" pitchFamily="49" charset="-122"/>
            </a:rPr>
            <a:t>CICPA</a:t>
          </a:r>
          <a:r>
            <a:rPr lang="zh-CN" b="1" dirty="0">
              <a:latin typeface="仿宋" panose="02010609060101010101" pitchFamily="49" charset="-122"/>
              <a:ea typeface="仿宋" panose="02010609060101010101" pitchFamily="49" charset="-122"/>
            </a:rPr>
            <a:t>发布</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中国注册会计师职业道德守则问题解答</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a:t>
          </a:r>
        </a:p>
      </dgm:t>
    </dgm:pt>
    <dgm:pt modelId="{39A1820E-72FC-4637-9761-053312A40E14}" cxnId="{8D8ABA5C-101F-44C3-84B6-CAC293F6F3D7}" type="parTrans">
      <dgm:prSet/>
      <dgm:spPr/>
      <dgm:t>
        <a:bodyPr/>
        <a:lstStyle/>
        <a:p>
          <a:endParaRPr lang="zh-CN" altLang="en-US" b="1">
            <a:latin typeface="仿宋" panose="02010609060101010101" pitchFamily="49" charset="-122"/>
            <a:ea typeface="仿宋" panose="02010609060101010101" pitchFamily="49" charset="-122"/>
          </a:endParaRPr>
        </a:p>
      </dgm:t>
    </dgm:pt>
    <dgm:pt modelId="{8D1374CB-3011-44FD-8A22-CC036D8808E0}" cxnId="{8D8ABA5C-101F-44C3-84B6-CAC293F6F3D7}" type="sibTrans">
      <dgm:prSet/>
      <dgm:spPr/>
      <dgm:t>
        <a:bodyPr/>
        <a:lstStyle/>
        <a:p>
          <a:endParaRPr lang="zh-CN" altLang="en-US" b="1">
            <a:latin typeface="仿宋" panose="02010609060101010101" pitchFamily="49" charset="-122"/>
            <a:ea typeface="仿宋" panose="02010609060101010101" pitchFamily="49" charset="-122"/>
          </a:endParaRPr>
        </a:p>
      </dgm:t>
    </dgm:pt>
    <dgm:pt modelId="{D619FB01-5DCB-4D1D-983F-D0E30FF9F223}">
      <dgm:prSet/>
      <dgm:spPr/>
      <dgm:t>
        <a:bodyPr/>
        <a:lstStyle/>
        <a:p>
          <a:pPr algn="l"/>
          <a:r>
            <a:rPr lang="en-US" b="1" dirty="0">
              <a:latin typeface="仿宋" panose="02010609060101010101" pitchFamily="49" charset="-122"/>
              <a:ea typeface="仿宋" panose="02010609060101010101" pitchFamily="49" charset="-122"/>
            </a:rPr>
            <a:t>2020</a:t>
          </a:r>
          <a:r>
            <a:rPr lang="zh-CN" b="1" dirty="0">
              <a:latin typeface="仿宋" panose="02010609060101010101" pitchFamily="49" charset="-122"/>
              <a:ea typeface="仿宋" panose="02010609060101010101" pitchFamily="49" charset="-122"/>
            </a:rPr>
            <a:t>年</a:t>
          </a:r>
          <a:r>
            <a:rPr lang="en-US" b="1" dirty="0">
              <a:latin typeface="仿宋" panose="02010609060101010101" pitchFamily="49" charset="-122"/>
              <a:ea typeface="仿宋" panose="02010609060101010101" pitchFamily="49" charset="-122"/>
            </a:rPr>
            <a:t>1</a:t>
          </a:r>
          <a:r>
            <a:rPr lang="zh-CN" b="1" dirty="0">
              <a:latin typeface="仿宋" panose="02010609060101010101" pitchFamily="49" charset="-122"/>
              <a:ea typeface="仿宋" panose="02010609060101010101" pitchFamily="49" charset="-122"/>
            </a:rPr>
            <a:t>月</a:t>
          </a:r>
          <a:r>
            <a:rPr lang="en-US" b="1" dirty="0">
              <a:latin typeface="仿宋" panose="02010609060101010101" pitchFamily="49" charset="-122"/>
              <a:ea typeface="仿宋" panose="02010609060101010101" pitchFamily="49" charset="-122"/>
            </a:rPr>
            <a:t>8</a:t>
          </a:r>
          <a:r>
            <a:rPr lang="zh-CN" b="1" dirty="0">
              <a:latin typeface="仿宋" panose="02010609060101010101" pitchFamily="49" charset="-122"/>
              <a:ea typeface="仿宋" panose="02010609060101010101" pitchFamily="49" charset="-122"/>
            </a:rPr>
            <a:t>日，</a:t>
          </a:r>
          <a:r>
            <a:rPr lang="en-US" b="1" dirty="0">
              <a:latin typeface="仿宋" panose="02010609060101010101" pitchFamily="49" charset="-122"/>
              <a:ea typeface="仿宋" panose="02010609060101010101" pitchFamily="49" charset="-122"/>
            </a:rPr>
            <a:t>CICPA</a:t>
          </a:r>
          <a:r>
            <a:rPr lang="zh-CN" b="1" dirty="0">
              <a:latin typeface="仿宋" panose="02010609060101010101" pitchFamily="49" charset="-122"/>
              <a:ea typeface="仿宋" panose="02010609060101010101" pitchFamily="49" charset="-122"/>
            </a:rPr>
            <a:t>发布了</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中国注册会计师职业道德守则</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和</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中国注册会计师协会非执业会员职业道德守则</a:t>
          </a:r>
          <a:r>
            <a:rPr lang="en-US" b="1" dirty="0">
              <a:latin typeface="仿宋" panose="02010609060101010101" pitchFamily="49" charset="-122"/>
              <a:ea typeface="仿宋" panose="02010609060101010101" pitchFamily="49" charset="-122"/>
            </a:rPr>
            <a:t>》</a:t>
          </a:r>
          <a:r>
            <a:rPr lang="zh-CN" b="1" dirty="0">
              <a:latin typeface="仿宋" panose="02010609060101010101" pitchFamily="49" charset="-122"/>
              <a:ea typeface="仿宋" panose="02010609060101010101" pitchFamily="49" charset="-122"/>
            </a:rPr>
            <a:t>修订文本的征求意见稿。</a:t>
          </a:r>
        </a:p>
      </dgm:t>
    </dgm:pt>
    <dgm:pt modelId="{7CD5A6D6-611D-4560-8D86-C1320A008CF6}" cxnId="{23CE994B-4EAB-41D6-8CFB-3A2EC484DC54}" type="parTrans">
      <dgm:prSet/>
      <dgm:spPr/>
      <dgm:t>
        <a:bodyPr/>
        <a:lstStyle/>
        <a:p>
          <a:endParaRPr lang="zh-CN" altLang="en-US" b="1">
            <a:latin typeface="仿宋" panose="02010609060101010101" pitchFamily="49" charset="-122"/>
            <a:ea typeface="仿宋" panose="02010609060101010101" pitchFamily="49" charset="-122"/>
          </a:endParaRPr>
        </a:p>
      </dgm:t>
    </dgm:pt>
    <dgm:pt modelId="{75C3646E-4539-4A3C-9C17-739395AF32E2}" cxnId="{23CE994B-4EAB-41D6-8CFB-3A2EC484DC54}" type="sibTrans">
      <dgm:prSet/>
      <dgm:spPr/>
      <dgm:t>
        <a:bodyPr/>
        <a:lstStyle/>
        <a:p>
          <a:endParaRPr lang="zh-CN" altLang="en-US" b="1">
            <a:latin typeface="仿宋" panose="02010609060101010101" pitchFamily="49" charset="-122"/>
            <a:ea typeface="仿宋" panose="02010609060101010101" pitchFamily="49" charset="-122"/>
          </a:endParaRPr>
        </a:p>
      </dgm:t>
    </dgm:pt>
    <dgm:pt modelId="{F5715405-4B09-495E-A081-36DAFB05FBCB}" type="pres">
      <dgm:prSet presAssocID="{54E07381-F575-483F-85F5-A4046D6C3A21}" presName="diagram" presStyleCnt="0">
        <dgm:presLayoutVars>
          <dgm:dir/>
          <dgm:resizeHandles val="exact"/>
        </dgm:presLayoutVars>
      </dgm:prSet>
      <dgm:spPr/>
      <dgm:t>
        <a:bodyPr/>
        <a:lstStyle/>
        <a:p>
          <a:endParaRPr lang="zh-CN" altLang="en-US"/>
        </a:p>
      </dgm:t>
    </dgm:pt>
    <dgm:pt modelId="{A4B9EBE5-E1E4-49A3-A679-3FCD0018B58D}" type="pres">
      <dgm:prSet presAssocID="{E5FF907A-DBBE-4F01-8627-FD7543E3153F}" presName="node" presStyleLbl="node1" presStyleIdx="0" presStyleCnt="6">
        <dgm:presLayoutVars>
          <dgm:bulletEnabled val="1"/>
        </dgm:presLayoutVars>
      </dgm:prSet>
      <dgm:spPr/>
      <dgm:t>
        <a:bodyPr/>
        <a:lstStyle/>
        <a:p>
          <a:endParaRPr lang="zh-CN" altLang="en-US"/>
        </a:p>
      </dgm:t>
    </dgm:pt>
    <dgm:pt modelId="{39E6C976-8BC3-4F61-972B-34E1C9744F96}" type="pres">
      <dgm:prSet presAssocID="{10847EE8-3A03-4F88-8BE7-CD2FEDAE889F}" presName="sibTrans" presStyleLbl="sibTrans2D1" presStyleIdx="0" presStyleCnt="5"/>
      <dgm:spPr/>
      <dgm:t>
        <a:bodyPr/>
        <a:lstStyle/>
        <a:p>
          <a:endParaRPr lang="zh-CN" altLang="en-US"/>
        </a:p>
      </dgm:t>
    </dgm:pt>
    <dgm:pt modelId="{19B05BA1-F1E0-48A6-8D52-76C553D5E9A6}" type="pres">
      <dgm:prSet presAssocID="{10847EE8-3A03-4F88-8BE7-CD2FEDAE889F}" presName="connectorText" presStyleLbl="sibTrans2D1" presStyleIdx="0" presStyleCnt="5"/>
      <dgm:spPr/>
      <dgm:t>
        <a:bodyPr/>
        <a:lstStyle/>
        <a:p>
          <a:endParaRPr lang="zh-CN" altLang="en-US"/>
        </a:p>
      </dgm:t>
    </dgm:pt>
    <dgm:pt modelId="{4AC76F4A-F435-446E-A120-50993BC20163}" type="pres">
      <dgm:prSet presAssocID="{9E756080-5104-4964-80E1-DF31078FF200}" presName="node" presStyleLbl="node1" presStyleIdx="1" presStyleCnt="6">
        <dgm:presLayoutVars>
          <dgm:bulletEnabled val="1"/>
        </dgm:presLayoutVars>
      </dgm:prSet>
      <dgm:spPr/>
      <dgm:t>
        <a:bodyPr/>
        <a:lstStyle/>
        <a:p>
          <a:endParaRPr lang="zh-CN" altLang="en-US"/>
        </a:p>
      </dgm:t>
    </dgm:pt>
    <dgm:pt modelId="{DF70313B-B4BF-48E5-8E38-5261BFBB596F}" type="pres">
      <dgm:prSet presAssocID="{ACEBCE23-9E6E-4E1D-B27C-CCD158501793}" presName="sibTrans" presStyleLbl="sibTrans2D1" presStyleIdx="1" presStyleCnt="5"/>
      <dgm:spPr/>
      <dgm:t>
        <a:bodyPr/>
        <a:lstStyle/>
        <a:p>
          <a:endParaRPr lang="zh-CN" altLang="en-US"/>
        </a:p>
      </dgm:t>
    </dgm:pt>
    <dgm:pt modelId="{82E700AC-67B0-442C-9375-13A5A9C0611A}" type="pres">
      <dgm:prSet presAssocID="{ACEBCE23-9E6E-4E1D-B27C-CCD158501793}" presName="connectorText" presStyleLbl="sibTrans2D1" presStyleIdx="1" presStyleCnt="5"/>
      <dgm:spPr/>
      <dgm:t>
        <a:bodyPr/>
        <a:lstStyle/>
        <a:p>
          <a:endParaRPr lang="zh-CN" altLang="en-US"/>
        </a:p>
      </dgm:t>
    </dgm:pt>
    <dgm:pt modelId="{12B321D1-26A7-4049-A99D-098A55058661}" type="pres">
      <dgm:prSet presAssocID="{AAC7B490-CD56-4626-8749-6D0E7118B517}" presName="node" presStyleLbl="node1" presStyleIdx="2" presStyleCnt="6">
        <dgm:presLayoutVars>
          <dgm:bulletEnabled val="1"/>
        </dgm:presLayoutVars>
      </dgm:prSet>
      <dgm:spPr/>
      <dgm:t>
        <a:bodyPr/>
        <a:lstStyle/>
        <a:p>
          <a:endParaRPr lang="zh-CN" altLang="en-US"/>
        </a:p>
      </dgm:t>
    </dgm:pt>
    <dgm:pt modelId="{FD8320C0-73B5-4121-94AE-FD7A7F8FDED1}" type="pres">
      <dgm:prSet presAssocID="{2B3C553C-1FC2-48E6-80E6-EDB083D4BDEE}" presName="sibTrans" presStyleLbl="sibTrans2D1" presStyleIdx="2" presStyleCnt="5"/>
      <dgm:spPr/>
      <dgm:t>
        <a:bodyPr/>
        <a:lstStyle/>
        <a:p>
          <a:endParaRPr lang="zh-CN" altLang="en-US"/>
        </a:p>
      </dgm:t>
    </dgm:pt>
    <dgm:pt modelId="{ED7D1E85-7A61-4B58-9A27-0AA79F0616A3}" type="pres">
      <dgm:prSet presAssocID="{2B3C553C-1FC2-48E6-80E6-EDB083D4BDEE}" presName="connectorText" presStyleLbl="sibTrans2D1" presStyleIdx="2" presStyleCnt="5"/>
      <dgm:spPr/>
      <dgm:t>
        <a:bodyPr/>
        <a:lstStyle/>
        <a:p>
          <a:endParaRPr lang="zh-CN" altLang="en-US"/>
        </a:p>
      </dgm:t>
    </dgm:pt>
    <dgm:pt modelId="{5978BCAF-AD3E-491B-B285-B4712F2591BC}" type="pres">
      <dgm:prSet presAssocID="{A97AB8CA-C45D-489F-9B98-0452A106FA6A}" presName="node" presStyleLbl="node1" presStyleIdx="3" presStyleCnt="6">
        <dgm:presLayoutVars>
          <dgm:bulletEnabled val="1"/>
        </dgm:presLayoutVars>
      </dgm:prSet>
      <dgm:spPr/>
      <dgm:t>
        <a:bodyPr/>
        <a:lstStyle/>
        <a:p>
          <a:endParaRPr lang="zh-CN" altLang="en-US"/>
        </a:p>
      </dgm:t>
    </dgm:pt>
    <dgm:pt modelId="{E3DA7D1F-D484-49ED-A5D6-37E6FEA5969E}" type="pres">
      <dgm:prSet presAssocID="{E29333F0-BB64-47E9-8C67-8E535B4877E1}" presName="sibTrans" presStyleLbl="sibTrans2D1" presStyleIdx="3" presStyleCnt="5"/>
      <dgm:spPr/>
      <dgm:t>
        <a:bodyPr/>
        <a:lstStyle/>
        <a:p>
          <a:endParaRPr lang="zh-CN" altLang="en-US"/>
        </a:p>
      </dgm:t>
    </dgm:pt>
    <dgm:pt modelId="{60718347-F292-4180-9B21-A51556B7651E}" type="pres">
      <dgm:prSet presAssocID="{E29333F0-BB64-47E9-8C67-8E535B4877E1}" presName="connectorText" presStyleLbl="sibTrans2D1" presStyleIdx="3" presStyleCnt="5"/>
      <dgm:spPr/>
      <dgm:t>
        <a:bodyPr/>
        <a:lstStyle/>
        <a:p>
          <a:endParaRPr lang="zh-CN" altLang="en-US"/>
        </a:p>
      </dgm:t>
    </dgm:pt>
    <dgm:pt modelId="{48531538-7F90-4AE6-BC04-0D8D10033F57}" type="pres">
      <dgm:prSet presAssocID="{4C03842E-EDD7-4FC4-89BD-E4B2B98D91DE}" presName="node" presStyleLbl="node1" presStyleIdx="4" presStyleCnt="6">
        <dgm:presLayoutVars>
          <dgm:bulletEnabled val="1"/>
        </dgm:presLayoutVars>
      </dgm:prSet>
      <dgm:spPr/>
      <dgm:t>
        <a:bodyPr/>
        <a:lstStyle/>
        <a:p>
          <a:endParaRPr lang="zh-CN" altLang="en-US"/>
        </a:p>
      </dgm:t>
    </dgm:pt>
    <dgm:pt modelId="{41E01CCA-F090-4739-88C3-E35CA5363AEF}" type="pres">
      <dgm:prSet presAssocID="{8D1374CB-3011-44FD-8A22-CC036D8808E0}" presName="sibTrans" presStyleLbl="sibTrans2D1" presStyleIdx="4" presStyleCnt="5"/>
      <dgm:spPr/>
      <dgm:t>
        <a:bodyPr/>
        <a:lstStyle/>
        <a:p>
          <a:endParaRPr lang="zh-CN" altLang="en-US"/>
        </a:p>
      </dgm:t>
    </dgm:pt>
    <dgm:pt modelId="{D6B4B266-E0DA-499D-AB5B-143872AECA57}" type="pres">
      <dgm:prSet presAssocID="{8D1374CB-3011-44FD-8A22-CC036D8808E0}" presName="connectorText" presStyleLbl="sibTrans2D1" presStyleIdx="4" presStyleCnt="5"/>
      <dgm:spPr/>
      <dgm:t>
        <a:bodyPr/>
        <a:lstStyle/>
        <a:p>
          <a:endParaRPr lang="zh-CN" altLang="en-US"/>
        </a:p>
      </dgm:t>
    </dgm:pt>
    <dgm:pt modelId="{CFD4FD20-93C1-41AD-B784-B01CBAE30B10}" type="pres">
      <dgm:prSet presAssocID="{D619FB01-5DCB-4D1D-983F-D0E30FF9F223}" presName="node" presStyleLbl="node1" presStyleIdx="5" presStyleCnt="6">
        <dgm:presLayoutVars>
          <dgm:bulletEnabled val="1"/>
        </dgm:presLayoutVars>
      </dgm:prSet>
      <dgm:spPr/>
      <dgm:t>
        <a:bodyPr/>
        <a:lstStyle/>
        <a:p>
          <a:endParaRPr lang="zh-CN" altLang="en-US"/>
        </a:p>
      </dgm:t>
    </dgm:pt>
  </dgm:ptLst>
  <dgm:cxnLst>
    <dgm:cxn modelId="{69F06A22-3BF1-491E-8A6A-61CC784775D0}" srcId="{54E07381-F575-483F-85F5-A4046D6C3A21}" destId="{A97AB8CA-C45D-489F-9B98-0452A106FA6A}" srcOrd="3" destOrd="0" parTransId="{5D679AE7-C066-40C3-9F60-7C28B9F318EE}" sibTransId="{E29333F0-BB64-47E9-8C67-8E535B4877E1}"/>
    <dgm:cxn modelId="{270EC4C7-3FA1-4CF8-930F-86A23FDBB29B}" srcId="{54E07381-F575-483F-85F5-A4046D6C3A21}" destId="{9E756080-5104-4964-80E1-DF31078FF200}" srcOrd="1" destOrd="0" parTransId="{C53E39B9-5709-4CE6-B539-B1CFC6F081B8}" sibTransId="{ACEBCE23-9E6E-4E1D-B27C-CCD158501793}"/>
    <dgm:cxn modelId="{35AD3A5F-987D-4312-AC83-04B0505EC9D4}" type="presOf" srcId="{D619FB01-5DCB-4D1D-983F-D0E30FF9F223}" destId="{CFD4FD20-93C1-41AD-B784-B01CBAE30B10}" srcOrd="0" destOrd="0" presId="urn:microsoft.com/office/officeart/2005/8/layout/process5#2"/>
    <dgm:cxn modelId="{167FA20B-36EB-474D-BB51-03F5FF20B38F}" type="presOf" srcId="{4C03842E-EDD7-4FC4-89BD-E4B2B98D91DE}" destId="{48531538-7F90-4AE6-BC04-0D8D10033F57}" srcOrd="0" destOrd="0" presId="urn:microsoft.com/office/officeart/2005/8/layout/process5#2"/>
    <dgm:cxn modelId="{D4BC88EC-3E14-4AA7-A241-60945EAED5C1}" type="presOf" srcId="{A97AB8CA-C45D-489F-9B98-0452A106FA6A}" destId="{5978BCAF-AD3E-491B-B285-B4712F2591BC}" srcOrd="0" destOrd="0" presId="urn:microsoft.com/office/officeart/2005/8/layout/process5#2"/>
    <dgm:cxn modelId="{630A3585-2FBF-4038-9784-83694FA810A5}" srcId="{54E07381-F575-483F-85F5-A4046D6C3A21}" destId="{AAC7B490-CD56-4626-8749-6D0E7118B517}" srcOrd="2" destOrd="0" parTransId="{73956E7C-CBAA-482C-9BC5-E0E2814588ED}" sibTransId="{2B3C553C-1FC2-48E6-80E6-EDB083D4BDEE}"/>
    <dgm:cxn modelId="{8D8ABA5C-101F-44C3-84B6-CAC293F6F3D7}" srcId="{54E07381-F575-483F-85F5-A4046D6C3A21}" destId="{4C03842E-EDD7-4FC4-89BD-E4B2B98D91DE}" srcOrd="4" destOrd="0" parTransId="{39A1820E-72FC-4637-9761-053312A40E14}" sibTransId="{8D1374CB-3011-44FD-8A22-CC036D8808E0}"/>
    <dgm:cxn modelId="{860819DB-7463-45DC-9359-AFE624130B55}" type="presOf" srcId="{ACEBCE23-9E6E-4E1D-B27C-CCD158501793}" destId="{82E700AC-67B0-442C-9375-13A5A9C0611A}" srcOrd="1" destOrd="0" presId="urn:microsoft.com/office/officeart/2005/8/layout/process5#2"/>
    <dgm:cxn modelId="{23CE994B-4EAB-41D6-8CFB-3A2EC484DC54}" srcId="{54E07381-F575-483F-85F5-A4046D6C3A21}" destId="{D619FB01-5DCB-4D1D-983F-D0E30FF9F223}" srcOrd="5" destOrd="0" parTransId="{7CD5A6D6-611D-4560-8D86-C1320A008CF6}" sibTransId="{75C3646E-4539-4A3C-9C17-739395AF32E2}"/>
    <dgm:cxn modelId="{E7A3CCA6-3975-4C0F-B89B-A3D23D6E8535}" type="presOf" srcId="{10847EE8-3A03-4F88-8BE7-CD2FEDAE889F}" destId="{19B05BA1-F1E0-48A6-8D52-76C553D5E9A6}" srcOrd="1" destOrd="0" presId="urn:microsoft.com/office/officeart/2005/8/layout/process5#2"/>
    <dgm:cxn modelId="{39B5BC54-E619-44D8-8C15-07CE948E551D}" type="presOf" srcId="{E29333F0-BB64-47E9-8C67-8E535B4877E1}" destId="{60718347-F292-4180-9B21-A51556B7651E}" srcOrd="1" destOrd="0" presId="urn:microsoft.com/office/officeart/2005/8/layout/process5#2"/>
    <dgm:cxn modelId="{54DFE5A8-076D-4636-A8C1-1714DA9195E4}" type="presOf" srcId="{10847EE8-3A03-4F88-8BE7-CD2FEDAE889F}" destId="{39E6C976-8BC3-4F61-972B-34E1C9744F96}" srcOrd="0" destOrd="0" presId="urn:microsoft.com/office/officeart/2005/8/layout/process5#2"/>
    <dgm:cxn modelId="{15498A47-8F99-4287-A9AA-ED82778D3A72}" type="presOf" srcId="{9E756080-5104-4964-80E1-DF31078FF200}" destId="{4AC76F4A-F435-446E-A120-50993BC20163}" srcOrd="0" destOrd="0" presId="urn:microsoft.com/office/officeart/2005/8/layout/process5#2"/>
    <dgm:cxn modelId="{44AA885F-0930-4DD5-AA5A-667B979D1CDD}" type="presOf" srcId="{8D1374CB-3011-44FD-8A22-CC036D8808E0}" destId="{41E01CCA-F090-4739-88C3-E35CA5363AEF}" srcOrd="0" destOrd="0" presId="urn:microsoft.com/office/officeart/2005/8/layout/process5#2"/>
    <dgm:cxn modelId="{1C10191C-8D7E-45D5-9178-42A0A88FEE00}" type="presOf" srcId="{2B3C553C-1FC2-48E6-80E6-EDB083D4BDEE}" destId="{ED7D1E85-7A61-4B58-9A27-0AA79F0616A3}" srcOrd="1" destOrd="0" presId="urn:microsoft.com/office/officeart/2005/8/layout/process5#2"/>
    <dgm:cxn modelId="{F0E7BFFA-9376-434D-89B9-E81522788BB8}" type="presOf" srcId="{8D1374CB-3011-44FD-8A22-CC036D8808E0}" destId="{D6B4B266-E0DA-499D-AB5B-143872AECA57}" srcOrd="1" destOrd="0" presId="urn:microsoft.com/office/officeart/2005/8/layout/process5#2"/>
    <dgm:cxn modelId="{4406D827-29AB-4B92-AC99-5844A4421751}" type="presOf" srcId="{AAC7B490-CD56-4626-8749-6D0E7118B517}" destId="{12B321D1-26A7-4049-A99D-098A55058661}" srcOrd="0" destOrd="0" presId="urn:microsoft.com/office/officeart/2005/8/layout/process5#2"/>
    <dgm:cxn modelId="{F464890D-99B9-4E3F-90DE-C03D91EE3F67}" type="presOf" srcId="{54E07381-F575-483F-85F5-A4046D6C3A21}" destId="{F5715405-4B09-495E-A081-36DAFB05FBCB}" srcOrd="0" destOrd="0" presId="urn:microsoft.com/office/officeart/2005/8/layout/process5#2"/>
    <dgm:cxn modelId="{1F6613B2-8EF9-4CD5-BFE3-9301B1229A54}" type="presOf" srcId="{2B3C553C-1FC2-48E6-80E6-EDB083D4BDEE}" destId="{FD8320C0-73B5-4121-94AE-FD7A7F8FDED1}" srcOrd="0" destOrd="0" presId="urn:microsoft.com/office/officeart/2005/8/layout/process5#2"/>
    <dgm:cxn modelId="{A42854F0-8C32-4778-9D73-F6E6156E177A}" type="presOf" srcId="{E29333F0-BB64-47E9-8C67-8E535B4877E1}" destId="{E3DA7D1F-D484-49ED-A5D6-37E6FEA5969E}" srcOrd="0" destOrd="0" presId="urn:microsoft.com/office/officeart/2005/8/layout/process5#2"/>
    <dgm:cxn modelId="{476DCB22-CE66-4B75-81FC-0097F288DDBA}" srcId="{54E07381-F575-483F-85F5-A4046D6C3A21}" destId="{E5FF907A-DBBE-4F01-8627-FD7543E3153F}" srcOrd="0" destOrd="0" parTransId="{034062A0-AD93-4CEB-86EE-4022A058258C}" sibTransId="{10847EE8-3A03-4F88-8BE7-CD2FEDAE889F}"/>
    <dgm:cxn modelId="{DB1C1C88-3D1C-4413-9BF5-EF65D2897C79}" type="presOf" srcId="{E5FF907A-DBBE-4F01-8627-FD7543E3153F}" destId="{A4B9EBE5-E1E4-49A3-A679-3FCD0018B58D}" srcOrd="0" destOrd="0" presId="urn:microsoft.com/office/officeart/2005/8/layout/process5#2"/>
    <dgm:cxn modelId="{AFF6B634-ECA6-4348-9A4D-F02EAE3E0118}" type="presOf" srcId="{ACEBCE23-9E6E-4E1D-B27C-CCD158501793}" destId="{DF70313B-B4BF-48E5-8E38-5261BFBB596F}" srcOrd="0" destOrd="0" presId="urn:microsoft.com/office/officeart/2005/8/layout/process5#2"/>
    <dgm:cxn modelId="{E7D266F4-5DFB-43CF-83C0-FCFD188E6120}" type="presParOf" srcId="{F5715405-4B09-495E-A081-36DAFB05FBCB}" destId="{A4B9EBE5-E1E4-49A3-A679-3FCD0018B58D}" srcOrd="0" destOrd="0" presId="urn:microsoft.com/office/officeart/2005/8/layout/process5#2"/>
    <dgm:cxn modelId="{0CAE0C83-0425-4C46-9C76-768F026CD2AA}" type="presParOf" srcId="{F5715405-4B09-495E-A081-36DAFB05FBCB}" destId="{39E6C976-8BC3-4F61-972B-34E1C9744F96}" srcOrd="1" destOrd="0" presId="urn:microsoft.com/office/officeart/2005/8/layout/process5#2"/>
    <dgm:cxn modelId="{C0F0626F-4566-4000-8AF2-26980111FA9B}" type="presParOf" srcId="{39E6C976-8BC3-4F61-972B-34E1C9744F96}" destId="{19B05BA1-F1E0-48A6-8D52-76C553D5E9A6}" srcOrd="0" destOrd="0" presId="urn:microsoft.com/office/officeart/2005/8/layout/process5#2"/>
    <dgm:cxn modelId="{FF1591FF-E2BA-465B-9046-60542FB785C5}" type="presParOf" srcId="{F5715405-4B09-495E-A081-36DAFB05FBCB}" destId="{4AC76F4A-F435-446E-A120-50993BC20163}" srcOrd="2" destOrd="0" presId="urn:microsoft.com/office/officeart/2005/8/layout/process5#2"/>
    <dgm:cxn modelId="{8847847A-B28A-447C-B84E-70354B554ACB}" type="presParOf" srcId="{F5715405-4B09-495E-A081-36DAFB05FBCB}" destId="{DF70313B-B4BF-48E5-8E38-5261BFBB596F}" srcOrd="3" destOrd="0" presId="urn:microsoft.com/office/officeart/2005/8/layout/process5#2"/>
    <dgm:cxn modelId="{291E3B12-397D-4B98-AFFC-C81D3DAFF82A}" type="presParOf" srcId="{DF70313B-B4BF-48E5-8E38-5261BFBB596F}" destId="{82E700AC-67B0-442C-9375-13A5A9C0611A}" srcOrd="0" destOrd="0" presId="urn:microsoft.com/office/officeart/2005/8/layout/process5#2"/>
    <dgm:cxn modelId="{DB835B80-72C3-4617-96B0-D396DC4C2998}" type="presParOf" srcId="{F5715405-4B09-495E-A081-36DAFB05FBCB}" destId="{12B321D1-26A7-4049-A99D-098A55058661}" srcOrd="4" destOrd="0" presId="urn:microsoft.com/office/officeart/2005/8/layout/process5#2"/>
    <dgm:cxn modelId="{D369B8C0-4289-4D25-AC05-70F729863C4F}" type="presParOf" srcId="{F5715405-4B09-495E-A081-36DAFB05FBCB}" destId="{FD8320C0-73B5-4121-94AE-FD7A7F8FDED1}" srcOrd="5" destOrd="0" presId="urn:microsoft.com/office/officeart/2005/8/layout/process5#2"/>
    <dgm:cxn modelId="{64983F4E-A4E8-44A4-8437-444809E6BB1D}" type="presParOf" srcId="{FD8320C0-73B5-4121-94AE-FD7A7F8FDED1}" destId="{ED7D1E85-7A61-4B58-9A27-0AA79F0616A3}" srcOrd="0" destOrd="0" presId="urn:microsoft.com/office/officeart/2005/8/layout/process5#2"/>
    <dgm:cxn modelId="{5144BD56-C2E7-4100-8EB3-D586F0E8C6C3}" type="presParOf" srcId="{F5715405-4B09-495E-A081-36DAFB05FBCB}" destId="{5978BCAF-AD3E-491B-B285-B4712F2591BC}" srcOrd="6" destOrd="0" presId="urn:microsoft.com/office/officeart/2005/8/layout/process5#2"/>
    <dgm:cxn modelId="{D350B22A-87F0-47FA-8797-142CE1344850}" type="presParOf" srcId="{F5715405-4B09-495E-A081-36DAFB05FBCB}" destId="{E3DA7D1F-D484-49ED-A5D6-37E6FEA5969E}" srcOrd="7" destOrd="0" presId="urn:microsoft.com/office/officeart/2005/8/layout/process5#2"/>
    <dgm:cxn modelId="{10A3A3D3-7252-45D8-914C-C30619904714}" type="presParOf" srcId="{E3DA7D1F-D484-49ED-A5D6-37E6FEA5969E}" destId="{60718347-F292-4180-9B21-A51556B7651E}" srcOrd="0" destOrd="0" presId="urn:microsoft.com/office/officeart/2005/8/layout/process5#2"/>
    <dgm:cxn modelId="{E541036B-2130-44A5-A970-5EAB524BBF68}" type="presParOf" srcId="{F5715405-4B09-495E-A081-36DAFB05FBCB}" destId="{48531538-7F90-4AE6-BC04-0D8D10033F57}" srcOrd="8" destOrd="0" presId="urn:microsoft.com/office/officeart/2005/8/layout/process5#2"/>
    <dgm:cxn modelId="{56DF2948-D256-4942-BFBD-C03CD75B5294}" type="presParOf" srcId="{F5715405-4B09-495E-A081-36DAFB05FBCB}" destId="{41E01CCA-F090-4739-88C3-E35CA5363AEF}" srcOrd="9" destOrd="0" presId="urn:microsoft.com/office/officeart/2005/8/layout/process5#2"/>
    <dgm:cxn modelId="{A48FD3ED-3222-43C1-8D0A-AE43498491DD}" type="presParOf" srcId="{41E01CCA-F090-4739-88C3-E35CA5363AEF}" destId="{D6B4B266-E0DA-499D-AB5B-143872AECA57}" srcOrd="0" destOrd="0" presId="urn:microsoft.com/office/officeart/2005/8/layout/process5#2"/>
    <dgm:cxn modelId="{AD2EBE8B-A0FE-4213-BDE3-67C5DA6B01D3}" type="presParOf" srcId="{F5715405-4B09-495E-A081-36DAFB05FBCB}" destId="{CFD4FD20-93C1-41AD-B784-B01CBAE30B10}" srcOrd="10" destOrd="0" presId="urn:microsoft.com/office/officeart/2005/8/layout/process5#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AC6D85-74D6-4FC1-8932-AE8C425FDD2D}" type="doc">
      <dgm:prSet loTypeId="urn:microsoft.com/office/officeart/2005/8/layout/hList6" loCatId="list" qsTypeId="urn:microsoft.com/office/officeart/2005/8/quickstyle/simple5#4" qsCatId="simple" csTypeId="urn:microsoft.com/office/officeart/2005/8/colors/colorful2#14" csCatId="colorful"/>
      <dgm:spPr/>
      <dgm:t>
        <a:bodyPr/>
        <a:lstStyle/>
        <a:p>
          <a:endParaRPr lang="zh-CN" altLang="en-US"/>
        </a:p>
      </dgm:t>
    </dgm:pt>
    <dgm:pt modelId="{57505579-2986-4962-A825-282CB469C402}">
      <dgm:prSet/>
      <dgm:spPr/>
      <dgm:t>
        <a:bodyPr/>
        <a:lstStyle/>
        <a:p>
          <a:r>
            <a:rPr lang="zh-CN">
              <a:latin typeface="仿宋" panose="02010609060101010101" pitchFamily="49" charset="-122"/>
              <a:ea typeface="仿宋" panose="02010609060101010101" pitchFamily="49" charset="-122"/>
            </a:rPr>
            <a:t>强化了职业道德概念框架</a:t>
          </a:r>
        </a:p>
      </dgm:t>
    </dgm:pt>
    <dgm:pt modelId="{6DCCEAD1-A65E-4449-917B-9D4A699C04F4}" cxnId="{07BD29A7-1439-40A0-9CF3-5FBB73B264BB}" type="parTrans">
      <dgm:prSet/>
      <dgm:spPr/>
      <dgm:t>
        <a:bodyPr/>
        <a:lstStyle/>
        <a:p>
          <a:endParaRPr lang="zh-CN" altLang="en-US">
            <a:latin typeface="仿宋" panose="02010609060101010101" pitchFamily="49" charset="-122"/>
            <a:ea typeface="仿宋" panose="02010609060101010101" pitchFamily="49" charset="-122"/>
          </a:endParaRPr>
        </a:p>
      </dgm:t>
    </dgm:pt>
    <dgm:pt modelId="{F6031A2B-3A42-47D2-AD2E-6B1526009C77}" cxnId="{07BD29A7-1439-40A0-9CF3-5FBB73B264BB}" type="sibTrans">
      <dgm:prSet/>
      <dgm:spPr/>
      <dgm:t>
        <a:bodyPr/>
        <a:lstStyle/>
        <a:p>
          <a:endParaRPr lang="zh-CN" altLang="en-US">
            <a:latin typeface="仿宋" panose="02010609060101010101" pitchFamily="49" charset="-122"/>
            <a:ea typeface="仿宋" panose="02010609060101010101" pitchFamily="49" charset="-122"/>
          </a:endParaRPr>
        </a:p>
      </dgm:t>
    </dgm:pt>
    <dgm:pt modelId="{537BC7ED-BD38-44FE-BA26-8EEC8ECA69AA}">
      <dgm:prSet/>
      <dgm:spPr/>
      <dgm:t>
        <a:bodyPr/>
        <a:lstStyle/>
        <a:p>
          <a:r>
            <a:rPr lang="zh-CN">
              <a:latin typeface="仿宋" panose="02010609060101010101" pitchFamily="49" charset="-122"/>
              <a:ea typeface="仿宋" panose="02010609060101010101" pitchFamily="49" charset="-122"/>
            </a:rPr>
            <a:t>扩展了现行守则中与“礼品和款待”相关的规定增加了与会计师应对违反法律法规行为相关的规定</a:t>
          </a:r>
        </a:p>
      </dgm:t>
    </dgm:pt>
    <dgm:pt modelId="{4EFD1231-1E66-4090-85DB-9170047FA9F8}" cxnId="{4731B323-8D40-46B8-9C20-CB15AA89A485}" type="parTrans">
      <dgm:prSet/>
      <dgm:spPr/>
      <dgm:t>
        <a:bodyPr/>
        <a:lstStyle/>
        <a:p>
          <a:endParaRPr lang="zh-CN" altLang="en-US">
            <a:latin typeface="仿宋" panose="02010609060101010101" pitchFamily="49" charset="-122"/>
            <a:ea typeface="仿宋" panose="02010609060101010101" pitchFamily="49" charset="-122"/>
          </a:endParaRPr>
        </a:p>
      </dgm:t>
    </dgm:pt>
    <dgm:pt modelId="{6E1E0786-DBD6-4D41-8020-73F65279ED18}" cxnId="{4731B323-8D40-46B8-9C20-CB15AA89A485}" type="sibTrans">
      <dgm:prSet/>
      <dgm:spPr/>
      <dgm:t>
        <a:bodyPr/>
        <a:lstStyle/>
        <a:p>
          <a:endParaRPr lang="zh-CN" altLang="en-US">
            <a:latin typeface="仿宋" panose="02010609060101010101" pitchFamily="49" charset="-122"/>
            <a:ea typeface="仿宋" panose="02010609060101010101" pitchFamily="49" charset="-122"/>
          </a:endParaRPr>
        </a:p>
      </dgm:t>
    </dgm:pt>
    <dgm:pt modelId="{63F59165-3B35-4E22-B1E6-BFB46CD3B330}">
      <dgm:prSet/>
      <dgm:spPr/>
      <dgm:t>
        <a:bodyPr/>
        <a:lstStyle/>
        <a:p>
          <a:r>
            <a:rPr lang="zh-CN" dirty="0">
              <a:latin typeface="仿宋" panose="02010609060101010101" pitchFamily="49" charset="-122"/>
              <a:ea typeface="仿宋" panose="02010609060101010101" pitchFamily="49" charset="-122"/>
            </a:rPr>
            <a:t>增加了与会计师事务所长期审计某一客户相关的规定</a:t>
          </a:r>
        </a:p>
      </dgm:t>
    </dgm:pt>
    <dgm:pt modelId="{0E846D32-B33B-4B6F-8F8B-4A24419B7C89}" cxnId="{0DF358A1-F63E-493D-97B9-766ED303070B}" type="parTrans">
      <dgm:prSet/>
      <dgm:spPr/>
      <dgm:t>
        <a:bodyPr/>
        <a:lstStyle/>
        <a:p>
          <a:endParaRPr lang="zh-CN" altLang="en-US">
            <a:latin typeface="仿宋" panose="02010609060101010101" pitchFamily="49" charset="-122"/>
            <a:ea typeface="仿宋" panose="02010609060101010101" pitchFamily="49" charset="-122"/>
          </a:endParaRPr>
        </a:p>
      </dgm:t>
    </dgm:pt>
    <dgm:pt modelId="{8993F1A7-15C9-4389-B3A6-EEC3CD210296}" cxnId="{0DF358A1-F63E-493D-97B9-766ED303070B}" type="sibTrans">
      <dgm:prSet/>
      <dgm:spPr/>
      <dgm:t>
        <a:bodyPr/>
        <a:lstStyle/>
        <a:p>
          <a:endParaRPr lang="zh-CN" altLang="en-US">
            <a:latin typeface="仿宋" panose="02010609060101010101" pitchFamily="49" charset="-122"/>
            <a:ea typeface="仿宋" panose="02010609060101010101" pitchFamily="49" charset="-122"/>
          </a:endParaRPr>
        </a:p>
      </dgm:t>
    </dgm:pt>
    <dgm:pt modelId="{A2FA4B17-763F-46C4-A584-EA84706F9CE4}">
      <dgm:prSet/>
      <dgm:spPr/>
      <dgm:t>
        <a:bodyPr/>
        <a:lstStyle/>
        <a:p>
          <a:r>
            <a:rPr lang="zh-CN">
              <a:latin typeface="仿宋" panose="02010609060101010101" pitchFamily="49" charset="-122"/>
              <a:ea typeface="仿宋" panose="02010609060101010101" pitchFamily="49" charset="-122"/>
            </a:rPr>
            <a:t>修订了与关键审计合伙人轮换及“冷却期”相关的规定</a:t>
          </a:r>
        </a:p>
      </dgm:t>
    </dgm:pt>
    <dgm:pt modelId="{718E0229-DBFB-4C6B-B92B-921E29ECA5C0}" cxnId="{01F12655-504E-4A96-B955-CC201D8E6603}" type="parTrans">
      <dgm:prSet/>
      <dgm:spPr/>
      <dgm:t>
        <a:bodyPr/>
        <a:lstStyle/>
        <a:p>
          <a:endParaRPr lang="zh-CN" altLang="en-US">
            <a:latin typeface="仿宋" panose="02010609060101010101" pitchFamily="49" charset="-122"/>
            <a:ea typeface="仿宋" panose="02010609060101010101" pitchFamily="49" charset="-122"/>
          </a:endParaRPr>
        </a:p>
      </dgm:t>
    </dgm:pt>
    <dgm:pt modelId="{1FB0975A-9F5C-459C-A8BC-0261A26C34D2}" cxnId="{01F12655-504E-4A96-B955-CC201D8E6603}" type="sibTrans">
      <dgm:prSet/>
      <dgm:spPr/>
      <dgm:t>
        <a:bodyPr/>
        <a:lstStyle/>
        <a:p>
          <a:endParaRPr lang="zh-CN" altLang="en-US">
            <a:latin typeface="仿宋" panose="02010609060101010101" pitchFamily="49" charset="-122"/>
            <a:ea typeface="仿宋" panose="02010609060101010101" pitchFamily="49" charset="-122"/>
          </a:endParaRPr>
        </a:p>
      </dgm:t>
    </dgm:pt>
    <dgm:pt modelId="{306BED4B-20F3-4209-B1A2-02F2FF8D5CA4}">
      <dgm:prSet/>
      <dgm:spPr/>
      <dgm:t>
        <a:bodyPr/>
        <a:lstStyle/>
        <a:p>
          <a:r>
            <a:rPr lang="zh-CN" dirty="0">
              <a:latin typeface="仿宋" panose="02010609060101010101" pitchFamily="49" charset="-122"/>
              <a:ea typeface="仿宋" panose="02010609060101010101" pitchFamily="49" charset="-122"/>
            </a:rPr>
            <a:t>细化了与为审计客户提供非鉴证服务相关的规定</a:t>
          </a:r>
        </a:p>
      </dgm:t>
    </dgm:pt>
    <dgm:pt modelId="{29AEA10F-28D6-4B06-9910-ADFA1466F88E}" cxnId="{866296A7-7A6B-4A89-BEF8-2AD26FE3B037}" type="parTrans">
      <dgm:prSet/>
      <dgm:spPr/>
      <dgm:t>
        <a:bodyPr/>
        <a:lstStyle/>
        <a:p>
          <a:endParaRPr lang="zh-CN" altLang="en-US">
            <a:latin typeface="仿宋" panose="02010609060101010101" pitchFamily="49" charset="-122"/>
            <a:ea typeface="仿宋" panose="02010609060101010101" pitchFamily="49" charset="-122"/>
          </a:endParaRPr>
        </a:p>
      </dgm:t>
    </dgm:pt>
    <dgm:pt modelId="{6613014B-0484-444A-9DDC-C2A208B5E618}" cxnId="{866296A7-7A6B-4A89-BEF8-2AD26FE3B037}" type="sibTrans">
      <dgm:prSet/>
      <dgm:spPr/>
      <dgm:t>
        <a:bodyPr/>
        <a:lstStyle/>
        <a:p>
          <a:endParaRPr lang="zh-CN" altLang="en-US">
            <a:latin typeface="仿宋" panose="02010609060101010101" pitchFamily="49" charset="-122"/>
            <a:ea typeface="仿宋" panose="02010609060101010101" pitchFamily="49" charset="-122"/>
          </a:endParaRPr>
        </a:p>
      </dgm:t>
    </dgm:pt>
    <dgm:pt modelId="{E0B59BEB-E82F-45F6-B82A-51D12E5BA4B5}">
      <dgm:prSet/>
      <dgm:spPr/>
      <dgm:t>
        <a:bodyPr/>
        <a:lstStyle/>
        <a:p>
          <a:r>
            <a:rPr lang="zh-CN" dirty="0">
              <a:latin typeface="仿宋" panose="02010609060101010101" pitchFamily="49" charset="-122"/>
              <a:ea typeface="仿宋" panose="02010609060101010101" pitchFamily="49" charset="-122"/>
            </a:rPr>
            <a:t>细化了非执业会员在编制和列报信息方面的规定</a:t>
          </a:r>
        </a:p>
      </dgm:t>
    </dgm:pt>
    <dgm:pt modelId="{5AD34974-DB02-4DDC-BF42-5899C4880105}" cxnId="{3FA8C7B4-DBCB-4245-8A7E-A86ED7953100}" type="parTrans">
      <dgm:prSet/>
      <dgm:spPr/>
      <dgm:t>
        <a:bodyPr/>
        <a:lstStyle/>
        <a:p>
          <a:endParaRPr lang="zh-CN" altLang="en-US">
            <a:latin typeface="仿宋" panose="02010609060101010101" pitchFamily="49" charset="-122"/>
            <a:ea typeface="仿宋" panose="02010609060101010101" pitchFamily="49" charset="-122"/>
          </a:endParaRPr>
        </a:p>
      </dgm:t>
    </dgm:pt>
    <dgm:pt modelId="{6841EF3F-B4E7-46A7-B1F9-68222E76863E}" cxnId="{3FA8C7B4-DBCB-4245-8A7E-A86ED7953100}" type="sibTrans">
      <dgm:prSet/>
      <dgm:spPr/>
      <dgm:t>
        <a:bodyPr/>
        <a:lstStyle/>
        <a:p>
          <a:endParaRPr lang="zh-CN" altLang="en-US">
            <a:latin typeface="仿宋" panose="02010609060101010101" pitchFamily="49" charset="-122"/>
            <a:ea typeface="仿宋" panose="02010609060101010101" pitchFamily="49" charset="-122"/>
          </a:endParaRPr>
        </a:p>
      </dgm:t>
    </dgm:pt>
    <dgm:pt modelId="{1E045C2E-188C-4AF8-B48E-29A05F554866}">
      <dgm:prSet/>
      <dgm:spPr/>
      <dgm:t>
        <a:bodyPr/>
        <a:lstStyle/>
        <a:p>
          <a:r>
            <a:rPr lang="zh-CN" dirty="0">
              <a:latin typeface="仿宋" panose="02010609060101010101" pitchFamily="49" charset="-122"/>
              <a:ea typeface="仿宋" panose="02010609060101010101" pitchFamily="49" charset="-122"/>
            </a:rPr>
            <a:t>增加了与非执业会员面临违反职业道德基本原则的压力相关的规定。</a:t>
          </a:r>
        </a:p>
      </dgm:t>
    </dgm:pt>
    <dgm:pt modelId="{D059FA82-390E-48B2-8458-6FD6947D63E0}" cxnId="{6D214937-03D7-40FA-8F6C-F47B12B52E85}" type="parTrans">
      <dgm:prSet/>
      <dgm:spPr/>
      <dgm:t>
        <a:bodyPr/>
        <a:lstStyle/>
        <a:p>
          <a:endParaRPr lang="zh-CN" altLang="en-US">
            <a:latin typeface="仿宋" panose="02010609060101010101" pitchFamily="49" charset="-122"/>
            <a:ea typeface="仿宋" panose="02010609060101010101" pitchFamily="49" charset="-122"/>
          </a:endParaRPr>
        </a:p>
      </dgm:t>
    </dgm:pt>
    <dgm:pt modelId="{CE37AF12-04EE-489D-AD79-9DFB855773DF}" cxnId="{6D214937-03D7-40FA-8F6C-F47B12B52E85}" type="sibTrans">
      <dgm:prSet/>
      <dgm:spPr/>
      <dgm:t>
        <a:bodyPr/>
        <a:lstStyle/>
        <a:p>
          <a:endParaRPr lang="zh-CN" altLang="en-US">
            <a:latin typeface="仿宋" panose="02010609060101010101" pitchFamily="49" charset="-122"/>
            <a:ea typeface="仿宋" panose="02010609060101010101" pitchFamily="49" charset="-122"/>
          </a:endParaRPr>
        </a:p>
      </dgm:t>
    </dgm:pt>
    <dgm:pt modelId="{E3213A5C-7F8F-48DA-9910-0F0E01CDE4A0}" type="pres">
      <dgm:prSet presAssocID="{A8AC6D85-74D6-4FC1-8932-AE8C425FDD2D}" presName="Name0" presStyleCnt="0">
        <dgm:presLayoutVars>
          <dgm:dir/>
          <dgm:resizeHandles val="exact"/>
        </dgm:presLayoutVars>
      </dgm:prSet>
      <dgm:spPr/>
      <dgm:t>
        <a:bodyPr/>
        <a:lstStyle/>
        <a:p>
          <a:endParaRPr lang="zh-CN" altLang="en-US"/>
        </a:p>
      </dgm:t>
    </dgm:pt>
    <dgm:pt modelId="{428751FF-21CE-4A8E-B634-6EFE912B31BA}" type="pres">
      <dgm:prSet presAssocID="{57505579-2986-4962-A825-282CB469C402}" presName="node" presStyleLbl="node1" presStyleIdx="0" presStyleCnt="7">
        <dgm:presLayoutVars>
          <dgm:bulletEnabled val="1"/>
        </dgm:presLayoutVars>
      </dgm:prSet>
      <dgm:spPr/>
      <dgm:t>
        <a:bodyPr/>
        <a:lstStyle/>
        <a:p>
          <a:endParaRPr lang="zh-CN" altLang="en-US"/>
        </a:p>
      </dgm:t>
    </dgm:pt>
    <dgm:pt modelId="{5C112779-9841-42B8-8BF5-DB6BB2CC84AA}" type="pres">
      <dgm:prSet presAssocID="{F6031A2B-3A42-47D2-AD2E-6B1526009C77}" presName="sibTrans" presStyleCnt="0"/>
      <dgm:spPr/>
    </dgm:pt>
    <dgm:pt modelId="{F072974F-8C32-45D9-8640-1D75E542B13B}" type="pres">
      <dgm:prSet presAssocID="{537BC7ED-BD38-44FE-BA26-8EEC8ECA69AA}" presName="node" presStyleLbl="node1" presStyleIdx="1" presStyleCnt="7">
        <dgm:presLayoutVars>
          <dgm:bulletEnabled val="1"/>
        </dgm:presLayoutVars>
      </dgm:prSet>
      <dgm:spPr/>
      <dgm:t>
        <a:bodyPr/>
        <a:lstStyle/>
        <a:p>
          <a:endParaRPr lang="zh-CN" altLang="en-US"/>
        </a:p>
      </dgm:t>
    </dgm:pt>
    <dgm:pt modelId="{13770C1A-30C7-4BBE-87C2-39765068A13D}" type="pres">
      <dgm:prSet presAssocID="{6E1E0786-DBD6-4D41-8020-73F65279ED18}" presName="sibTrans" presStyleCnt="0"/>
      <dgm:spPr/>
    </dgm:pt>
    <dgm:pt modelId="{7108570A-0C5A-45BB-9A83-B3BBED6AA96E}" type="pres">
      <dgm:prSet presAssocID="{63F59165-3B35-4E22-B1E6-BFB46CD3B330}" presName="node" presStyleLbl="node1" presStyleIdx="2" presStyleCnt="7">
        <dgm:presLayoutVars>
          <dgm:bulletEnabled val="1"/>
        </dgm:presLayoutVars>
      </dgm:prSet>
      <dgm:spPr/>
      <dgm:t>
        <a:bodyPr/>
        <a:lstStyle/>
        <a:p>
          <a:endParaRPr lang="zh-CN" altLang="en-US"/>
        </a:p>
      </dgm:t>
    </dgm:pt>
    <dgm:pt modelId="{7022F94A-805B-4DBF-81D7-B259B7F49D42}" type="pres">
      <dgm:prSet presAssocID="{8993F1A7-15C9-4389-B3A6-EEC3CD210296}" presName="sibTrans" presStyleCnt="0"/>
      <dgm:spPr/>
    </dgm:pt>
    <dgm:pt modelId="{2199C5DF-4502-4032-B65C-8963A28C9444}" type="pres">
      <dgm:prSet presAssocID="{A2FA4B17-763F-46C4-A584-EA84706F9CE4}" presName="node" presStyleLbl="node1" presStyleIdx="3" presStyleCnt="7">
        <dgm:presLayoutVars>
          <dgm:bulletEnabled val="1"/>
        </dgm:presLayoutVars>
      </dgm:prSet>
      <dgm:spPr/>
      <dgm:t>
        <a:bodyPr/>
        <a:lstStyle/>
        <a:p>
          <a:endParaRPr lang="zh-CN" altLang="en-US"/>
        </a:p>
      </dgm:t>
    </dgm:pt>
    <dgm:pt modelId="{2251F63C-6783-4826-884E-03F2FC93A978}" type="pres">
      <dgm:prSet presAssocID="{1FB0975A-9F5C-459C-A8BC-0261A26C34D2}" presName="sibTrans" presStyleCnt="0"/>
      <dgm:spPr/>
    </dgm:pt>
    <dgm:pt modelId="{5D6810DE-1FCD-4EC1-A666-A037E69E7DBD}" type="pres">
      <dgm:prSet presAssocID="{306BED4B-20F3-4209-B1A2-02F2FF8D5CA4}" presName="node" presStyleLbl="node1" presStyleIdx="4" presStyleCnt="7">
        <dgm:presLayoutVars>
          <dgm:bulletEnabled val="1"/>
        </dgm:presLayoutVars>
      </dgm:prSet>
      <dgm:spPr/>
      <dgm:t>
        <a:bodyPr/>
        <a:lstStyle/>
        <a:p>
          <a:endParaRPr lang="zh-CN" altLang="en-US"/>
        </a:p>
      </dgm:t>
    </dgm:pt>
    <dgm:pt modelId="{534D080F-9502-4E54-B1D8-F87A979C1108}" type="pres">
      <dgm:prSet presAssocID="{6613014B-0484-444A-9DDC-C2A208B5E618}" presName="sibTrans" presStyleCnt="0"/>
      <dgm:spPr/>
    </dgm:pt>
    <dgm:pt modelId="{31AD6A23-5B5D-42E3-913E-37A936B7B76C}" type="pres">
      <dgm:prSet presAssocID="{E0B59BEB-E82F-45F6-B82A-51D12E5BA4B5}" presName="node" presStyleLbl="node1" presStyleIdx="5" presStyleCnt="7">
        <dgm:presLayoutVars>
          <dgm:bulletEnabled val="1"/>
        </dgm:presLayoutVars>
      </dgm:prSet>
      <dgm:spPr/>
      <dgm:t>
        <a:bodyPr/>
        <a:lstStyle/>
        <a:p>
          <a:endParaRPr lang="zh-CN" altLang="en-US"/>
        </a:p>
      </dgm:t>
    </dgm:pt>
    <dgm:pt modelId="{0D5CD211-A580-49C0-A8D9-FD553179AD33}" type="pres">
      <dgm:prSet presAssocID="{6841EF3F-B4E7-46A7-B1F9-68222E76863E}" presName="sibTrans" presStyleCnt="0"/>
      <dgm:spPr/>
    </dgm:pt>
    <dgm:pt modelId="{0CE0F831-2EF9-467C-A8AE-40F7725D07B3}" type="pres">
      <dgm:prSet presAssocID="{1E045C2E-188C-4AF8-B48E-29A05F554866}" presName="node" presStyleLbl="node1" presStyleIdx="6" presStyleCnt="7" custLinFactNeighborX="51366" custLinFactNeighborY="1070">
        <dgm:presLayoutVars>
          <dgm:bulletEnabled val="1"/>
        </dgm:presLayoutVars>
      </dgm:prSet>
      <dgm:spPr/>
      <dgm:t>
        <a:bodyPr/>
        <a:lstStyle/>
        <a:p>
          <a:endParaRPr lang="zh-CN" altLang="en-US"/>
        </a:p>
      </dgm:t>
    </dgm:pt>
  </dgm:ptLst>
  <dgm:cxnLst>
    <dgm:cxn modelId="{5A146BCF-E9FA-40E7-8C42-C65558A1D026}" type="presOf" srcId="{E0B59BEB-E82F-45F6-B82A-51D12E5BA4B5}" destId="{31AD6A23-5B5D-42E3-913E-37A936B7B76C}" srcOrd="0" destOrd="0" presId="urn:microsoft.com/office/officeart/2005/8/layout/hList6"/>
    <dgm:cxn modelId="{0DF358A1-F63E-493D-97B9-766ED303070B}" srcId="{A8AC6D85-74D6-4FC1-8932-AE8C425FDD2D}" destId="{63F59165-3B35-4E22-B1E6-BFB46CD3B330}" srcOrd="2" destOrd="0" parTransId="{0E846D32-B33B-4B6F-8F8B-4A24419B7C89}" sibTransId="{8993F1A7-15C9-4389-B3A6-EEC3CD210296}"/>
    <dgm:cxn modelId="{6D214937-03D7-40FA-8F6C-F47B12B52E85}" srcId="{A8AC6D85-74D6-4FC1-8932-AE8C425FDD2D}" destId="{1E045C2E-188C-4AF8-B48E-29A05F554866}" srcOrd="6" destOrd="0" parTransId="{D059FA82-390E-48B2-8458-6FD6947D63E0}" sibTransId="{CE37AF12-04EE-489D-AD79-9DFB855773DF}"/>
    <dgm:cxn modelId="{F058B59B-63A0-45CE-B651-FE5F2017E09E}" type="presOf" srcId="{537BC7ED-BD38-44FE-BA26-8EEC8ECA69AA}" destId="{F072974F-8C32-45D9-8640-1D75E542B13B}" srcOrd="0" destOrd="0" presId="urn:microsoft.com/office/officeart/2005/8/layout/hList6"/>
    <dgm:cxn modelId="{3FA8C7B4-DBCB-4245-8A7E-A86ED7953100}" srcId="{A8AC6D85-74D6-4FC1-8932-AE8C425FDD2D}" destId="{E0B59BEB-E82F-45F6-B82A-51D12E5BA4B5}" srcOrd="5" destOrd="0" parTransId="{5AD34974-DB02-4DDC-BF42-5899C4880105}" sibTransId="{6841EF3F-B4E7-46A7-B1F9-68222E76863E}"/>
    <dgm:cxn modelId="{E21633FF-DB46-4B32-9C17-82508D7EB071}" type="presOf" srcId="{1E045C2E-188C-4AF8-B48E-29A05F554866}" destId="{0CE0F831-2EF9-467C-A8AE-40F7725D07B3}" srcOrd="0" destOrd="0" presId="urn:microsoft.com/office/officeart/2005/8/layout/hList6"/>
    <dgm:cxn modelId="{01F12655-504E-4A96-B955-CC201D8E6603}" srcId="{A8AC6D85-74D6-4FC1-8932-AE8C425FDD2D}" destId="{A2FA4B17-763F-46C4-A584-EA84706F9CE4}" srcOrd="3" destOrd="0" parTransId="{718E0229-DBFB-4C6B-B92B-921E29ECA5C0}" sibTransId="{1FB0975A-9F5C-459C-A8BC-0261A26C34D2}"/>
    <dgm:cxn modelId="{6CA90A72-A530-4FE8-8C19-D27CB9C3B2A4}" type="presOf" srcId="{306BED4B-20F3-4209-B1A2-02F2FF8D5CA4}" destId="{5D6810DE-1FCD-4EC1-A666-A037E69E7DBD}" srcOrd="0" destOrd="0" presId="urn:microsoft.com/office/officeart/2005/8/layout/hList6"/>
    <dgm:cxn modelId="{9E857E74-8ED9-42C7-88F6-B0B214D83D1A}" type="presOf" srcId="{A8AC6D85-74D6-4FC1-8932-AE8C425FDD2D}" destId="{E3213A5C-7F8F-48DA-9910-0F0E01CDE4A0}" srcOrd="0" destOrd="0" presId="urn:microsoft.com/office/officeart/2005/8/layout/hList6"/>
    <dgm:cxn modelId="{DC326A00-6442-4609-A5E9-972CE2BDA6D1}" type="presOf" srcId="{57505579-2986-4962-A825-282CB469C402}" destId="{428751FF-21CE-4A8E-B634-6EFE912B31BA}" srcOrd="0" destOrd="0" presId="urn:microsoft.com/office/officeart/2005/8/layout/hList6"/>
    <dgm:cxn modelId="{4731B323-8D40-46B8-9C20-CB15AA89A485}" srcId="{A8AC6D85-74D6-4FC1-8932-AE8C425FDD2D}" destId="{537BC7ED-BD38-44FE-BA26-8EEC8ECA69AA}" srcOrd="1" destOrd="0" parTransId="{4EFD1231-1E66-4090-85DB-9170047FA9F8}" sibTransId="{6E1E0786-DBD6-4D41-8020-73F65279ED18}"/>
    <dgm:cxn modelId="{07BD29A7-1439-40A0-9CF3-5FBB73B264BB}" srcId="{A8AC6D85-74D6-4FC1-8932-AE8C425FDD2D}" destId="{57505579-2986-4962-A825-282CB469C402}" srcOrd="0" destOrd="0" parTransId="{6DCCEAD1-A65E-4449-917B-9D4A699C04F4}" sibTransId="{F6031A2B-3A42-47D2-AD2E-6B1526009C77}"/>
    <dgm:cxn modelId="{750BD658-0D8F-4E6B-9236-90A44FF9F2B6}" type="presOf" srcId="{63F59165-3B35-4E22-B1E6-BFB46CD3B330}" destId="{7108570A-0C5A-45BB-9A83-B3BBED6AA96E}" srcOrd="0" destOrd="0" presId="urn:microsoft.com/office/officeart/2005/8/layout/hList6"/>
    <dgm:cxn modelId="{90662EC2-ABE9-4B8C-9B2F-6C3A60623CD2}" type="presOf" srcId="{A2FA4B17-763F-46C4-A584-EA84706F9CE4}" destId="{2199C5DF-4502-4032-B65C-8963A28C9444}" srcOrd="0" destOrd="0" presId="urn:microsoft.com/office/officeart/2005/8/layout/hList6"/>
    <dgm:cxn modelId="{866296A7-7A6B-4A89-BEF8-2AD26FE3B037}" srcId="{A8AC6D85-74D6-4FC1-8932-AE8C425FDD2D}" destId="{306BED4B-20F3-4209-B1A2-02F2FF8D5CA4}" srcOrd="4" destOrd="0" parTransId="{29AEA10F-28D6-4B06-9910-ADFA1466F88E}" sibTransId="{6613014B-0484-444A-9DDC-C2A208B5E618}"/>
    <dgm:cxn modelId="{0234B52E-27A5-4F20-9CC7-D4AECE8CE10A}" type="presParOf" srcId="{E3213A5C-7F8F-48DA-9910-0F0E01CDE4A0}" destId="{428751FF-21CE-4A8E-B634-6EFE912B31BA}" srcOrd="0" destOrd="0" presId="urn:microsoft.com/office/officeart/2005/8/layout/hList6"/>
    <dgm:cxn modelId="{490015E1-B492-4167-A785-EA844212B3E3}" type="presParOf" srcId="{E3213A5C-7F8F-48DA-9910-0F0E01CDE4A0}" destId="{5C112779-9841-42B8-8BF5-DB6BB2CC84AA}" srcOrd="1" destOrd="0" presId="urn:microsoft.com/office/officeart/2005/8/layout/hList6"/>
    <dgm:cxn modelId="{BFE98E68-23AA-4A5F-AC27-E20A1ECEAF91}" type="presParOf" srcId="{E3213A5C-7F8F-48DA-9910-0F0E01CDE4A0}" destId="{F072974F-8C32-45D9-8640-1D75E542B13B}" srcOrd="2" destOrd="0" presId="urn:microsoft.com/office/officeart/2005/8/layout/hList6"/>
    <dgm:cxn modelId="{770252D5-4BC3-4EF9-835B-0DBE32BD51C3}" type="presParOf" srcId="{E3213A5C-7F8F-48DA-9910-0F0E01CDE4A0}" destId="{13770C1A-30C7-4BBE-87C2-39765068A13D}" srcOrd="3" destOrd="0" presId="urn:microsoft.com/office/officeart/2005/8/layout/hList6"/>
    <dgm:cxn modelId="{A1BC0B7E-D449-425F-83A0-A11CDC59E2AC}" type="presParOf" srcId="{E3213A5C-7F8F-48DA-9910-0F0E01CDE4A0}" destId="{7108570A-0C5A-45BB-9A83-B3BBED6AA96E}" srcOrd="4" destOrd="0" presId="urn:microsoft.com/office/officeart/2005/8/layout/hList6"/>
    <dgm:cxn modelId="{0ABC61CC-9CBD-49E3-8A66-2DEB8EE54FCE}" type="presParOf" srcId="{E3213A5C-7F8F-48DA-9910-0F0E01CDE4A0}" destId="{7022F94A-805B-4DBF-81D7-B259B7F49D42}" srcOrd="5" destOrd="0" presId="urn:microsoft.com/office/officeart/2005/8/layout/hList6"/>
    <dgm:cxn modelId="{9AAF8BD3-D264-484B-A4FB-9BE10E632444}" type="presParOf" srcId="{E3213A5C-7F8F-48DA-9910-0F0E01CDE4A0}" destId="{2199C5DF-4502-4032-B65C-8963A28C9444}" srcOrd="6" destOrd="0" presId="urn:microsoft.com/office/officeart/2005/8/layout/hList6"/>
    <dgm:cxn modelId="{7E94A058-D6CA-49D0-BD97-CFE30CF4E0C1}" type="presParOf" srcId="{E3213A5C-7F8F-48DA-9910-0F0E01CDE4A0}" destId="{2251F63C-6783-4826-884E-03F2FC93A978}" srcOrd="7" destOrd="0" presId="urn:microsoft.com/office/officeart/2005/8/layout/hList6"/>
    <dgm:cxn modelId="{236B3E26-94A8-4611-B11C-C9CBB64F5A7C}" type="presParOf" srcId="{E3213A5C-7F8F-48DA-9910-0F0E01CDE4A0}" destId="{5D6810DE-1FCD-4EC1-A666-A037E69E7DBD}" srcOrd="8" destOrd="0" presId="urn:microsoft.com/office/officeart/2005/8/layout/hList6"/>
    <dgm:cxn modelId="{B8F1B9F1-E2BB-4221-A7F6-533E7F41E3E3}" type="presParOf" srcId="{E3213A5C-7F8F-48DA-9910-0F0E01CDE4A0}" destId="{534D080F-9502-4E54-B1D8-F87A979C1108}" srcOrd="9" destOrd="0" presId="urn:microsoft.com/office/officeart/2005/8/layout/hList6"/>
    <dgm:cxn modelId="{E424EFB3-CFDA-4162-B788-4FE98C026093}" type="presParOf" srcId="{E3213A5C-7F8F-48DA-9910-0F0E01CDE4A0}" destId="{31AD6A23-5B5D-42E3-913E-37A936B7B76C}" srcOrd="10" destOrd="0" presId="urn:microsoft.com/office/officeart/2005/8/layout/hList6"/>
    <dgm:cxn modelId="{3DE6CE40-9865-488B-8872-E69E8304517B}" type="presParOf" srcId="{E3213A5C-7F8F-48DA-9910-0F0E01CDE4A0}" destId="{0D5CD211-A580-49C0-A8D9-FD553179AD33}" srcOrd="11" destOrd="0" presId="urn:microsoft.com/office/officeart/2005/8/layout/hList6"/>
    <dgm:cxn modelId="{598F822D-7949-4114-8FB6-E8DFA174C279}" type="presParOf" srcId="{E3213A5C-7F8F-48DA-9910-0F0E01CDE4A0}" destId="{0CE0F831-2EF9-467C-A8AE-40F7725D07B3}" srcOrd="12"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BB3B6C-DAF5-45F8-871E-1BCBDA8F8A5E}" type="doc">
      <dgm:prSet loTypeId="urn:microsoft.com/office/officeart/2005/8/layout/radial4#1" loCatId="relationship" qsTypeId="urn:microsoft.com/office/officeart/2005/8/quickstyle/simple1#1" qsCatId="simple" csTypeId="urn:microsoft.com/office/officeart/2005/8/colors/accent1_2#1" csCatId="accent1" phldr="1"/>
      <dgm:spPr/>
      <dgm:t>
        <a:bodyPr/>
        <a:lstStyle/>
        <a:p>
          <a:endParaRPr lang="en-AU"/>
        </a:p>
      </dgm:t>
    </dgm:pt>
    <dgm:pt modelId="{9BC61CB8-A6AF-4A6E-8F89-ED563680FC0F}">
      <dgm:prSet phldrT="[Text]" custT="1"/>
      <dgm:spPr>
        <a:solidFill>
          <a:srgbClr val="21314D"/>
        </a:solidFill>
      </dgm:spPr>
      <dgm:t>
        <a:bodyPr/>
        <a:lstStyle/>
        <a:p>
          <a:pPr>
            <a:lnSpc>
              <a:spcPct val="100000"/>
            </a:lnSpc>
          </a:pPr>
          <a:r>
            <a:rPr lang="en-AU" sz="1400" dirty="0">
              <a:latin typeface="Arial" panose="020B0604020202020204" pitchFamily="34" charset="0"/>
              <a:cs typeface="Arial" panose="020B0604020202020204" pitchFamily="34" charset="0"/>
            </a:rPr>
            <a:t>Part A—Fundamental</a:t>
          </a:r>
          <a:r>
            <a:rPr lang="en-GB" sz="1400" dirty="0">
              <a:latin typeface="Arial" panose="020B0604020202020204" pitchFamily="34" charset="0"/>
              <a:cs typeface="Arial" panose="020B0604020202020204" pitchFamily="34" charset="0"/>
            </a:rPr>
            <a:t> principles </a:t>
          </a:r>
          <a:endParaRPr lang="en-AU" sz="1400" dirty="0">
            <a:latin typeface="Arial" panose="020B0604020202020204" pitchFamily="34" charset="0"/>
            <a:cs typeface="Arial" panose="020B0604020202020204" pitchFamily="34" charset="0"/>
          </a:endParaRPr>
        </a:p>
      </dgm:t>
    </dgm:pt>
    <dgm:pt modelId="{BC8BB78C-1697-4E77-9D1F-A6D4A371FB6F}" cxnId="{0C1A1404-33E5-4E66-A0B3-729E380912CB}" type="par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2A71A7DA-20E0-4B8F-9F09-4410B734DB2E}" cxnId="{0C1A1404-33E5-4E66-A0B3-729E380912CB}" type="sib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85937FFA-7AF1-47AA-A9E6-02F8F14B76DC}">
      <dgm:prSet phldrT="[Text]" custT="1"/>
      <dgm:spPr>
        <a:solidFill>
          <a:srgbClr val="21314D"/>
        </a:solidFill>
      </dgm:spPr>
      <dgm:t>
        <a:bodyPr/>
        <a:lstStyle/>
        <a:p>
          <a:pPr>
            <a:lnSpc>
              <a:spcPct val="100000"/>
            </a:lnSpc>
          </a:pPr>
          <a:r>
            <a:rPr lang="en-AU" sz="1400" dirty="0">
              <a:latin typeface="Arial" panose="020B0604020202020204" pitchFamily="34" charset="0"/>
              <a:cs typeface="Arial" panose="020B0604020202020204" pitchFamily="34" charset="0"/>
            </a:rPr>
            <a:t>Section 110 </a:t>
          </a:r>
          <a:r>
            <a:rPr lang="en-GB" sz="1400" dirty="0">
              <a:latin typeface="Arial" panose="020B0604020202020204" pitchFamily="34" charset="0"/>
              <a:cs typeface="Arial" panose="020B0604020202020204" pitchFamily="34" charset="0"/>
            </a:rPr>
            <a:t>Integrity</a:t>
          </a:r>
          <a:endParaRPr lang="en-AU" sz="1400" dirty="0">
            <a:latin typeface="Arial" panose="020B0604020202020204" pitchFamily="34" charset="0"/>
            <a:cs typeface="Arial" panose="020B0604020202020204" pitchFamily="34" charset="0"/>
          </a:endParaRPr>
        </a:p>
      </dgm:t>
    </dgm:pt>
    <dgm:pt modelId="{FC2D58A9-74B5-43F4-B43A-17A9FCD32E94}" cxnId="{8D0C478C-BBAE-49BF-BA45-92CFBF350C06}" type="parTrans">
      <dgm:prSet/>
      <dgm:spPr>
        <a:solidFill>
          <a:srgbClr val="FDC82F"/>
        </a:solidFill>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6B26E20C-371F-4008-98A9-C613131E8231}" cxnId="{8D0C478C-BBAE-49BF-BA45-92CFBF350C06}" type="sib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B3EF782A-25F7-49A1-A881-72E9CD0E0A89}">
      <dgm:prSet phldrT="[Text]" custT="1"/>
      <dgm:spPr>
        <a:solidFill>
          <a:srgbClr val="21314D"/>
        </a:solidFill>
      </dgm:spPr>
      <dgm:t>
        <a:bodyPr/>
        <a:lstStyle/>
        <a:p>
          <a:pPr>
            <a:lnSpc>
              <a:spcPct val="100000"/>
            </a:lnSpc>
          </a:pPr>
          <a:r>
            <a:rPr lang="en-AU" sz="1400" dirty="0">
              <a:latin typeface="Arial" panose="020B0604020202020204" pitchFamily="34" charset="0"/>
              <a:cs typeface="Arial" panose="020B0604020202020204" pitchFamily="34" charset="0"/>
            </a:rPr>
            <a:t>Section 120 </a:t>
          </a:r>
          <a:r>
            <a:rPr lang="en-GB" sz="1400" dirty="0">
              <a:latin typeface="Arial" panose="020B0604020202020204" pitchFamily="34" charset="0"/>
              <a:cs typeface="Arial" panose="020B0604020202020204" pitchFamily="34" charset="0"/>
            </a:rPr>
            <a:t>Objectivity</a:t>
          </a:r>
          <a:endParaRPr lang="en-AU" sz="1400" dirty="0">
            <a:latin typeface="Arial" panose="020B0604020202020204" pitchFamily="34" charset="0"/>
            <a:cs typeface="Arial" panose="020B0604020202020204" pitchFamily="34" charset="0"/>
          </a:endParaRPr>
        </a:p>
      </dgm:t>
    </dgm:pt>
    <dgm:pt modelId="{C9C023D8-10DA-45BD-A60A-677C58B4A4D2}" cxnId="{7D531C0E-87E0-44FE-B236-1881938C098B}" type="parTrans">
      <dgm:prSet/>
      <dgm:spPr>
        <a:solidFill>
          <a:srgbClr val="FDC82F"/>
        </a:solidFill>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9BC0C265-EBE6-42F2-B6C8-D82995280AE6}" cxnId="{7D531C0E-87E0-44FE-B236-1881938C098B}" type="sib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398716E1-58AD-4493-B567-15213B4873BE}">
      <dgm:prSet phldrT="[Text]" custT="1"/>
      <dgm:spPr>
        <a:solidFill>
          <a:srgbClr val="21314D"/>
        </a:solidFill>
      </dgm:spPr>
      <dgm:t>
        <a:bodyPr/>
        <a:lstStyle/>
        <a:p>
          <a:pPr>
            <a:lnSpc>
              <a:spcPct val="100000"/>
            </a:lnSpc>
          </a:pPr>
          <a:r>
            <a:rPr lang="en-AU" sz="1400" dirty="0">
              <a:latin typeface="Arial" panose="020B0604020202020204" pitchFamily="34" charset="0"/>
              <a:cs typeface="Arial" panose="020B0604020202020204" pitchFamily="34" charset="0"/>
            </a:rPr>
            <a:t>Section 130 </a:t>
          </a:r>
          <a:r>
            <a:rPr lang="en-GB" sz="1400" dirty="0">
              <a:latin typeface="Arial" panose="020B0604020202020204" pitchFamily="34" charset="0"/>
              <a:cs typeface="Arial" panose="020B0604020202020204" pitchFamily="34" charset="0"/>
            </a:rPr>
            <a:t>Professional competence</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and due care</a:t>
          </a:r>
          <a:endParaRPr lang="en-AU" sz="1400" dirty="0">
            <a:latin typeface="Arial" panose="020B0604020202020204" pitchFamily="34" charset="0"/>
            <a:cs typeface="Arial" panose="020B0604020202020204" pitchFamily="34" charset="0"/>
          </a:endParaRPr>
        </a:p>
      </dgm:t>
    </dgm:pt>
    <dgm:pt modelId="{CAFE418A-B3FC-4DDE-9F7D-0D59AC7A4AD7}" cxnId="{F6D8A999-297A-4FB4-8687-B06FE1F80923}" type="parTrans">
      <dgm:prSet/>
      <dgm:spPr>
        <a:solidFill>
          <a:srgbClr val="FDC82F"/>
        </a:solidFill>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96B402F2-FF4E-4C15-AB6E-539025CC5D45}" cxnId="{F6D8A999-297A-4FB4-8687-B06FE1F80923}" type="sib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EC77C522-960C-458C-AA50-214A67C7E5BC}">
      <dgm:prSet phldrT="[Text]" custT="1"/>
      <dgm:spPr>
        <a:solidFill>
          <a:srgbClr val="21314D"/>
        </a:solidFill>
      </dgm:spPr>
      <dgm:t>
        <a:bodyPr/>
        <a:lstStyle/>
        <a:p>
          <a:pPr>
            <a:lnSpc>
              <a:spcPct val="100000"/>
            </a:lnSpc>
          </a:pPr>
          <a:r>
            <a:rPr lang="en-AU" sz="1400" dirty="0">
              <a:latin typeface="Arial" panose="020B0604020202020204" pitchFamily="34" charset="0"/>
              <a:cs typeface="Arial" panose="020B0604020202020204" pitchFamily="34" charset="0"/>
            </a:rPr>
            <a:t>Section 140 </a:t>
          </a:r>
          <a:r>
            <a:rPr lang="en-GB" sz="1400" dirty="0">
              <a:latin typeface="Arial" panose="020B0604020202020204" pitchFamily="34" charset="0"/>
              <a:cs typeface="Arial" panose="020B0604020202020204" pitchFamily="34" charset="0"/>
            </a:rPr>
            <a:t>Confidentiality</a:t>
          </a:r>
          <a:endParaRPr lang="en-AU" sz="1400" dirty="0">
            <a:latin typeface="Arial" panose="020B0604020202020204" pitchFamily="34" charset="0"/>
            <a:cs typeface="Arial" panose="020B0604020202020204" pitchFamily="34" charset="0"/>
          </a:endParaRPr>
        </a:p>
      </dgm:t>
    </dgm:pt>
    <dgm:pt modelId="{01E27658-A2A9-4D6B-A29C-160FA23C1223}" cxnId="{FDDFE8FE-4E7D-4A39-B9A0-764E8FE1EAB1}" type="parTrans">
      <dgm:prSet/>
      <dgm:spPr>
        <a:solidFill>
          <a:srgbClr val="FDC82F"/>
        </a:solidFill>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BC766D2E-3895-4683-A6C3-91CBFB80870D}" cxnId="{FDDFE8FE-4E7D-4A39-B9A0-764E8FE1EAB1}" type="sib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3721601C-2097-41F4-B286-E56432F57BCD}">
      <dgm:prSet phldrT="[Text]" custT="1"/>
      <dgm:spPr>
        <a:solidFill>
          <a:srgbClr val="21314D"/>
        </a:solidFill>
      </dgm:spPr>
      <dgm:t>
        <a:bodyPr/>
        <a:lstStyle/>
        <a:p>
          <a:pPr>
            <a:lnSpc>
              <a:spcPct val="100000"/>
            </a:lnSpc>
          </a:pPr>
          <a:r>
            <a:rPr lang="en-AU" sz="1400" dirty="0">
              <a:latin typeface="Arial" panose="020B0604020202020204" pitchFamily="34" charset="0"/>
              <a:cs typeface="Arial" panose="020B0604020202020204" pitchFamily="34" charset="0"/>
            </a:rPr>
            <a:t>Section 150 </a:t>
          </a:r>
          <a:r>
            <a:rPr lang="en-GB" sz="1400" dirty="0">
              <a:latin typeface="Arial" panose="020B0604020202020204" pitchFamily="34" charset="0"/>
              <a:cs typeface="Arial" panose="020B0604020202020204" pitchFamily="34" charset="0"/>
            </a:rPr>
            <a:t>Professional behaviour</a:t>
          </a:r>
          <a:endParaRPr lang="en-AU" sz="1400" dirty="0">
            <a:latin typeface="Arial" panose="020B0604020202020204" pitchFamily="34" charset="0"/>
            <a:cs typeface="Arial" panose="020B0604020202020204" pitchFamily="34" charset="0"/>
          </a:endParaRPr>
        </a:p>
      </dgm:t>
    </dgm:pt>
    <dgm:pt modelId="{B7BE2254-8904-43C2-8FC7-5351FDC825FE}" cxnId="{7EB3ABCB-9BCB-4BDF-81CB-F825E0B8BFA8}" type="parTrans">
      <dgm:prSet/>
      <dgm:spPr>
        <a:solidFill>
          <a:srgbClr val="FDC82F"/>
        </a:solidFill>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F3229343-A917-4436-85E6-B0B49323944A}" cxnId="{7EB3ABCB-9BCB-4BDF-81CB-F825E0B8BFA8}" type="sib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984195E2-BDBB-4AD0-A2F9-9D955F1C9C85}">
      <dgm:prSet phldrT="[Text]"/>
      <dgm:spPr/>
      <dgm:t>
        <a:bodyPr/>
        <a:lstStyle/>
        <a:p>
          <a:pPr>
            <a:lnSpc>
              <a:spcPct val="100000"/>
            </a:lnSpc>
          </a:pPr>
          <a:endParaRPr lang="en-AU" sz="1400" dirty="0">
            <a:latin typeface="Arial" panose="020B0604020202020204" pitchFamily="34" charset="0"/>
            <a:cs typeface="Arial" panose="020B0604020202020204" pitchFamily="34" charset="0"/>
          </a:endParaRPr>
        </a:p>
      </dgm:t>
    </dgm:pt>
    <dgm:pt modelId="{1039C227-9183-4F49-9912-B49BEF4F6041}" cxnId="{E035DB22-2373-4A29-AAC8-8837D3B07B1E}" type="sib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0C5EFF69-82AE-4F3F-8039-79F55D702902}" cxnId="{E035DB22-2373-4A29-AAC8-8837D3B07B1E}" type="parTrans">
      <dgm:prSet/>
      <dgm:spPr/>
      <dgm:t>
        <a:bodyPr/>
        <a:lstStyle/>
        <a:p>
          <a:pPr>
            <a:lnSpc>
              <a:spcPct val="100000"/>
            </a:lnSpc>
          </a:pPr>
          <a:endParaRPr lang="en-AU" sz="1400">
            <a:latin typeface="Arial" panose="020B0604020202020204" pitchFamily="34" charset="0"/>
            <a:cs typeface="Arial" panose="020B0604020202020204" pitchFamily="34" charset="0"/>
          </a:endParaRPr>
        </a:p>
      </dgm:t>
    </dgm:pt>
    <dgm:pt modelId="{088F5339-CA61-402C-9800-CDC83F04788F}" type="pres">
      <dgm:prSet presAssocID="{20BB3B6C-DAF5-45F8-871E-1BCBDA8F8A5E}" presName="cycle" presStyleCnt="0">
        <dgm:presLayoutVars>
          <dgm:chMax val="1"/>
          <dgm:dir/>
          <dgm:animLvl val="ctr"/>
          <dgm:resizeHandles val="exact"/>
        </dgm:presLayoutVars>
      </dgm:prSet>
      <dgm:spPr/>
      <dgm:t>
        <a:bodyPr/>
        <a:lstStyle/>
        <a:p>
          <a:endParaRPr lang="zh-CN" altLang="en-US"/>
        </a:p>
      </dgm:t>
    </dgm:pt>
    <dgm:pt modelId="{6A62BB31-E987-4B56-8F84-C62797B25BB5}" type="pres">
      <dgm:prSet presAssocID="{9BC61CB8-A6AF-4A6E-8F89-ED563680FC0F}" presName="centerShape" presStyleLbl="node0" presStyleIdx="0" presStyleCnt="1"/>
      <dgm:spPr/>
      <dgm:t>
        <a:bodyPr/>
        <a:lstStyle/>
        <a:p>
          <a:endParaRPr lang="zh-CN" altLang="en-US"/>
        </a:p>
      </dgm:t>
    </dgm:pt>
    <dgm:pt modelId="{47BA705F-04C1-4EEB-B14F-A6A42019E5E7}" type="pres">
      <dgm:prSet presAssocID="{FC2D58A9-74B5-43F4-B43A-17A9FCD32E94}" presName="parTrans" presStyleLbl="bgSibTrans2D1" presStyleIdx="0" presStyleCnt="5"/>
      <dgm:spPr/>
      <dgm:t>
        <a:bodyPr/>
        <a:lstStyle/>
        <a:p>
          <a:endParaRPr lang="zh-CN" altLang="en-US"/>
        </a:p>
      </dgm:t>
    </dgm:pt>
    <dgm:pt modelId="{1985AA22-CE1D-4A65-9DAA-03FAC96B0987}" type="pres">
      <dgm:prSet presAssocID="{85937FFA-7AF1-47AA-A9E6-02F8F14B76DC}" presName="node" presStyleLbl="node1" presStyleIdx="0" presStyleCnt="5">
        <dgm:presLayoutVars>
          <dgm:bulletEnabled val="1"/>
        </dgm:presLayoutVars>
      </dgm:prSet>
      <dgm:spPr/>
      <dgm:t>
        <a:bodyPr/>
        <a:lstStyle/>
        <a:p>
          <a:endParaRPr lang="zh-CN" altLang="en-US"/>
        </a:p>
      </dgm:t>
    </dgm:pt>
    <dgm:pt modelId="{102E2D73-9594-40E8-934E-35C495A8FCDD}" type="pres">
      <dgm:prSet presAssocID="{C9C023D8-10DA-45BD-A60A-677C58B4A4D2}" presName="parTrans" presStyleLbl="bgSibTrans2D1" presStyleIdx="1" presStyleCnt="5"/>
      <dgm:spPr/>
      <dgm:t>
        <a:bodyPr/>
        <a:lstStyle/>
        <a:p>
          <a:endParaRPr lang="zh-CN" altLang="en-US"/>
        </a:p>
      </dgm:t>
    </dgm:pt>
    <dgm:pt modelId="{5F653F0C-75B2-4A88-8AB0-62A1CBA2FF07}" type="pres">
      <dgm:prSet presAssocID="{B3EF782A-25F7-49A1-A881-72E9CD0E0A89}" presName="node" presStyleLbl="node1" presStyleIdx="1" presStyleCnt="5">
        <dgm:presLayoutVars>
          <dgm:bulletEnabled val="1"/>
        </dgm:presLayoutVars>
      </dgm:prSet>
      <dgm:spPr/>
      <dgm:t>
        <a:bodyPr/>
        <a:lstStyle/>
        <a:p>
          <a:endParaRPr lang="zh-CN" altLang="en-US"/>
        </a:p>
      </dgm:t>
    </dgm:pt>
    <dgm:pt modelId="{9A2A0942-1143-4336-81F7-1149D35D2A6B}" type="pres">
      <dgm:prSet presAssocID="{CAFE418A-B3FC-4DDE-9F7D-0D59AC7A4AD7}" presName="parTrans" presStyleLbl="bgSibTrans2D1" presStyleIdx="2" presStyleCnt="5"/>
      <dgm:spPr/>
      <dgm:t>
        <a:bodyPr/>
        <a:lstStyle/>
        <a:p>
          <a:endParaRPr lang="zh-CN" altLang="en-US"/>
        </a:p>
      </dgm:t>
    </dgm:pt>
    <dgm:pt modelId="{663E5CD9-0EA2-4E9A-A949-A14AB6506A89}" type="pres">
      <dgm:prSet presAssocID="{398716E1-58AD-4493-B567-15213B4873BE}" presName="node" presStyleLbl="node1" presStyleIdx="2" presStyleCnt="5">
        <dgm:presLayoutVars>
          <dgm:bulletEnabled val="1"/>
        </dgm:presLayoutVars>
      </dgm:prSet>
      <dgm:spPr/>
      <dgm:t>
        <a:bodyPr/>
        <a:lstStyle/>
        <a:p>
          <a:endParaRPr lang="zh-CN" altLang="en-US"/>
        </a:p>
      </dgm:t>
    </dgm:pt>
    <dgm:pt modelId="{4A5F6A1A-5041-4F7A-B343-2F3573A69A68}" type="pres">
      <dgm:prSet presAssocID="{01E27658-A2A9-4D6B-A29C-160FA23C1223}" presName="parTrans" presStyleLbl="bgSibTrans2D1" presStyleIdx="3" presStyleCnt="5"/>
      <dgm:spPr/>
      <dgm:t>
        <a:bodyPr/>
        <a:lstStyle/>
        <a:p>
          <a:endParaRPr lang="zh-CN" altLang="en-US"/>
        </a:p>
      </dgm:t>
    </dgm:pt>
    <dgm:pt modelId="{A75EDDB1-66CE-4B12-950A-F1AAD38940AA}" type="pres">
      <dgm:prSet presAssocID="{EC77C522-960C-458C-AA50-214A67C7E5BC}" presName="node" presStyleLbl="node1" presStyleIdx="3" presStyleCnt="5">
        <dgm:presLayoutVars>
          <dgm:bulletEnabled val="1"/>
        </dgm:presLayoutVars>
      </dgm:prSet>
      <dgm:spPr/>
      <dgm:t>
        <a:bodyPr/>
        <a:lstStyle/>
        <a:p>
          <a:endParaRPr lang="zh-CN" altLang="en-US"/>
        </a:p>
      </dgm:t>
    </dgm:pt>
    <dgm:pt modelId="{75824E7B-E786-4241-B461-E5AEEB50D5BA}" type="pres">
      <dgm:prSet presAssocID="{B7BE2254-8904-43C2-8FC7-5351FDC825FE}" presName="parTrans" presStyleLbl="bgSibTrans2D1" presStyleIdx="4" presStyleCnt="5"/>
      <dgm:spPr/>
      <dgm:t>
        <a:bodyPr/>
        <a:lstStyle/>
        <a:p>
          <a:endParaRPr lang="zh-CN" altLang="en-US"/>
        </a:p>
      </dgm:t>
    </dgm:pt>
    <dgm:pt modelId="{DD87C01B-3F95-421B-80D6-C887FDE5E49C}" type="pres">
      <dgm:prSet presAssocID="{3721601C-2097-41F4-B286-E56432F57BCD}" presName="node" presStyleLbl="node1" presStyleIdx="4" presStyleCnt="5">
        <dgm:presLayoutVars>
          <dgm:bulletEnabled val="1"/>
        </dgm:presLayoutVars>
      </dgm:prSet>
      <dgm:spPr/>
      <dgm:t>
        <a:bodyPr/>
        <a:lstStyle/>
        <a:p>
          <a:endParaRPr lang="zh-CN" altLang="en-US"/>
        </a:p>
      </dgm:t>
    </dgm:pt>
  </dgm:ptLst>
  <dgm:cxnLst>
    <dgm:cxn modelId="{8D0C478C-BBAE-49BF-BA45-92CFBF350C06}" srcId="{9BC61CB8-A6AF-4A6E-8F89-ED563680FC0F}" destId="{85937FFA-7AF1-47AA-A9E6-02F8F14B76DC}" srcOrd="0" destOrd="0" parTransId="{FC2D58A9-74B5-43F4-B43A-17A9FCD32E94}" sibTransId="{6B26E20C-371F-4008-98A9-C613131E8231}"/>
    <dgm:cxn modelId="{B4675E6D-5698-466A-BDAA-27CCCBD6F091}" type="presOf" srcId="{85937FFA-7AF1-47AA-A9E6-02F8F14B76DC}" destId="{1985AA22-CE1D-4A65-9DAA-03FAC96B0987}" srcOrd="0" destOrd="0" presId="urn:microsoft.com/office/officeart/2005/8/layout/radial4#1"/>
    <dgm:cxn modelId="{0C1A1404-33E5-4E66-A0B3-729E380912CB}" srcId="{20BB3B6C-DAF5-45F8-871E-1BCBDA8F8A5E}" destId="{9BC61CB8-A6AF-4A6E-8F89-ED563680FC0F}" srcOrd="0" destOrd="0" parTransId="{BC8BB78C-1697-4E77-9D1F-A6D4A371FB6F}" sibTransId="{2A71A7DA-20E0-4B8F-9F09-4410B734DB2E}"/>
    <dgm:cxn modelId="{81DA884D-013E-43E0-ADEA-CB45ABEA9124}" type="presOf" srcId="{B3EF782A-25F7-49A1-A881-72E9CD0E0A89}" destId="{5F653F0C-75B2-4A88-8AB0-62A1CBA2FF07}" srcOrd="0" destOrd="0" presId="urn:microsoft.com/office/officeart/2005/8/layout/radial4#1"/>
    <dgm:cxn modelId="{9BB8E57C-E2DA-43AA-A78E-DFF97B814EA9}" type="presOf" srcId="{EC77C522-960C-458C-AA50-214A67C7E5BC}" destId="{A75EDDB1-66CE-4B12-950A-F1AAD38940AA}" srcOrd="0" destOrd="0" presId="urn:microsoft.com/office/officeart/2005/8/layout/radial4#1"/>
    <dgm:cxn modelId="{823E8ABA-6426-4B1C-A338-D3077E04950B}" type="presOf" srcId="{20BB3B6C-DAF5-45F8-871E-1BCBDA8F8A5E}" destId="{088F5339-CA61-402C-9800-CDC83F04788F}" srcOrd="0" destOrd="0" presId="urn:microsoft.com/office/officeart/2005/8/layout/radial4#1"/>
    <dgm:cxn modelId="{225FD8E5-E774-4052-A59D-C96152D3F12C}" type="presOf" srcId="{FC2D58A9-74B5-43F4-B43A-17A9FCD32E94}" destId="{47BA705F-04C1-4EEB-B14F-A6A42019E5E7}" srcOrd="0" destOrd="0" presId="urn:microsoft.com/office/officeart/2005/8/layout/radial4#1"/>
    <dgm:cxn modelId="{475FF9FC-0854-43AB-99B5-640E5E4A19AF}" type="presOf" srcId="{CAFE418A-B3FC-4DDE-9F7D-0D59AC7A4AD7}" destId="{9A2A0942-1143-4336-81F7-1149D35D2A6B}" srcOrd="0" destOrd="0" presId="urn:microsoft.com/office/officeart/2005/8/layout/radial4#1"/>
    <dgm:cxn modelId="{BC676AF2-0942-4A8E-85C2-565CD313364D}" type="presOf" srcId="{C9C023D8-10DA-45BD-A60A-677C58B4A4D2}" destId="{102E2D73-9594-40E8-934E-35C495A8FCDD}" srcOrd="0" destOrd="0" presId="urn:microsoft.com/office/officeart/2005/8/layout/radial4#1"/>
    <dgm:cxn modelId="{7D531C0E-87E0-44FE-B236-1881938C098B}" srcId="{9BC61CB8-A6AF-4A6E-8F89-ED563680FC0F}" destId="{B3EF782A-25F7-49A1-A881-72E9CD0E0A89}" srcOrd="1" destOrd="0" parTransId="{C9C023D8-10DA-45BD-A60A-677C58B4A4D2}" sibTransId="{9BC0C265-EBE6-42F2-B6C8-D82995280AE6}"/>
    <dgm:cxn modelId="{7EB3ABCB-9BCB-4BDF-81CB-F825E0B8BFA8}" srcId="{9BC61CB8-A6AF-4A6E-8F89-ED563680FC0F}" destId="{3721601C-2097-41F4-B286-E56432F57BCD}" srcOrd="4" destOrd="0" parTransId="{B7BE2254-8904-43C2-8FC7-5351FDC825FE}" sibTransId="{F3229343-A917-4436-85E6-B0B49323944A}"/>
    <dgm:cxn modelId="{FDDFE8FE-4E7D-4A39-B9A0-764E8FE1EAB1}" srcId="{9BC61CB8-A6AF-4A6E-8F89-ED563680FC0F}" destId="{EC77C522-960C-458C-AA50-214A67C7E5BC}" srcOrd="3" destOrd="0" parTransId="{01E27658-A2A9-4D6B-A29C-160FA23C1223}" sibTransId="{BC766D2E-3895-4683-A6C3-91CBFB80870D}"/>
    <dgm:cxn modelId="{668EEFF6-CC3F-45CC-841C-659DB9602030}" type="presOf" srcId="{398716E1-58AD-4493-B567-15213B4873BE}" destId="{663E5CD9-0EA2-4E9A-A949-A14AB6506A89}" srcOrd="0" destOrd="0" presId="urn:microsoft.com/office/officeart/2005/8/layout/radial4#1"/>
    <dgm:cxn modelId="{6D23AC70-8639-4664-8137-67BD103FE5D3}" type="presOf" srcId="{B7BE2254-8904-43C2-8FC7-5351FDC825FE}" destId="{75824E7B-E786-4241-B461-E5AEEB50D5BA}" srcOrd="0" destOrd="0" presId="urn:microsoft.com/office/officeart/2005/8/layout/radial4#1"/>
    <dgm:cxn modelId="{DB8A43D8-30BB-472E-9EF0-57215B451FB4}" type="presOf" srcId="{9BC61CB8-A6AF-4A6E-8F89-ED563680FC0F}" destId="{6A62BB31-E987-4B56-8F84-C62797B25BB5}" srcOrd="0" destOrd="0" presId="urn:microsoft.com/office/officeart/2005/8/layout/radial4#1"/>
    <dgm:cxn modelId="{6E5E761E-C776-4D5A-AD9B-0257351AA795}" type="presOf" srcId="{01E27658-A2A9-4D6B-A29C-160FA23C1223}" destId="{4A5F6A1A-5041-4F7A-B343-2F3573A69A68}" srcOrd="0" destOrd="0" presId="urn:microsoft.com/office/officeart/2005/8/layout/radial4#1"/>
    <dgm:cxn modelId="{399E8359-3904-4910-B8D0-1034AF914877}" type="presOf" srcId="{3721601C-2097-41F4-B286-E56432F57BCD}" destId="{DD87C01B-3F95-421B-80D6-C887FDE5E49C}" srcOrd="0" destOrd="0" presId="urn:microsoft.com/office/officeart/2005/8/layout/radial4#1"/>
    <dgm:cxn modelId="{F6D8A999-297A-4FB4-8687-B06FE1F80923}" srcId="{9BC61CB8-A6AF-4A6E-8F89-ED563680FC0F}" destId="{398716E1-58AD-4493-B567-15213B4873BE}" srcOrd="2" destOrd="0" parTransId="{CAFE418A-B3FC-4DDE-9F7D-0D59AC7A4AD7}" sibTransId="{96B402F2-FF4E-4C15-AB6E-539025CC5D45}"/>
    <dgm:cxn modelId="{E035DB22-2373-4A29-AAC8-8837D3B07B1E}" srcId="{20BB3B6C-DAF5-45F8-871E-1BCBDA8F8A5E}" destId="{984195E2-BDBB-4AD0-A2F9-9D955F1C9C85}" srcOrd="1" destOrd="0" parTransId="{0C5EFF69-82AE-4F3F-8039-79F55D702902}" sibTransId="{1039C227-9183-4F49-9912-B49BEF4F6041}"/>
    <dgm:cxn modelId="{B8CA33B9-B200-4BB5-AB9E-B2C15272A9CD}" type="presParOf" srcId="{088F5339-CA61-402C-9800-CDC83F04788F}" destId="{6A62BB31-E987-4B56-8F84-C62797B25BB5}" srcOrd="0" destOrd="0" presId="urn:microsoft.com/office/officeart/2005/8/layout/radial4#1"/>
    <dgm:cxn modelId="{05404A2A-AC6E-463D-935C-E3B6DB30AF88}" type="presParOf" srcId="{088F5339-CA61-402C-9800-CDC83F04788F}" destId="{47BA705F-04C1-4EEB-B14F-A6A42019E5E7}" srcOrd="1" destOrd="0" presId="urn:microsoft.com/office/officeart/2005/8/layout/radial4#1"/>
    <dgm:cxn modelId="{EA9BC283-1586-4A2A-B3B1-9CF9D1010696}" type="presParOf" srcId="{088F5339-CA61-402C-9800-CDC83F04788F}" destId="{1985AA22-CE1D-4A65-9DAA-03FAC96B0987}" srcOrd="2" destOrd="0" presId="urn:microsoft.com/office/officeart/2005/8/layout/radial4#1"/>
    <dgm:cxn modelId="{FA72B747-9680-42E4-AAAC-DBA174854D22}" type="presParOf" srcId="{088F5339-CA61-402C-9800-CDC83F04788F}" destId="{102E2D73-9594-40E8-934E-35C495A8FCDD}" srcOrd="3" destOrd="0" presId="urn:microsoft.com/office/officeart/2005/8/layout/radial4#1"/>
    <dgm:cxn modelId="{AA113611-E08D-4A26-AC0B-F218EEA9B975}" type="presParOf" srcId="{088F5339-CA61-402C-9800-CDC83F04788F}" destId="{5F653F0C-75B2-4A88-8AB0-62A1CBA2FF07}" srcOrd="4" destOrd="0" presId="urn:microsoft.com/office/officeart/2005/8/layout/radial4#1"/>
    <dgm:cxn modelId="{B6EA7B5C-D21B-4D0A-99C9-A583CEE85A9E}" type="presParOf" srcId="{088F5339-CA61-402C-9800-CDC83F04788F}" destId="{9A2A0942-1143-4336-81F7-1149D35D2A6B}" srcOrd="5" destOrd="0" presId="urn:microsoft.com/office/officeart/2005/8/layout/radial4#1"/>
    <dgm:cxn modelId="{EBE3FB9E-9A34-4EAD-A825-B96E9CD69F7B}" type="presParOf" srcId="{088F5339-CA61-402C-9800-CDC83F04788F}" destId="{663E5CD9-0EA2-4E9A-A949-A14AB6506A89}" srcOrd="6" destOrd="0" presId="urn:microsoft.com/office/officeart/2005/8/layout/radial4#1"/>
    <dgm:cxn modelId="{FD76E5F9-4759-4F52-A76C-F3C1A4C161FC}" type="presParOf" srcId="{088F5339-CA61-402C-9800-CDC83F04788F}" destId="{4A5F6A1A-5041-4F7A-B343-2F3573A69A68}" srcOrd="7" destOrd="0" presId="urn:microsoft.com/office/officeart/2005/8/layout/radial4#1"/>
    <dgm:cxn modelId="{435F6401-66A9-4D7E-84BD-F7AC0EAD9410}" type="presParOf" srcId="{088F5339-CA61-402C-9800-CDC83F04788F}" destId="{A75EDDB1-66CE-4B12-950A-F1AAD38940AA}" srcOrd="8" destOrd="0" presId="urn:microsoft.com/office/officeart/2005/8/layout/radial4#1"/>
    <dgm:cxn modelId="{8A9A4E33-DBC3-4399-9015-06E482C9F723}" type="presParOf" srcId="{088F5339-CA61-402C-9800-CDC83F04788F}" destId="{75824E7B-E786-4241-B461-E5AEEB50D5BA}" srcOrd="9" destOrd="0" presId="urn:microsoft.com/office/officeart/2005/8/layout/radial4#1"/>
    <dgm:cxn modelId="{39C94DE6-BA25-40E6-BCBD-8D960F77DA15}" type="presParOf" srcId="{088F5339-CA61-402C-9800-CDC83F04788F}" destId="{DD87C01B-3F95-421B-80D6-C887FDE5E49C}" srcOrd="10"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73721D-E111-064D-8BE5-D7378BCC4DF3}" type="doc">
      <dgm:prSet loTypeId="urn:microsoft.com/office/officeart/2005/8/layout/vProcess5" loCatId="" qsTypeId="urn:microsoft.com/office/officeart/2005/8/quickstyle/simple1#3" qsCatId="simple" csTypeId="urn:microsoft.com/office/officeart/2005/8/colors/accent1_2#4" csCatId="accent1" phldr="1"/>
      <dgm:spPr/>
      <dgm:t>
        <a:bodyPr/>
        <a:lstStyle/>
        <a:p>
          <a:endParaRPr lang="zh-CN" altLang="en-US"/>
        </a:p>
      </dgm:t>
    </dgm:pt>
    <dgm:pt modelId="{DD185038-091A-704D-AB95-F01DE467CCCD}">
      <dgm:prSet phldrT="[文本]"/>
      <dgm:spPr/>
      <dgm:t>
        <a:bodyPr/>
        <a:lstStyle/>
        <a:p>
          <a:pPr algn="ctr"/>
          <a:r>
            <a:rPr lang="zh-CN" altLang="en-US" b="1" dirty="0">
              <a:latin typeface="仿宋" panose="02010609060101010101" pitchFamily="49" charset="-122"/>
              <a:ea typeface="仿宋" panose="02010609060101010101" pitchFamily="49" charset="-122"/>
            </a:rPr>
            <a:t>职业会计师在接受委托或受雇后不能保守客户或受雇单位的秘密</a:t>
          </a:r>
        </a:p>
      </dgm:t>
    </dgm:pt>
    <dgm:pt modelId="{F7BA4780-E4D9-C947-99DE-41F872FC124B}" cxnId="{4AA23815-0C4F-3047-9DDD-B74E652AAB35}" type="parTrans">
      <dgm:prSet/>
      <dgm:spPr/>
      <dgm:t>
        <a:bodyPr/>
        <a:lstStyle/>
        <a:p>
          <a:endParaRPr lang="zh-CN" altLang="en-US" b="1"/>
        </a:p>
      </dgm:t>
    </dgm:pt>
    <dgm:pt modelId="{7BE5354B-244A-5B4F-A841-8F08779725FA}" cxnId="{4AA23815-0C4F-3047-9DDD-B74E652AAB35}" type="sibTrans">
      <dgm:prSet/>
      <dgm:spPr/>
      <dgm:t>
        <a:bodyPr/>
        <a:lstStyle/>
        <a:p>
          <a:endParaRPr lang="zh-CN" altLang="en-US" b="1"/>
        </a:p>
      </dgm:t>
    </dgm:pt>
    <dgm:pt modelId="{C03BA033-D7C1-224C-BFE0-7D625D5C0C84}">
      <dgm:prSet phldrT="[文本]"/>
      <dgm:spPr/>
      <dgm:t>
        <a:bodyPr/>
        <a:lstStyle/>
        <a:p>
          <a:pPr algn="ctr"/>
          <a:r>
            <a:rPr lang="zh-CN" altLang="en-US" b="1" dirty="0">
              <a:latin typeface="仿宋" panose="02010609060101010101" pitchFamily="49" charset="-122"/>
              <a:ea typeface="仿宋" panose="02010609060101010101" pitchFamily="49" charset="-122"/>
            </a:rPr>
            <a:t>客户或受雇单位会深信其利益没有得到很好的维护</a:t>
          </a:r>
        </a:p>
      </dgm:t>
    </dgm:pt>
    <dgm:pt modelId="{2BECD2A7-17EB-BC4F-B0CA-5B8E892D9774}" cxnId="{B564BC7D-732C-CB46-8543-9CB36832BAB6}" type="parTrans">
      <dgm:prSet/>
      <dgm:spPr/>
      <dgm:t>
        <a:bodyPr/>
        <a:lstStyle/>
        <a:p>
          <a:endParaRPr lang="zh-CN" altLang="en-US" b="1"/>
        </a:p>
      </dgm:t>
    </dgm:pt>
    <dgm:pt modelId="{93C6CB75-094A-6F4C-9CF3-1B09780E24EB}" cxnId="{B564BC7D-732C-CB46-8543-9CB36832BAB6}" type="sibTrans">
      <dgm:prSet/>
      <dgm:spPr/>
      <dgm:t>
        <a:bodyPr/>
        <a:lstStyle/>
        <a:p>
          <a:endParaRPr lang="zh-CN" altLang="en-US" b="1"/>
        </a:p>
      </dgm:t>
    </dgm:pt>
    <dgm:pt modelId="{E50BFE29-12C4-D045-82A9-FF6D40CB0886}">
      <dgm:prSet phldrT="[文本]"/>
      <dgm:spPr/>
      <dgm:t>
        <a:bodyPr/>
        <a:lstStyle/>
        <a:p>
          <a:pPr algn="ctr"/>
          <a:r>
            <a:rPr lang="zh-CN" altLang="en-US" b="1" dirty="0">
              <a:latin typeface="仿宋" panose="02010609060101010101" pitchFamily="49" charset="-122"/>
              <a:ea typeface="仿宋" panose="02010609060101010101" pitchFamily="49" charset="-122"/>
            </a:rPr>
            <a:t>对职业会计师产生某种程度的不信任</a:t>
          </a:r>
        </a:p>
      </dgm:t>
    </dgm:pt>
    <dgm:pt modelId="{51959A29-8325-624A-BB3D-B6BEDB2522FB}" cxnId="{AA57F568-AEA6-DB45-A715-E210AF64BEEF}" type="parTrans">
      <dgm:prSet/>
      <dgm:spPr/>
      <dgm:t>
        <a:bodyPr/>
        <a:lstStyle/>
        <a:p>
          <a:endParaRPr lang="zh-CN" altLang="en-US" b="1"/>
        </a:p>
      </dgm:t>
    </dgm:pt>
    <dgm:pt modelId="{30375DE1-BA9A-8547-95FA-87907455284C}" cxnId="{AA57F568-AEA6-DB45-A715-E210AF64BEEF}" type="sibTrans">
      <dgm:prSet/>
      <dgm:spPr/>
      <dgm:t>
        <a:bodyPr/>
        <a:lstStyle/>
        <a:p>
          <a:endParaRPr lang="zh-CN" altLang="en-US" b="1"/>
        </a:p>
      </dgm:t>
    </dgm:pt>
    <dgm:pt modelId="{4F792FF1-B87F-9547-83BA-1AE348FB56D0}">
      <dgm:prSet/>
      <dgm:spPr/>
      <dgm:t>
        <a:bodyPr/>
        <a:lstStyle/>
        <a:p>
          <a:pPr algn="ctr"/>
          <a:r>
            <a:rPr lang="zh-CN" altLang="en-US" b="1" dirty="0">
              <a:latin typeface="仿宋" panose="02010609060101010101" pitchFamily="49" charset="-122"/>
              <a:ea typeface="仿宋" panose="02010609060101010101" pitchFamily="49" charset="-122"/>
            </a:rPr>
            <a:t>二者之间职业服务合约关系的解体</a:t>
          </a:r>
        </a:p>
      </dgm:t>
    </dgm:pt>
    <dgm:pt modelId="{BD560237-B72E-BE44-B20C-A3902F763DD2}" cxnId="{D66B9CEC-11A7-5B45-93F9-FC80226F441F}" type="parTrans">
      <dgm:prSet/>
      <dgm:spPr/>
      <dgm:t>
        <a:bodyPr/>
        <a:lstStyle/>
        <a:p>
          <a:endParaRPr lang="zh-CN" altLang="en-US" b="1"/>
        </a:p>
      </dgm:t>
    </dgm:pt>
    <dgm:pt modelId="{DB0D9B9F-627F-134A-8EF0-F95B5349B8EC}" cxnId="{D66B9CEC-11A7-5B45-93F9-FC80226F441F}" type="sibTrans">
      <dgm:prSet/>
      <dgm:spPr/>
      <dgm:t>
        <a:bodyPr/>
        <a:lstStyle/>
        <a:p>
          <a:endParaRPr lang="zh-CN" altLang="en-US" b="1"/>
        </a:p>
      </dgm:t>
    </dgm:pt>
    <dgm:pt modelId="{86EB10AE-8BE1-C84B-9446-B9F2558FF696}" type="pres">
      <dgm:prSet presAssocID="{5573721D-E111-064D-8BE5-D7378BCC4DF3}" presName="outerComposite" presStyleCnt="0">
        <dgm:presLayoutVars>
          <dgm:chMax val="5"/>
          <dgm:dir/>
          <dgm:resizeHandles val="exact"/>
        </dgm:presLayoutVars>
      </dgm:prSet>
      <dgm:spPr/>
      <dgm:t>
        <a:bodyPr/>
        <a:lstStyle/>
        <a:p>
          <a:endParaRPr lang="zh-CN" altLang="en-US"/>
        </a:p>
      </dgm:t>
    </dgm:pt>
    <dgm:pt modelId="{D7BC7ED1-0FA5-E641-AAA8-8148E847E700}" type="pres">
      <dgm:prSet presAssocID="{5573721D-E111-064D-8BE5-D7378BCC4DF3}" presName="dummyMaxCanvas" presStyleCnt="0">
        <dgm:presLayoutVars/>
      </dgm:prSet>
      <dgm:spPr/>
    </dgm:pt>
    <dgm:pt modelId="{4D200AC0-2DDD-AA41-AC56-583AD39C80C5}" type="pres">
      <dgm:prSet presAssocID="{5573721D-E111-064D-8BE5-D7378BCC4DF3}" presName="FourNodes_1" presStyleLbl="node1" presStyleIdx="0" presStyleCnt="4">
        <dgm:presLayoutVars>
          <dgm:bulletEnabled val="1"/>
        </dgm:presLayoutVars>
      </dgm:prSet>
      <dgm:spPr/>
      <dgm:t>
        <a:bodyPr/>
        <a:lstStyle/>
        <a:p>
          <a:endParaRPr lang="zh-CN" altLang="en-US"/>
        </a:p>
      </dgm:t>
    </dgm:pt>
    <dgm:pt modelId="{9AF94F45-B5D4-AC4C-A631-DB40B1D1C79D}" type="pres">
      <dgm:prSet presAssocID="{5573721D-E111-064D-8BE5-D7378BCC4DF3}" presName="FourNodes_2" presStyleLbl="node1" presStyleIdx="1" presStyleCnt="4">
        <dgm:presLayoutVars>
          <dgm:bulletEnabled val="1"/>
        </dgm:presLayoutVars>
      </dgm:prSet>
      <dgm:spPr/>
      <dgm:t>
        <a:bodyPr/>
        <a:lstStyle/>
        <a:p>
          <a:endParaRPr lang="zh-CN" altLang="en-US"/>
        </a:p>
      </dgm:t>
    </dgm:pt>
    <dgm:pt modelId="{8A69E155-04C0-9040-ACED-8A53D285CD25}" type="pres">
      <dgm:prSet presAssocID="{5573721D-E111-064D-8BE5-D7378BCC4DF3}" presName="FourNodes_3" presStyleLbl="node1" presStyleIdx="2" presStyleCnt="4">
        <dgm:presLayoutVars>
          <dgm:bulletEnabled val="1"/>
        </dgm:presLayoutVars>
      </dgm:prSet>
      <dgm:spPr/>
      <dgm:t>
        <a:bodyPr/>
        <a:lstStyle/>
        <a:p>
          <a:endParaRPr lang="zh-CN" altLang="en-US"/>
        </a:p>
      </dgm:t>
    </dgm:pt>
    <dgm:pt modelId="{3FFE5A36-EFCA-D04E-90D7-87A32CDB8A29}" type="pres">
      <dgm:prSet presAssocID="{5573721D-E111-064D-8BE5-D7378BCC4DF3}" presName="FourNodes_4" presStyleLbl="node1" presStyleIdx="3" presStyleCnt="4">
        <dgm:presLayoutVars>
          <dgm:bulletEnabled val="1"/>
        </dgm:presLayoutVars>
      </dgm:prSet>
      <dgm:spPr/>
      <dgm:t>
        <a:bodyPr/>
        <a:lstStyle/>
        <a:p>
          <a:endParaRPr lang="zh-CN" altLang="en-US"/>
        </a:p>
      </dgm:t>
    </dgm:pt>
    <dgm:pt modelId="{9143C0DC-76EE-D243-A5F7-6EA43D0B5430}" type="pres">
      <dgm:prSet presAssocID="{5573721D-E111-064D-8BE5-D7378BCC4DF3}" presName="FourConn_1-2" presStyleLbl="fgAccFollowNode1" presStyleIdx="0" presStyleCnt="3">
        <dgm:presLayoutVars>
          <dgm:bulletEnabled val="1"/>
        </dgm:presLayoutVars>
      </dgm:prSet>
      <dgm:spPr/>
      <dgm:t>
        <a:bodyPr/>
        <a:lstStyle/>
        <a:p>
          <a:endParaRPr lang="zh-CN" altLang="en-US"/>
        </a:p>
      </dgm:t>
    </dgm:pt>
    <dgm:pt modelId="{E8497E86-0F67-494C-86ED-CBE2E3A3CBE5}" type="pres">
      <dgm:prSet presAssocID="{5573721D-E111-064D-8BE5-D7378BCC4DF3}" presName="FourConn_2-3" presStyleLbl="fgAccFollowNode1" presStyleIdx="1" presStyleCnt="3">
        <dgm:presLayoutVars>
          <dgm:bulletEnabled val="1"/>
        </dgm:presLayoutVars>
      </dgm:prSet>
      <dgm:spPr/>
      <dgm:t>
        <a:bodyPr/>
        <a:lstStyle/>
        <a:p>
          <a:endParaRPr lang="zh-CN" altLang="en-US"/>
        </a:p>
      </dgm:t>
    </dgm:pt>
    <dgm:pt modelId="{165A78AE-48AF-584D-B1AC-92F059A594CD}" type="pres">
      <dgm:prSet presAssocID="{5573721D-E111-064D-8BE5-D7378BCC4DF3}" presName="FourConn_3-4" presStyleLbl="fgAccFollowNode1" presStyleIdx="2" presStyleCnt="3">
        <dgm:presLayoutVars>
          <dgm:bulletEnabled val="1"/>
        </dgm:presLayoutVars>
      </dgm:prSet>
      <dgm:spPr/>
      <dgm:t>
        <a:bodyPr/>
        <a:lstStyle/>
        <a:p>
          <a:endParaRPr lang="zh-CN" altLang="en-US"/>
        </a:p>
      </dgm:t>
    </dgm:pt>
    <dgm:pt modelId="{2C6B5DC2-3DDC-1444-A39D-68B1186ABAC6}" type="pres">
      <dgm:prSet presAssocID="{5573721D-E111-064D-8BE5-D7378BCC4DF3}" presName="FourNodes_1_text" presStyleLbl="node1" presStyleIdx="3" presStyleCnt="4">
        <dgm:presLayoutVars>
          <dgm:bulletEnabled val="1"/>
        </dgm:presLayoutVars>
      </dgm:prSet>
      <dgm:spPr/>
      <dgm:t>
        <a:bodyPr/>
        <a:lstStyle/>
        <a:p>
          <a:endParaRPr lang="zh-CN" altLang="en-US"/>
        </a:p>
      </dgm:t>
    </dgm:pt>
    <dgm:pt modelId="{F7A2F43B-1EDD-644C-B81B-0B541C1D01B5}" type="pres">
      <dgm:prSet presAssocID="{5573721D-E111-064D-8BE5-D7378BCC4DF3}" presName="FourNodes_2_text" presStyleLbl="node1" presStyleIdx="3" presStyleCnt="4">
        <dgm:presLayoutVars>
          <dgm:bulletEnabled val="1"/>
        </dgm:presLayoutVars>
      </dgm:prSet>
      <dgm:spPr/>
      <dgm:t>
        <a:bodyPr/>
        <a:lstStyle/>
        <a:p>
          <a:endParaRPr lang="zh-CN" altLang="en-US"/>
        </a:p>
      </dgm:t>
    </dgm:pt>
    <dgm:pt modelId="{3A8B1072-EDD2-5148-8D4C-8FBAFBB155CA}" type="pres">
      <dgm:prSet presAssocID="{5573721D-E111-064D-8BE5-D7378BCC4DF3}" presName="FourNodes_3_text" presStyleLbl="node1" presStyleIdx="3" presStyleCnt="4">
        <dgm:presLayoutVars>
          <dgm:bulletEnabled val="1"/>
        </dgm:presLayoutVars>
      </dgm:prSet>
      <dgm:spPr/>
      <dgm:t>
        <a:bodyPr/>
        <a:lstStyle/>
        <a:p>
          <a:endParaRPr lang="zh-CN" altLang="en-US"/>
        </a:p>
      </dgm:t>
    </dgm:pt>
    <dgm:pt modelId="{560877B0-7296-FE44-A879-BBA79B702024}" type="pres">
      <dgm:prSet presAssocID="{5573721D-E111-064D-8BE5-D7378BCC4DF3}" presName="FourNodes_4_text" presStyleLbl="node1" presStyleIdx="3" presStyleCnt="4">
        <dgm:presLayoutVars>
          <dgm:bulletEnabled val="1"/>
        </dgm:presLayoutVars>
      </dgm:prSet>
      <dgm:spPr/>
      <dgm:t>
        <a:bodyPr/>
        <a:lstStyle/>
        <a:p>
          <a:endParaRPr lang="zh-CN" altLang="en-US"/>
        </a:p>
      </dgm:t>
    </dgm:pt>
  </dgm:ptLst>
  <dgm:cxnLst>
    <dgm:cxn modelId="{14BDD50E-2460-6E4D-ABE1-D486716A6771}" type="presOf" srcId="{E50BFE29-12C4-D045-82A9-FF6D40CB0886}" destId="{3A8B1072-EDD2-5148-8D4C-8FBAFBB155CA}" srcOrd="1" destOrd="0" presId="urn:microsoft.com/office/officeart/2005/8/layout/vProcess5"/>
    <dgm:cxn modelId="{91EF034C-DEC8-A944-8E4F-E1C8767DB6E5}" type="presOf" srcId="{E50BFE29-12C4-D045-82A9-FF6D40CB0886}" destId="{8A69E155-04C0-9040-ACED-8A53D285CD25}" srcOrd="0" destOrd="0" presId="urn:microsoft.com/office/officeart/2005/8/layout/vProcess5"/>
    <dgm:cxn modelId="{FB6268C4-6FE5-5340-9FEC-ADAE09855B4E}" type="presOf" srcId="{4F792FF1-B87F-9547-83BA-1AE348FB56D0}" destId="{560877B0-7296-FE44-A879-BBA79B702024}" srcOrd="1" destOrd="0" presId="urn:microsoft.com/office/officeart/2005/8/layout/vProcess5"/>
    <dgm:cxn modelId="{DFD1ED40-0D03-A54B-8531-56A360B65CB8}" type="presOf" srcId="{7BE5354B-244A-5B4F-A841-8F08779725FA}" destId="{9143C0DC-76EE-D243-A5F7-6EA43D0B5430}" srcOrd="0" destOrd="0" presId="urn:microsoft.com/office/officeart/2005/8/layout/vProcess5"/>
    <dgm:cxn modelId="{4AA23815-0C4F-3047-9DDD-B74E652AAB35}" srcId="{5573721D-E111-064D-8BE5-D7378BCC4DF3}" destId="{DD185038-091A-704D-AB95-F01DE467CCCD}" srcOrd="0" destOrd="0" parTransId="{F7BA4780-E4D9-C947-99DE-41F872FC124B}" sibTransId="{7BE5354B-244A-5B4F-A841-8F08779725FA}"/>
    <dgm:cxn modelId="{E8FB5520-F1B5-7341-A703-CDCAEBAC44FA}" type="presOf" srcId="{30375DE1-BA9A-8547-95FA-87907455284C}" destId="{165A78AE-48AF-584D-B1AC-92F059A594CD}" srcOrd="0" destOrd="0" presId="urn:microsoft.com/office/officeart/2005/8/layout/vProcess5"/>
    <dgm:cxn modelId="{D66B9CEC-11A7-5B45-93F9-FC80226F441F}" srcId="{5573721D-E111-064D-8BE5-D7378BCC4DF3}" destId="{4F792FF1-B87F-9547-83BA-1AE348FB56D0}" srcOrd="3" destOrd="0" parTransId="{BD560237-B72E-BE44-B20C-A3902F763DD2}" sibTransId="{DB0D9B9F-627F-134A-8EF0-F95B5349B8EC}"/>
    <dgm:cxn modelId="{B564BC7D-732C-CB46-8543-9CB36832BAB6}" srcId="{5573721D-E111-064D-8BE5-D7378BCC4DF3}" destId="{C03BA033-D7C1-224C-BFE0-7D625D5C0C84}" srcOrd="1" destOrd="0" parTransId="{2BECD2A7-17EB-BC4F-B0CA-5B8E892D9774}" sibTransId="{93C6CB75-094A-6F4C-9CF3-1B09780E24EB}"/>
    <dgm:cxn modelId="{E92567AB-1C5F-B64C-B17F-A81D14E18B5B}" type="presOf" srcId="{C03BA033-D7C1-224C-BFE0-7D625D5C0C84}" destId="{F7A2F43B-1EDD-644C-B81B-0B541C1D01B5}" srcOrd="1" destOrd="0" presId="urn:microsoft.com/office/officeart/2005/8/layout/vProcess5"/>
    <dgm:cxn modelId="{F9EA153D-0BA4-0147-BADB-3766399E275D}" type="presOf" srcId="{5573721D-E111-064D-8BE5-D7378BCC4DF3}" destId="{86EB10AE-8BE1-C84B-9446-B9F2558FF696}" srcOrd="0" destOrd="0" presId="urn:microsoft.com/office/officeart/2005/8/layout/vProcess5"/>
    <dgm:cxn modelId="{02D83EF3-B447-3F43-B6A9-48B61F59FAF9}" type="presOf" srcId="{C03BA033-D7C1-224C-BFE0-7D625D5C0C84}" destId="{9AF94F45-B5D4-AC4C-A631-DB40B1D1C79D}" srcOrd="0" destOrd="0" presId="urn:microsoft.com/office/officeart/2005/8/layout/vProcess5"/>
    <dgm:cxn modelId="{A79CDFBE-BC23-1D4F-8DD3-8A54A60B31D0}" type="presOf" srcId="{DD185038-091A-704D-AB95-F01DE467CCCD}" destId="{4D200AC0-2DDD-AA41-AC56-583AD39C80C5}" srcOrd="0" destOrd="0" presId="urn:microsoft.com/office/officeart/2005/8/layout/vProcess5"/>
    <dgm:cxn modelId="{AA57F568-AEA6-DB45-A715-E210AF64BEEF}" srcId="{5573721D-E111-064D-8BE5-D7378BCC4DF3}" destId="{E50BFE29-12C4-D045-82A9-FF6D40CB0886}" srcOrd="2" destOrd="0" parTransId="{51959A29-8325-624A-BB3D-B6BEDB2522FB}" sibTransId="{30375DE1-BA9A-8547-95FA-87907455284C}"/>
    <dgm:cxn modelId="{9FF49188-FA27-7E40-8F5E-CB6FD92CE6F9}" type="presOf" srcId="{93C6CB75-094A-6F4C-9CF3-1B09780E24EB}" destId="{E8497E86-0F67-494C-86ED-CBE2E3A3CBE5}" srcOrd="0" destOrd="0" presId="urn:microsoft.com/office/officeart/2005/8/layout/vProcess5"/>
    <dgm:cxn modelId="{F5ED6475-8107-EC48-AC5A-0DC430476AA0}" type="presOf" srcId="{4F792FF1-B87F-9547-83BA-1AE348FB56D0}" destId="{3FFE5A36-EFCA-D04E-90D7-87A32CDB8A29}" srcOrd="0" destOrd="0" presId="urn:microsoft.com/office/officeart/2005/8/layout/vProcess5"/>
    <dgm:cxn modelId="{0DA330E7-C38A-0E4F-B1C2-DF34030951AC}" type="presOf" srcId="{DD185038-091A-704D-AB95-F01DE467CCCD}" destId="{2C6B5DC2-3DDC-1444-A39D-68B1186ABAC6}" srcOrd="1" destOrd="0" presId="urn:microsoft.com/office/officeart/2005/8/layout/vProcess5"/>
    <dgm:cxn modelId="{17D1F5CC-F452-534D-ADF4-2959D1CBF3EE}" type="presParOf" srcId="{86EB10AE-8BE1-C84B-9446-B9F2558FF696}" destId="{D7BC7ED1-0FA5-E641-AAA8-8148E847E700}" srcOrd="0" destOrd="0" presId="urn:microsoft.com/office/officeart/2005/8/layout/vProcess5"/>
    <dgm:cxn modelId="{3D642B37-43FF-A34F-9ABA-E151FAEC8DD8}" type="presParOf" srcId="{86EB10AE-8BE1-C84B-9446-B9F2558FF696}" destId="{4D200AC0-2DDD-AA41-AC56-583AD39C80C5}" srcOrd="1" destOrd="0" presId="urn:microsoft.com/office/officeart/2005/8/layout/vProcess5"/>
    <dgm:cxn modelId="{50F4107E-808C-744F-B296-0D980C2229D1}" type="presParOf" srcId="{86EB10AE-8BE1-C84B-9446-B9F2558FF696}" destId="{9AF94F45-B5D4-AC4C-A631-DB40B1D1C79D}" srcOrd="2" destOrd="0" presId="urn:microsoft.com/office/officeart/2005/8/layout/vProcess5"/>
    <dgm:cxn modelId="{E9A840CD-7794-634E-A915-39944C052620}" type="presParOf" srcId="{86EB10AE-8BE1-C84B-9446-B9F2558FF696}" destId="{8A69E155-04C0-9040-ACED-8A53D285CD25}" srcOrd="3" destOrd="0" presId="urn:microsoft.com/office/officeart/2005/8/layout/vProcess5"/>
    <dgm:cxn modelId="{9BBA4BE1-80FB-B646-B3C9-A5F1647D6434}" type="presParOf" srcId="{86EB10AE-8BE1-C84B-9446-B9F2558FF696}" destId="{3FFE5A36-EFCA-D04E-90D7-87A32CDB8A29}" srcOrd="4" destOrd="0" presId="urn:microsoft.com/office/officeart/2005/8/layout/vProcess5"/>
    <dgm:cxn modelId="{5D75FEAC-9846-0040-9760-0F538D4471A1}" type="presParOf" srcId="{86EB10AE-8BE1-C84B-9446-B9F2558FF696}" destId="{9143C0DC-76EE-D243-A5F7-6EA43D0B5430}" srcOrd="5" destOrd="0" presId="urn:microsoft.com/office/officeart/2005/8/layout/vProcess5"/>
    <dgm:cxn modelId="{297CD588-A823-4C48-9C98-E1ED55BB0862}" type="presParOf" srcId="{86EB10AE-8BE1-C84B-9446-B9F2558FF696}" destId="{E8497E86-0F67-494C-86ED-CBE2E3A3CBE5}" srcOrd="6" destOrd="0" presId="urn:microsoft.com/office/officeart/2005/8/layout/vProcess5"/>
    <dgm:cxn modelId="{E987B4F6-A7A7-3340-91DA-C216A357AF90}" type="presParOf" srcId="{86EB10AE-8BE1-C84B-9446-B9F2558FF696}" destId="{165A78AE-48AF-584D-B1AC-92F059A594CD}" srcOrd="7" destOrd="0" presId="urn:microsoft.com/office/officeart/2005/8/layout/vProcess5"/>
    <dgm:cxn modelId="{1F558669-B4A1-8840-8C7D-DA28278BC428}" type="presParOf" srcId="{86EB10AE-8BE1-C84B-9446-B9F2558FF696}" destId="{2C6B5DC2-3DDC-1444-A39D-68B1186ABAC6}" srcOrd="8" destOrd="0" presId="urn:microsoft.com/office/officeart/2005/8/layout/vProcess5"/>
    <dgm:cxn modelId="{4EBF4174-AC45-AD40-9731-F11C51A909B2}" type="presParOf" srcId="{86EB10AE-8BE1-C84B-9446-B9F2558FF696}" destId="{F7A2F43B-1EDD-644C-B81B-0B541C1D01B5}" srcOrd="9" destOrd="0" presId="urn:microsoft.com/office/officeart/2005/8/layout/vProcess5"/>
    <dgm:cxn modelId="{6E78CFEA-E126-6140-A9AC-AC4C5E2B4ABB}" type="presParOf" srcId="{86EB10AE-8BE1-C84B-9446-B9F2558FF696}" destId="{3A8B1072-EDD2-5148-8D4C-8FBAFBB155CA}" srcOrd="10" destOrd="0" presId="urn:microsoft.com/office/officeart/2005/8/layout/vProcess5"/>
    <dgm:cxn modelId="{29C113E2-D83D-DF42-8190-5F9193A039F2}" type="presParOf" srcId="{86EB10AE-8BE1-C84B-9446-B9F2558FF696}" destId="{560877B0-7296-FE44-A879-BBA79B702024}" srcOrd="1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86D168-83FC-6C43-9DCA-A6B6041AB208}" type="doc">
      <dgm:prSet loTypeId="urn:microsoft.com/office/officeart/2005/8/layout/vList6" loCatId="" qsTypeId="urn:microsoft.com/office/officeart/2005/8/quickstyle/simple1#5" qsCatId="simple" csTypeId="urn:microsoft.com/office/officeart/2005/8/colors/accent1_2#5" csCatId="accent1" phldr="1"/>
      <dgm:spPr/>
      <dgm:t>
        <a:bodyPr/>
        <a:lstStyle/>
        <a:p>
          <a:endParaRPr lang="zh-CN" altLang="en-US"/>
        </a:p>
      </dgm:t>
    </dgm:pt>
    <dgm:pt modelId="{2EC3E160-EB62-064E-A4EC-AB2AFDCE5EF1}">
      <dgm:prSet phldrT="[文本]" custT="1"/>
      <dgm:spPr/>
      <dgm:t>
        <a:bodyPr/>
        <a:lstStyle/>
        <a:p>
          <a:r>
            <a:rPr lang="en-US" altLang="zh-CN" sz="3200" b="1" dirty="0">
              <a:latin typeface="仿宋" panose="02010609060101010101" pitchFamily="49" charset="-122"/>
              <a:ea typeface="仿宋" panose="02010609060101010101" pitchFamily="49" charset="-122"/>
            </a:rPr>
            <a:t>1</a:t>
          </a:r>
          <a:r>
            <a:rPr lang="zh-CN" altLang="en-US" sz="3200" b="1" dirty="0">
              <a:latin typeface="仿宋" panose="02010609060101010101" pitchFamily="49" charset="-122"/>
              <a:ea typeface="仿宋" panose="02010609060101010101" pitchFamily="49" charset="-122"/>
            </a:rPr>
            <a:t>、职业整体性</a:t>
          </a:r>
        </a:p>
      </dgm:t>
    </dgm:pt>
    <dgm:pt modelId="{4317E822-24AB-A742-8721-E37FEBBB4588}" cxnId="{99E56B44-2EDB-814A-BBC0-E5A59B7B57A7}" type="parTrans">
      <dgm:prSet/>
      <dgm:spPr/>
      <dgm:t>
        <a:bodyPr/>
        <a:lstStyle/>
        <a:p>
          <a:endParaRPr lang="zh-CN" altLang="en-US"/>
        </a:p>
      </dgm:t>
    </dgm:pt>
    <dgm:pt modelId="{A0672ABF-1E5B-1E49-A65B-2CF74B84378B}" cxnId="{99E56B44-2EDB-814A-BBC0-E5A59B7B57A7}" type="sibTrans">
      <dgm:prSet/>
      <dgm:spPr/>
      <dgm:t>
        <a:bodyPr/>
        <a:lstStyle/>
        <a:p>
          <a:endParaRPr lang="zh-CN" altLang="en-US"/>
        </a:p>
      </dgm:t>
    </dgm:pt>
    <dgm:pt modelId="{D25305F0-DF36-C54D-8524-2DF0D247D6F8}">
      <dgm:prSet phldrT="[文本]" custT="1"/>
      <dgm:spPr/>
      <dgm:t>
        <a:bodyPr anchor="ctr"/>
        <a:lstStyle/>
        <a:p>
          <a:r>
            <a:rPr lang="zh-CN" altLang="en-US" sz="1800" b="1" dirty="0">
              <a:latin typeface="仿宋" panose="02010609060101010101" pitchFamily="49" charset="-122"/>
              <a:ea typeface="仿宋" panose="02010609060101010101" pitchFamily="49" charset="-122"/>
            </a:rPr>
            <a:t>该原则主要是透过提升职业会计师的自我职业价值认同以形成共同的职业使命感和职业价值观。</a:t>
          </a:r>
        </a:p>
      </dgm:t>
    </dgm:pt>
    <dgm:pt modelId="{9928B1FB-09DE-444B-BB18-01BAB3A92695}" cxnId="{B8AB761E-4F84-2E44-A649-3DB1D3824972}" type="parTrans">
      <dgm:prSet/>
      <dgm:spPr/>
      <dgm:t>
        <a:bodyPr/>
        <a:lstStyle/>
        <a:p>
          <a:endParaRPr lang="zh-CN" altLang="en-US"/>
        </a:p>
      </dgm:t>
    </dgm:pt>
    <dgm:pt modelId="{C0054E90-A243-C644-9B0B-6694F6F53651}" cxnId="{B8AB761E-4F84-2E44-A649-3DB1D3824972}" type="sibTrans">
      <dgm:prSet/>
      <dgm:spPr/>
      <dgm:t>
        <a:bodyPr/>
        <a:lstStyle/>
        <a:p>
          <a:endParaRPr lang="zh-CN" altLang="en-US"/>
        </a:p>
      </dgm:t>
    </dgm:pt>
    <dgm:pt modelId="{F47687ED-FA29-9740-B6F1-5B1A33E79301}">
      <dgm:prSet phldrT="[文本]" custT="1"/>
      <dgm:spPr/>
      <dgm:t>
        <a:bodyPr/>
        <a:lstStyle/>
        <a:p>
          <a:r>
            <a:rPr lang="en-US" altLang="zh-CN" sz="3200" b="1" dirty="0">
              <a:latin typeface="仿宋" panose="02010609060101010101" pitchFamily="49" charset="-122"/>
              <a:ea typeface="仿宋" panose="02010609060101010101" pitchFamily="49" charset="-122"/>
            </a:rPr>
            <a:t>2</a:t>
          </a:r>
          <a:r>
            <a:rPr lang="zh-CN" altLang="en-US" sz="3200" b="1" dirty="0">
              <a:latin typeface="仿宋" panose="02010609060101010101" pitchFamily="49" charset="-122"/>
              <a:ea typeface="仿宋" panose="02010609060101010101" pitchFamily="49" charset="-122"/>
            </a:rPr>
            <a:t>、正向导向性</a:t>
          </a:r>
        </a:p>
      </dgm:t>
    </dgm:pt>
    <dgm:pt modelId="{38D19AFF-DAFC-B94B-8279-D129FD406B06}" cxnId="{064D14C5-AA96-E54F-BF9C-A77E5473C6C2}" type="parTrans">
      <dgm:prSet/>
      <dgm:spPr/>
      <dgm:t>
        <a:bodyPr/>
        <a:lstStyle/>
        <a:p>
          <a:endParaRPr lang="zh-CN" altLang="en-US"/>
        </a:p>
      </dgm:t>
    </dgm:pt>
    <dgm:pt modelId="{A2726E99-81FE-3D49-A93A-D588AE6191C9}" cxnId="{064D14C5-AA96-E54F-BF9C-A77E5473C6C2}" type="sibTrans">
      <dgm:prSet/>
      <dgm:spPr/>
      <dgm:t>
        <a:bodyPr/>
        <a:lstStyle/>
        <a:p>
          <a:endParaRPr lang="zh-CN" altLang="en-US"/>
        </a:p>
      </dgm:t>
    </dgm:pt>
    <dgm:pt modelId="{01AEA385-C63F-464D-9C8C-57A3A1BD46D2}">
      <dgm:prSet phldrT="[文本]"/>
      <dgm:spPr/>
      <dgm:t>
        <a:bodyPr anchor="ctr"/>
        <a:lstStyle/>
        <a:p>
          <a:pPr algn="l"/>
          <a:r>
            <a:rPr lang="zh-CN" altLang="en-US" b="1" dirty="0">
              <a:latin typeface="仿宋" panose="02010609060101010101" pitchFamily="49" charset="-122"/>
              <a:ea typeface="仿宋" panose="02010609060101010101" pitchFamily="49" charset="-122"/>
            </a:rPr>
            <a:t>通过对职业会计师良好行为的团体评判和褒奖，强化其正向选择的价值判断，同时提高其负向选择的心理成本，这将使职业会计师在面临道德冲突时提高正向行为选择的概率，降低其负向行为选择的可能。</a:t>
          </a:r>
        </a:p>
      </dgm:t>
    </dgm:pt>
    <dgm:pt modelId="{E6D594A0-CA93-414F-8ECD-28A2FE54EAFB}" cxnId="{8F059060-53FA-7247-B56F-71F2FFAB8C2E}" type="parTrans">
      <dgm:prSet/>
      <dgm:spPr/>
      <dgm:t>
        <a:bodyPr/>
        <a:lstStyle/>
        <a:p>
          <a:endParaRPr lang="zh-CN" altLang="en-US"/>
        </a:p>
      </dgm:t>
    </dgm:pt>
    <dgm:pt modelId="{054AC0F2-6891-FD4C-8927-246BC799779D}" cxnId="{8F059060-53FA-7247-B56F-71F2FFAB8C2E}" type="sibTrans">
      <dgm:prSet/>
      <dgm:spPr/>
      <dgm:t>
        <a:bodyPr/>
        <a:lstStyle/>
        <a:p>
          <a:endParaRPr lang="zh-CN" altLang="en-US"/>
        </a:p>
      </dgm:t>
    </dgm:pt>
    <dgm:pt modelId="{858E2B2D-92A0-C44B-9EB9-37FB543FEFC5}" type="pres">
      <dgm:prSet presAssocID="{B386D168-83FC-6C43-9DCA-A6B6041AB208}" presName="Name0" presStyleCnt="0">
        <dgm:presLayoutVars>
          <dgm:dir/>
          <dgm:animLvl val="lvl"/>
          <dgm:resizeHandles/>
        </dgm:presLayoutVars>
      </dgm:prSet>
      <dgm:spPr/>
      <dgm:t>
        <a:bodyPr/>
        <a:lstStyle/>
        <a:p>
          <a:endParaRPr lang="zh-CN" altLang="en-US"/>
        </a:p>
      </dgm:t>
    </dgm:pt>
    <dgm:pt modelId="{336E9013-83D5-E04C-8350-67F99B44F52E}" type="pres">
      <dgm:prSet presAssocID="{2EC3E160-EB62-064E-A4EC-AB2AFDCE5EF1}" presName="linNode" presStyleCnt="0"/>
      <dgm:spPr/>
    </dgm:pt>
    <dgm:pt modelId="{FFE48ED4-B83A-B64F-AA56-39AB87A02A86}" type="pres">
      <dgm:prSet presAssocID="{2EC3E160-EB62-064E-A4EC-AB2AFDCE5EF1}" presName="parentShp" presStyleLbl="node1" presStyleIdx="0" presStyleCnt="2" custScaleX="84829">
        <dgm:presLayoutVars>
          <dgm:bulletEnabled val="1"/>
        </dgm:presLayoutVars>
      </dgm:prSet>
      <dgm:spPr/>
      <dgm:t>
        <a:bodyPr/>
        <a:lstStyle/>
        <a:p>
          <a:endParaRPr lang="zh-CN" altLang="en-US"/>
        </a:p>
      </dgm:t>
    </dgm:pt>
    <dgm:pt modelId="{829AF7AF-D76A-EB40-B9E9-DF35E81DCFDB}" type="pres">
      <dgm:prSet presAssocID="{2EC3E160-EB62-064E-A4EC-AB2AFDCE5EF1}" presName="childShp" presStyleLbl="bgAccFollowNode1" presStyleIdx="0" presStyleCnt="2">
        <dgm:presLayoutVars>
          <dgm:bulletEnabled val="1"/>
        </dgm:presLayoutVars>
      </dgm:prSet>
      <dgm:spPr/>
      <dgm:t>
        <a:bodyPr/>
        <a:lstStyle/>
        <a:p>
          <a:endParaRPr lang="zh-CN" altLang="en-US"/>
        </a:p>
      </dgm:t>
    </dgm:pt>
    <dgm:pt modelId="{97A807AA-C08D-9648-9D90-BDEA6BFE8A49}" type="pres">
      <dgm:prSet presAssocID="{A0672ABF-1E5B-1E49-A65B-2CF74B84378B}" presName="spacing" presStyleCnt="0"/>
      <dgm:spPr/>
    </dgm:pt>
    <dgm:pt modelId="{ACB9CA75-A1BA-C048-8AB5-2488AA910773}" type="pres">
      <dgm:prSet presAssocID="{F47687ED-FA29-9740-B6F1-5B1A33E79301}" presName="linNode" presStyleCnt="0"/>
      <dgm:spPr/>
    </dgm:pt>
    <dgm:pt modelId="{7CEC2BE9-19A2-EA4A-90E8-D752E7857A55}" type="pres">
      <dgm:prSet presAssocID="{F47687ED-FA29-9740-B6F1-5B1A33E79301}" presName="parentShp" presStyleLbl="node1" presStyleIdx="1" presStyleCnt="2" custScaleX="84829">
        <dgm:presLayoutVars>
          <dgm:bulletEnabled val="1"/>
        </dgm:presLayoutVars>
      </dgm:prSet>
      <dgm:spPr/>
      <dgm:t>
        <a:bodyPr/>
        <a:lstStyle/>
        <a:p>
          <a:endParaRPr lang="zh-CN" altLang="en-US"/>
        </a:p>
      </dgm:t>
    </dgm:pt>
    <dgm:pt modelId="{00D89154-AFDA-104F-8C20-B488A375E910}" type="pres">
      <dgm:prSet presAssocID="{F47687ED-FA29-9740-B6F1-5B1A33E79301}" presName="childShp" presStyleLbl="bgAccFollowNode1" presStyleIdx="1" presStyleCnt="2" custScaleY="115218">
        <dgm:presLayoutVars>
          <dgm:bulletEnabled val="1"/>
        </dgm:presLayoutVars>
      </dgm:prSet>
      <dgm:spPr/>
      <dgm:t>
        <a:bodyPr/>
        <a:lstStyle/>
        <a:p>
          <a:endParaRPr lang="zh-CN" altLang="en-US"/>
        </a:p>
      </dgm:t>
    </dgm:pt>
  </dgm:ptLst>
  <dgm:cxnLst>
    <dgm:cxn modelId="{F4873AEA-4258-5C4B-BC2B-D76AA925DEBB}" type="presOf" srcId="{F47687ED-FA29-9740-B6F1-5B1A33E79301}" destId="{7CEC2BE9-19A2-EA4A-90E8-D752E7857A55}" srcOrd="0" destOrd="0" presId="urn:microsoft.com/office/officeart/2005/8/layout/vList6"/>
    <dgm:cxn modelId="{2FEE20DD-D0A3-724F-A137-55EA5048E88C}" type="presOf" srcId="{2EC3E160-EB62-064E-A4EC-AB2AFDCE5EF1}" destId="{FFE48ED4-B83A-B64F-AA56-39AB87A02A86}" srcOrd="0" destOrd="0" presId="urn:microsoft.com/office/officeart/2005/8/layout/vList6"/>
    <dgm:cxn modelId="{99E56B44-2EDB-814A-BBC0-E5A59B7B57A7}" srcId="{B386D168-83FC-6C43-9DCA-A6B6041AB208}" destId="{2EC3E160-EB62-064E-A4EC-AB2AFDCE5EF1}" srcOrd="0" destOrd="0" parTransId="{4317E822-24AB-A742-8721-E37FEBBB4588}" sibTransId="{A0672ABF-1E5B-1E49-A65B-2CF74B84378B}"/>
    <dgm:cxn modelId="{064D14C5-AA96-E54F-BF9C-A77E5473C6C2}" srcId="{B386D168-83FC-6C43-9DCA-A6B6041AB208}" destId="{F47687ED-FA29-9740-B6F1-5B1A33E79301}" srcOrd="1" destOrd="0" parTransId="{38D19AFF-DAFC-B94B-8279-D129FD406B06}" sibTransId="{A2726E99-81FE-3D49-A93A-D588AE6191C9}"/>
    <dgm:cxn modelId="{050975E2-35F7-2F4A-858B-7738A85A71F4}" type="presOf" srcId="{B386D168-83FC-6C43-9DCA-A6B6041AB208}" destId="{858E2B2D-92A0-C44B-9EB9-37FB543FEFC5}" srcOrd="0" destOrd="0" presId="urn:microsoft.com/office/officeart/2005/8/layout/vList6"/>
    <dgm:cxn modelId="{B8AB761E-4F84-2E44-A649-3DB1D3824972}" srcId="{2EC3E160-EB62-064E-A4EC-AB2AFDCE5EF1}" destId="{D25305F0-DF36-C54D-8524-2DF0D247D6F8}" srcOrd="0" destOrd="0" parTransId="{9928B1FB-09DE-444B-BB18-01BAB3A92695}" sibTransId="{C0054E90-A243-C644-9B0B-6694F6F53651}"/>
    <dgm:cxn modelId="{51404EEE-F02B-DB4B-A4EF-BF92F9545086}" type="presOf" srcId="{01AEA385-C63F-464D-9C8C-57A3A1BD46D2}" destId="{00D89154-AFDA-104F-8C20-B488A375E910}" srcOrd="0" destOrd="0" presId="urn:microsoft.com/office/officeart/2005/8/layout/vList6"/>
    <dgm:cxn modelId="{8F059060-53FA-7247-B56F-71F2FFAB8C2E}" srcId="{F47687ED-FA29-9740-B6F1-5B1A33E79301}" destId="{01AEA385-C63F-464D-9C8C-57A3A1BD46D2}" srcOrd="0" destOrd="0" parTransId="{E6D594A0-CA93-414F-8ECD-28A2FE54EAFB}" sibTransId="{054AC0F2-6891-FD4C-8927-246BC799779D}"/>
    <dgm:cxn modelId="{834B6A88-7140-E543-B156-BBAC03D676ED}" type="presOf" srcId="{D25305F0-DF36-C54D-8524-2DF0D247D6F8}" destId="{829AF7AF-D76A-EB40-B9E9-DF35E81DCFDB}" srcOrd="0" destOrd="0" presId="urn:microsoft.com/office/officeart/2005/8/layout/vList6"/>
    <dgm:cxn modelId="{9B21B531-D130-804E-A5AF-145935376625}" type="presParOf" srcId="{858E2B2D-92A0-C44B-9EB9-37FB543FEFC5}" destId="{336E9013-83D5-E04C-8350-67F99B44F52E}" srcOrd="0" destOrd="0" presId="urn:microsoft.com/office/officeart/2005/8/layout/vList6"/>
    <dgm:cxn modelId="{46EEB294-A3B3-D94E-811A-F35CABA5C007}" type="presParOf" srcId="{336E9013-83D5-E04C-8350-67F99B44F52E}" destId="{FFE48ED4-B83A-B64F-AA56-39AB87A02A86}" srcOrd="0" destOrd="0" presId="urn:microsoft.com/office/officeart/2005/8/layout/vList6"/>
    <dgm:cxn modelId="{E575E34F-51BD-0247-B0B3-23D820DE3D83}" type="presParOf" srcId="{336E9013-83D5-E04C-8350-67F99B44F52E}" destId="{829AF7AF-D76A-EB40-B9E9-DF35E81DCFDB}" srcOrd="1" destOrd="0" presId="urn:microsoft.com/office/officeart/2005/8/layout/vList6"/>
    <dgm:cxn modelId="{5BEA20E7-AEEC-604A-B7E5-240EA02EEF19}" type="presParOf" srcId="{858E2B2D-92A0-C44B-9EB9-37FB543FEFC5}" destId="{97A807AA-C08D-9648-9D90-BDEA6BFE8A49}" srcOrd="1" destOrd="0" presId="urn:microsoft.com/office/officeart/2005/8/layout/vList6"/>
    <dgm:cxn modelId="{AF1D03EF-D2AB-6644-A3E0-907AC463296A}" type="presParOf" srcId="{858E2B2D-92A0-C44B-9EB9-37FB543FEFC5}" destId="{ACB9CA75-A1BA-C048-8AB5-2488AA910773}" srcOrd="2" destOrd="0" presId="urn:microsoft.com/office/officeart/2005/8/layout/vList6"/>
    <dgm:cxn modelId="{81DAD07E-2D81-6245-87C0-4E527270B3A4}" type="presParOf" srcId="{ACB9CA75-A1BA-C048-8AB5-2488AA910773}" destId="{7CEC2BE9-19A2-EA4A-90E8-D752E7857A55}" srcOrd="0" destOrd="0" presId="urn:microsoft.com/office/officeart/2005/8/layout/vList6"/>
    <dgm:cxn modelId="{64F60F07-EF65-3D4A-84E3-63C4D2864680}" type="presParOf" srcId="{ACB9CA75-A1BA-C048-8AB5-2488AA910773}" destId="{00D89154-AFDA-104F-8C20-B488A375E910}" srcOrd="1" destOrd="0" presId="urn:microsoft.com/office/officeart/2005/8/layout/v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86D168-83FC-6C43-9DCA-A6B6041AB208}" type="doc">
      <dgm:prSet loTypeId="urn:microsoft.com/office/officeart/2005/8/layout/vList6" loCatId="" qsTypeId="urn:microsoft.com/office/officeart/2005/8/quickstyle/simple1#6" qsCatId="simple" csTypeId="urn:microsoft.com/office/officeart/2005/8/colors/accent1_2#6" csCatId="accent1" phldr="1"/>
      <dgm:spPr/>
      <dgm:t>
        <a:bodyPr/>
        <a:lstStyle/>
        <a:p>
          <a:endParaRPr lang="zh-CN" altLang="en-US"/>
        </a:p>
      </dgm:t>
    </dgm:pt>
    <dgm:pt modelId="{2EC3E160-EB62-064E-A4EC-AB2AFDCE5EF1}">
      <dgm:prSet phldrT="[文本]" custT="1"/>
      <dgm:spPr/>
      <dgm:t>
        <a:bodyPr/>
        <a:lstStyle/>
        <a:p>
          <a:r>
            <a:rPr lang="en-US" altLang="zh-CN" sz="3200" b="1" dirty="0">
              <a:latin typeface="仿宋" panose="02010609060101010101" pitchFamily="49" charset="-122"/>
              <a:ea typeface="仿宋" panose="02010609060101010101" pitchFamily="49" charset="-122"/>
            </a:rPr>
            <a:t>3</a:t>
          </a:r>
          <a:r>
            <a:rPr lang="zh-CN" altLang="en-US" sz="3200" b="1" dirty="0">
              <a:latin typeface="仿宋" panose="02010609060101010101" pitchFamily="49" charset="-122"/>
              <a:ea typeface="仿宋" panose="02010609060101010101" pitchFamily="49" charset="-122"/>
            </a:rPr>
            <a:t>、兜底性</a:t>
          </a:r>
        </a:p>
      </dgm:t>
    </dgm:pt>
    <dgm:pt modelId="{4317E822-24AB-A742-8721-E37FEBBB4588}" cxnId="{99E56B44-2EDB-814A-BBC0-E5A59B7B57A7}" type="parTrans">
      <dgm:prSet/>
      <dgm:spPr/>
      <dgm:t>
        <a:bodyPr/>
        <a:lstStyle/>
        <a:p>
          <a:endParaRPr lang="zh-CN" altLang="en-US"/>
        </a:p>
      </dgm:t>
    </dgm:pt>
    <dgm:pt modelId="{A0672ABF-1E5B-1E49-A65B-2CF74B84378B}" cxnId="{99E56B44-2EDB-814A-BBC0-E5A59B7B57A7}" type="sibTrans">
      <dgm:prSet/>
      <dgm:spPr/>
      <dgm:t>
        <a:bodyPr/>
        <a:lstStyle/>
        <a:p>
          <a:endParaRPr lang="zh-CN" altLang="en-US"/>
        </a:p>
      </dgm:t>
    </dgm:pt>
    <dgm:pt modelId="{D25305F0-DF36-C54D-8524-2DF0D247D6F8}">
      <dgm:prSet phldrT="[文本]" custT="1"/>
      <dgm:spPr/>
      <dgm:t>
        <a:bodyPr anchor="ctr"/>
        <a:lstStyle/>
        <a:p>
          <a:r>
            <a:rPr lang="zh-CN" altLang="en-US" sz="1800" b="1" dirty="0">
              <a:latin typeface="仿宋" panose="02010609060101010101" pitchFamily="49" charset="-122"/>
              <a:ea typeface="仿宋" panose="02010609060101010101" pitchFamily="49" charset="-122"/>
            </a:rPr>
            <a:t>在特定的情形下，如果职业会计师面临各项职业道德基本原则之间的内部冲突或权衡困境时，良好职业行为原则可以提供最终的道德抉择标准。</a:t>
          </a:r>
        </a:p>
      </dgm:t>
    </dgm:pt>
    <dgm:pt modelId="{9928B1FB-09DE-444B-BB18-01BAB3A92695}" cxnId="{B8AB761E-4F84-2E44-A649-3DB1D3824972}" type="parTrans">
      <dgm:prSet/>
      <dgm:spPr/>
      <dgm:t>
        <a:bodyPr/>
        <a:lstStyle/>
        <a:p>
          <a:endParaRPr lang="zh-CN" altLang="en-US"/>
        </a:p>
      </dgm:t>
    </dgm:pt>
    <dgm:pt modelId="{C0054E90-A243-C644-9B0B-6694F6F53651}" cxnId="{B8AB761E-4F84-2E44-A649-3DB1D3824972}" type="sibTrans">
      <dgm:prSet/>
      <dgm:spPr/>
      <dgm:t>
        <a:bodyPr/>
        <a:lstStyle/>
        <a:p>
          <a:endParaRPr lang="zh-CN" altLang="en-US"/>
        </a:p>
      </dgm:t>
    </dgm:pt>
    <dgm:pt modelId="{F47687ED-FA29-9740-B6F1-5B1A33E79301}">
      <dgm:prSet phldrT="[文本]" custT="1"/>
      <dgm:spPr/>
      <dgm:t>
        <a:bodyPr/>
        <a:lstStyle/>
        <a:p>
          <a:r>
            <a:rPr lang="en-US" altLang="zh-CN" sz="3200" b="1" dirty="0">
              <a:latin typeface="仿宋" panose="02010609060101010101" pitchFamily="49" charset="-122"/>
              <a:ea typeface="仿宋" panose="02010609060101010101" pitchFamily="49" charset="-122"/>
            </a:rPr>
            <a:t>4</a:t>
          </a:r>
          <a:r>
            <a:rPr lang="zh-CN" altLang="en-US" sz="3200" b="1" dirty="0">
              <a:latin typeface="仿宋" panose="02010609060101010101" pitchFamily="49" charset="-122"/>
              <a:ea typeface="仿宋" panose="02010609060101010101" pitchFamily="49" charset="-122"/>
            </a:rPr>
            <a:t>、综合性</a:t>
          </a:r>
        </a:p>
      </dgm:t>
    </dgm:pt>
    <dgm:pt modelId="{38D19AFF-DAFC-B94B-8279-D129FD406B06}" cxnId="{064D14C5-AA96-E54F-BF9C-A77E5473C6C2}" type="parTrans">
      <dgm:prSet/>
      <dgm:spPr/>
      <dgm:t>
        <a:bodyPr/>
        <a:lstStyle/>
        <a:p>
          <a:endParaRPr lang="zh-CN" altLang="en-US"/>
        </a:p>
      </dgm:t>
    </dgm:pt>
    <dgm:pt modelId="{A2726E99-81FE-3D49-A93A-D588AE6191C9}" cxnId="{064D14C5-AA96-E54F-BF9C-A77E5473C6C2}" type="sibTrans">
      <dgm:prSet/>
      <dgm:spPr/>
      <dgm:t>
        <a:bodyPr/>
        <a:lstStyle/>
        <a:p>
          <a:endParaRPr lang="zh-CN" altLang="en-US"/>
        </a:p>
      </dgm:t>
    </dgm:pt>
    <dgm:pt modelId="{01AEA385-C63F-464D-9C8C-57A3A1BD46D2}">
      <dgm:prSet phldrT="[文本]" custT="1"/>
      <dgm:spPr/>
      <dgm:t>
        <a:bodyPr anchor="ctr"/>
        <a:lstStyle/>
        <a:p>
          <a:pPr algn="l"/>
          <a:r>
            <a:rPr lang="zh-CN" altLang="en-US" sz="1800" b="1" dirty="0">
              <a:latin typeface="仿宋" panose="02010609060101010101" pitchFamily="49" charset="-122"/>
              <a:ea typeface="仿宋" panose="02010609060101010101" pitchFamily="49" charset="-122"/>
            </a:rPr>
            <a:t>良好的职业行为原则意味着职业会计师应尽可能的高标准履行前述之诚信原则、客观公正原则、专业胜任能力与勤勉尽职原则等。</a:t>
          </a:r>
        </a:p>
      </dgm:t>
    </dgm:pt>
    <dgm:pt modelId="{E6D594A0-CA93-414F-8ECD-28A2FE54EAFB}" cxnId="{8F059060-53FA-7247-B56F-71F2FFAB8C2E}" type="parTrans">
      <dgm:prSet/>
      <dgm:spPr/>
      <dgm:t>
        <a:bodyPr/>
        <a:lstStyle/>
        <a:p>
          <a:endParaRPr lang="zh-CN" altLang="en-US"/>
        </a:p>
      </dgm:t>
    </dgm:pt>
    <dgm:pt modelId="{054AC0F2-6891-FD4C-8927-246BC799779D}" cxnId="{8F059060-53FA-7247-B56F-71F2FFAB8C2E}" type="sibTrans">
      <dgm:prSet/>
      <dgm:spPr/>
      <dgm:t>
        <a:bodyPr/>
        <a:lstStyle/>
        <a:p>
          <a:endParaRPr lang="zh-CN" altLang="en-US"/>
        </a:p>
      </dgm:t>
    </dgm:pt>
    <dgm:pt modelId="{858E2B2D-92A0-C44B-9EB9-37FB543FEFC5}" type="pres">
      <dgm:prSet presAssocID="{B386D168-83FC-6C43-9DCA-A6B6041AB208}" presName="Name0" presStyleCnt="0">
        <dgm:presLayoutVars>
          <dgm:dir/>
          <dgm:animLvl val="lvl"/>
          <dgm:resizeHandles/>
        </dgm:presLayoutVars>
      </dgm:prSet>
      <dgm:spPr/>
      <dgm:t>
        <a:bodyPr/>
        <a:lstStyle/>
        <a:p>
          <a:endParaRPr lang="zh-CN" altLang="en-US"/>
        </a:p>
      </dgm:t>
    </dgm:pt>
    <dgm:pt modelId="{336E9013-83D5-E04C-8350-67F99B44F52E}" type="pres">
      <dgm:prSet presAssocID="{2EC3E160-EB62-064E-A4EC-AB2AFDCE5EF1}" presName="linNode" presStyleCnt="0"/>
      <dgm:spPr/>
    </dgm:pt>
    <dgm:pt modelId="{FFE48ED4-B83A-B64F-AA56-39AB87A02A86}" type="pres">
      <dgm:prSet presAssocID="{2EC3E160-EB62-064E-A4EC-AB2AFDCE5EF1}" presName="parentShp" presStyleLbl="node1" presStyleIdx="0" presStyleCnt="2" custScaleX="84829">
        <dgm:presLayoutVars>
          <dgm:bulletEnabled val="1"/>
        </dgm:presLayoutVars>
      </dgm:prSet>
      <dgm:spPr/>
      <dgm:t>
        <a:bodyPr/>
        <a:lstStyle/>
        <a:p>
          <a:endParaRPr lang="zh-CN" altLang="en-US"/>
        </a:p>
      </dgm:t>
    </dgm:pt>
    <dgm:pt modelId="{829AF7AF-D76A-EB40-B9E9-DF35E81DCFDB}" type="pres">
      <dgm:prSet presAssocID="{2EC3E160-EB62-064E-A4EC-AB2AFDCE5EF1}" presName="childShp" presStyleLbl="bgAccFollowNode1" presStyleIdx="0" presStyleCnt="2">
        <dgm:presLayoutVars>
          <dgm:bulletEnabled val="1"/>
        </dgm:presLayoutVars>
      </dgm:prSet>
      <dgm:spPr/>
      <dgm:t>
        <a:bodyPr/>
        <a:lstStyle/>
        <a:p>
          <a:endParaRPr lang="zh-CN" altLang="en-US"/>
        </a:p>
      </dgm:t>
    </dgm:pt>
    <dgm:pt modelId="{97A807AA-C08D-9648-9D90-BDEA6BFE8A49}" type="pres">
      <dgm:prSet presAssocID="{A0672ABF-1E5B-1E49-A65B-2CF74B84378B}" presName="spacing" presStyleCnt="0"/>
      <dgm:spPr/>
    </dgm:pt>
    <dgm:pt modelId="{ACB9CA75-A1BA-C048-8AB5-2488AA910773}" type="pres">
      <dgm:prSet presAssocID="{F47687ED-FA29-9740-B6F1-5B1A33E79301}" presName="linNode" presStyleCnt="0"/>
      <dgm:spPr/>
    </dgm:pt>
    <dgm:pt modelId="{7CEC2BE9-19A2-EA4A-90E8-D752E7857A55}" type="pres">
      <dgm:prSet presAssocID="{F47687ED-FA29-9740-B6F1-5B1A33E79301}" presName="parentShp" presStyleLbl="node1" presStyleIdx="1" presStyleCnt="2" custScaleX="84829">
        <dgm:presLayoutVars>
          <dgm:bulletEnabled val="1"/>
        </dgm:presLayoutVars>
      </dgm:prSet>
      <dgm:spPr/>
      <dgm:t>
        <a:bodyPr/>
        <a:lstStyle/>
        <a:p>
          <a:endParaRPr lang="zh-CN" altLang="en-US"/>
        </a:p>
      </dgm:t>
    </dgm:pt>
    <dgm:pt modelId="{00D89154-AFDA-104F-8C20-B488A375E910}" type="pres">
      <dgm:prSet presAssocID="{F47687ED-FA29-9740-B6F1-5B1A33E79301}" presName="childShp" presStyleLbl="bgAccFollowNode1" presStyleIdx="1" presStyleCnt="2" custScaleY="115218">
        <dgm:presLayoutVars>
          <dgm:bulletEnabled val="1"/>
        </dgm:presLayoutVars>
      </dgm:prSet>
      <dgm:spPr/>
      <dgm:t>
        <a:bodyPr/>
        <a:lstStyle/>
        <a:p>
          <a:endParaRPr lang="zh-CN" altLang="en-US"/>
        </a:p>
      </dgm:t>
    </dgm:pt>
  </dgm:ptLst>
  <dgm:cxnLst>
    <dgm:cxn modelId="{F4873AEA-4258-5C4B-BC2B-D76AA925DEBB}" type="presOf" srcId="{F47687ED-FA29-9740-B6F1-5B1A33E79301}" destId="{7CEC2BE9-19A2-EA4A-90E8-D752E7857A55}" srcOrd="0" destOrd="0" presId="urn:microsoft.com/office/officeart/2005/8/layout/vList6"/>
    <dgm:cxn modelId="{2FEE20DD-D0A3-724F-A137-55EA5048E88C}" type="presOf" srcId="{2EC3E160-EB62-064E-A4EC-AB2AFDCE5EF1}" destId="{FFE48ED4-B83A-B64F-AA56-39AB87A02A86}" srcOrd="0" destOrd="0" presId="urn:microsoft.com/office/officeart/2005/8/layout/vList6"/>
    <dgm:cxn modelId="{99E56B44-2EDB-814A-BBC0-E5A59B7B57A7}" srcId="{B386D168-83FC-6C43-9DCA-A6B6041AB208}" destId="{2EC3E160-EB62-064E-A4EC-AB2AFDCE5EF1}" srcOrd="0" destOrd="0" parTransId="{4317E822-24AB-A742-8721-E37FEBBB4588}" sibTransId="{A0672ABF-1E5B-1E49-A65B-2CF74B84378B}"/>
    <dgm:cxn modelId="{064D14C5-AA96-E54F-BF9C-A77E5473C6C2}" srcId="{B386D168-83FC-6C43-9DCA-A6B6041AB208}" destId="{F47687ED-FA29-9740-B6F1-5B1A33E79301}" srcOrd="1" destOrd="0" parTransId="{38D19AFF-DAFC-B94B-8279-D129FD406B06}" sibTransId="{A2726E99-81FE-3D49-A93A-D588AE6191C9}"/>
    <dgm:cxn modelId="{050975E2-35F7-2F4A-858B-7738A85A71F4}" type="presOf" srcId="{B386D168-83FC-6C43-9DCA-A6B6041AB208}" destId="{858E2B2D-92A0-C44B-9EB9-37FB543FEFC5}" srcOrd="0" destOrd="0" presId="urn:microsoft.com/office/officeart/2005/8/layout/vList6"/>
    <dgm:cxn modelId="{B8AB761E-4F84-2E44-A649-3DB1D3824972}" srcId="{2EC3E160-EB62-064E-A4EC-AB2AFDCE5EF1}" destId="{D25305F0-DF36-C54D-8524-2DF0D247D6F8}" srcOrd="0" destOrd="0" parTransId="{9928B1FB-09DE-444B-BB18-01BAB3A92695}" sibTransId="{C0054E90-A243-C644-9B0B-6694F6F53651}"/>
    <dgm:cxn modelId="{51404EEE-F02B-DB4B-A4EF-BF92F9545086}" type="presOf" srcId="{01AEA385-C63F-464D-9C8C-57A3A1BD46D2}" destId="{00D89154-AFDA-104F-8C20-B488A375E910}" srcOrd="0" destOrd="0" presId="urn:microsoft.com/office/officeart/2005/8/layout/vList6"/>
    <dgm:cxn modelId="{8F059060-53FA-7247-B56F-71F2FFAB8C2E}" srcId="{F47687ED-FA29-9740-B6F1-5B1A33E79301}" destId="{01AEA385-C63F-464D-9C8C-57A3A1BD46D2}" srcOrd="0" destOrd="0" parTransId="{E6D594A0-CA93-414F-8ECD-28A2FE54EAFB}" sibTransId="{054AC0F2-6891-FD4C-8927-246BC799779D}"/>
    <dgm:cxn modelId="{834B6A88-7140-E543-B156-BBAC03D676ED}" type="presOf" srcId="{D25305F0-DF36-C54D-8524-2DF0D247D6F8}" destId="{829AF7AF-D76A-EB40-B9E9-DF35E81DCFDB}" srcOrd="0" destOrd="0" presId="urn:microsoft.com/office/officeart/2005/8/layout/vList6"/>
    <dgm:cxn modelId="{9B21B531-D130-804E-A5AF-145935376625}" type="presParOf" srcId="{858E2B2D-92A0-C44B-9EB9-37FB543FEFC5}" destId="{336E9013-83D5-E04C-8350-67F99B44F52E}" srcOrd="0" destOrd="0" presId="urn:microsoft.com/office/officeart/2005/8/layout/vList6"/>
    <dgm:cxn modelId="{46EEB294-A3B3-D94E-811A-F35CABA5C007}" type="presParOf" srcId="{336E9013-83D5-E04C-8350-67F99B44F52E}" destId="{FFE48ED4-B83A-B64F-AA56-39AB87A02A86}" srcOrd="0" destOrd="0" presId="urn:microsoft.com/office/officeart/2005/8/layout/vList6"/>
    <dgm:cxn modelId="{E575E34F-51BD-0247-B0B3-23D820DE3D83}" type="presParOf" srcId="{336E9013-83D5-E04C-8350-67F99B44F52E}" destId="{829AF7AF-D76A-EB40-B9E9-DF35E81DCFDB}" srcOrd="1" destOrd="0" presId="urn:microsoft.com/office/officeart/2005/8/layout/vList6"/>
    <dgm:cxn modelId="{5BEA20E7-AEEC-604A-B7E5-240EA02EEF19}" type="presParOf" srcId="{858E2B2D-92A0-C44B-9EB9-37FB543FEFC5}" destId="{97A807AA-C08D-9648-9D90-BDEA6BFE8A49}" srcOrd="1" destOrd="0" presId="urn:microsoft.com/office/officeart/2005/8/layout/vList6"/>
    <dgm:cxn modelId="{AF1D03EF-D2AB-6644-A3E0-907AC463296A}" type="presParOf" srcId="{858E2B2D-92A0-C44B-9EB9-37FB543FEFC5}" destId="{ACB9CA75-A1BA-C048-8AB5-2488AA910773}" srcOrd="2" destOrd="0" presId="urn:microsoft.com/office/officeart/2005/8/layout/vList6"/>
    <dgm:cxn modelId="{81DAD07E-2D81-6245-87C0-4E527270B3A4}" type="presParOf" srcId="{ACB9CA75-A1BA-C048-8AB5-2488AA910773}" destId="{7CEC2BE9-19A2-EA4A-90E8-D752E7857A55}" srcOrd="0" destOrd="0" presId="urn:microsoft.com/office/officeart/2005/8/layout/vList6"/>
    <dgm:cxn modelId="{64F60F07-EF65-3D4A-84E3-63C4D2864680}" type="presParOf" srcId="{ACB9CA75-A1BA-C048-8AB5-2488AA910773}" destId="{00D89154-AFDA-104F-8C20-B488A375E910}" srcOrd="1" destOrd="0" presId="urn:microsoft.com/office/officeart/2005/8/layout/v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27D83C-9D4D-284F-842A-14AF24522C47}" type="doc">
      <dgm:prSet loTypeId="urn:microsoft.com/office/officeart/2005/8/layout/vList3#2" loCatId="" qsTypeId="urn:microsoft.com/office/officeart/2005/8/quickstyle/simple3#1" qsCatId="simple" csTypeId="urn:microsoft.com/office/officeart/2005/8/colors/accent2_2#1" csCatId="accent2" phldr="1"/>
      <dgm:spPr/>
    </dgm:pt>
    <dgm:pt modelId="{6C422C7B-1DFC-3947-9701-3862E68A5CB9}">
      <dgm:prSet phldrT="[文本]" custT="1"/>
      <dgm:spPr/>
      <dgm:t>
        <a:bodyPr/>
        <a:lstStyle/>
        <a:p>
          <a:r>
            <a:rPr lang="en-US" altLang="en-US" sz="2400" b="1" dirty="0">
              <a:latin typeface="仿宋" panose="02010609060101010101" pitchFamily="49" charset="-122"/>
              <a:ea typeface="仿宋" panose="02010609060101010101" pitchFamily="49" charset="-122"/>
            </a:rPr>
            <a:t>(1)</a:t>
          </a:r>
          <a:r>
            <a:rPr lang="zh-CN" altLang="en-US" sz="2400" b="1" dirty="0">
              <a:latin typeface="仿宋" panose="02010609060101010101" pitchFamily="49" charset="-122"/>
              <a:ea typeface="仿宋" panose="02010609060101010101" pitchFamily="49" charset="-122"/>
            </a:rPr>
            <a:t>夸大宣传提供的服务、拥有的资质或获得的经验</a:t>
          </a:r>
        </a:p>
      </dgm:t>
    </dgm:pt>
    <dgm:pt modelId="{0265F7C0-C29B-6348-B54C-04D18443BC7F}" cxnId="{71CB6D2A-4ECA-A54D-930E-596C01FE719A}" type="parTrans">
      <dgm:prSet/>
      <dgm:spPr/>
      <dgm:t>
        <a:bodyPr/>
        <a:lstStyle/>
        <a:p>
          <a:endParaRPr lang="zh-CN" altLang="en-US"/>
        </a:p>
      </dgm:t>
    </dgm:pt>
    <dgm:pt modelId="{E78DE1EB-D290-F845-8B28-38E1AEB1BA0A}" cxnId="{71CB6D2A-4ECA-A54D-930E-596C01FE719A}" type="sibTrans">
      <dgm:prSet/>
      <dgm:spPr/>
      <dgm:t>
        <a:bodyPr/>
        <a:lstStyle/>
        <a:p>
          <a:endParaRPr lang="zh-CN" altLang="en-US"/>
        </a:p>
      </dgm:t>
    </dgm:pt>
    <dgm:pt modelId="{9EF90210-D877-714C-98F3-F77B673E48C0}">
      <dgm:prSet phldrT="[文本]" custT="1"/>
      <dgm:spPr/>
      <dgm:t>
        <a:bodyPr/>
        <a:lstStyle/>
        <a:p>
          <a:r>
            <a:rPr lang="en-US" altLang="en-US" sz="2400" b="1" dirty="0">
              <a:latin typeface="仿宋" panose="02010609060101010101" pitchFamily="49" charset="-122"/>
              <a:ea typeface="仿宋" panose="02010609060101010101" pitchFamily="49" charset="-122"/>
            </a:rPr>
            <a:t>(2)</a:t>
          </a:r>
          <a:r>
            <a:rPr lang="zh-CN" altLang="en-US" sz="2400" b="1" dirty="0">
              <a:latin typeface="仿宋" panose="02010609060101010101" pitchFamily="49" charset="-122"/>
              <a:ea typeface="仿宋" panose="02010609060101010101" pitchFamily="49" charset="-122"/>
            </a:rPr>
            <a:t>贬低或无根据地比较他人的工作</a:t>
          </a:r>
        </a:p>
      </dgm:t>
    </dgm:pt>
    <dgm:pt modelId="{A554A583-4152-FB4B-B4E6-D810BD546A0D}" cxnId="{93B792EC-5D6D-4B45-9EC7-E468347AC5EA}" type="parTrans">
      <dgm:prSet/>
      <dgm:spPr/>
      <dgm:t>
        <a:bodyPr/>
        <a:lstStyle/>
        <a:p>
          <a:endParaRPr lang="zh-CN" altLang="en-US"/>
        </a:p>
      </dgm:t>
    </dgm:pt>
    <dgm:pt modelId="{A75E17ED-7412-C447-9C3E-3032A0E570FE}" cxnId="{93B792EC-5D6D-4B45-9EC7-E468347AC5EA}" type="sibTrans">
      <dgm:prSet/>
      <dgm:spPr/>
      <dgm:t>
        <a:bodyPr/>
        <a:lstStyle/>
        <a:p>
          <a:endParaRPr lang="zh-CN" altLang="en-US"/>
        </a:p>
      </dgm:t>
    </dgm:pt>
    <dgm:pt modelId="{E8C698B7-9147-5042-892B-A593B83432D2}" type="pres">
      <dgm:prSet presAssocID="{DC27D83C-9D4D-284F-842A-14AF24522C47}" presName="linearFlow" presStyleCnt="0">
        <dgm:presLayoutVars>
          <dgm:dir/>
          <dgm:resizeHandles val="exact"/>
        </dgm:presLayoutVars>
      </dgm:prSet>
      <dgm:spPr/>
    </dgm:pt>
    <dgm:pt modelId="{67CCD727-F4E2-AB43-954C-CFDCA8A61746}" type="pres">
      <dgm:prSet presAssocID="{6C422C7B-1DFC-3947-9701-3862E68A5CB9}" presName="composite" presStyleCnt="0"/>
      <dgm:spPr/>
    </dgm:pt>
    <dgm:pt modelId="{9352E28D-E1B7-9A43-A6EA-027220CFC8F3}" type="pres">
      <dgm:prSet presAssocID="{6C422C7B-1DFC-3947-9701-3862E68A5CB9}" presName="imgShp" presStyleLbl="fgImgPlace1" presStyleIdx="0" presStyleCnt="2"/>
      <dgm:spPr/>
    </dgm:pt>
    <dgm:pt modelId="{7F5DA079-69FD-1C43-AFDB-E46A7018F60E}" type="pres">
      <dgm:prSet presAssocID="{6C422C7B-1DFC-3947-9701-3862E68A5CB9}" presName="txShp" presStyleLbl="node1" presStyleIdx="0" presStyleCnt="2" custLinFactNeighborX="1810" custLinFactNeighborY="1485">
        <dgm:presLayoutVars>
          <dgm:bulletEnabled val="1"/>
        </dgm:presLayoutVars>
      </dgm:prSet>
      <dgm:spPr/>
      <dgm:t>
        <a:bodyPr/>
        <a:lstStyle/>
        <a:p>
          <a:endParaRPr lang="zh-CN" altLang="en-US"/>
        </a:p>
      </dgm:t>
    </dgm:pt>
    <dgm:pt modelId="{DE8536F4-6DDF-D248-8FD2-1AFF788B33C3}" type="pres">
      <dgm:prSet presAssocID="{E78DE1EB-D290-F845-8B28-38E1AEB1BA0A}" presName="spacing" presStyleCnt="0"/>
      <dgm:spPr/>
    </dgm:pt>
    <dgm:pt modelId="{02262FD7-23A7-B04D-8163-925A715800CD}" type="pres">
      <dgm:prSet presAssocID="{9EF90210-D877-714C-98F3-F77B673E48C0}" presName="composite" presStyleCnt="0"/>
      <dgm:spPr/>
    </dgm:pt>
    <dgm:pt modelId="{467D207A-3DAA-4D4F-826F-0CD7A2D2433E}" type="pres">
      <dgm:prSet presAssocID="{9EF90210-D877-714C-98F3-F77B673E48C0}" presName="imgShp" presStyleLbl="fgImgPlace1" presStyleIdx="1" presStyleCnt="2"/>
      <dgm:spPr/>
    </dgm:pt>
    <dgm:pt modelId="{A46C993A-6ADA-AB4F-A2D4-27C07344B28A}" type="pres">
      <dgm:prSet presAssocID="{9EF90210-D877-714C-98F3-F77B673E48C0}" presName="txShp" presStyleLbl="node1" presStyleIdx="1" presStyleCnt="2" custLinFactNeighborX="1781" custLinFactNeighborY="3148">
        <dgm:presLayoutVars>
          <dgm:bulletEnabled val="1"/>
        </dgm:presLayoutVars>
      </dgm:prSet>
      <dgm:spPr/>
      <dgm:t>
        <a:bodyPr/>
        <a:lstStyle/>
        <a:p>
          <a:endParaRPr lang="zh-CN" altLang="en-US"/>
        </a:p>
      </dgm:t>
    </dgm:pt>
  </dgm:ptLst>
  <dgm:cxnLst>
    <dgm:cxn modelId="{71CB6D2A-4ECA-A54D-930E-596C01FE719A}" srcId="{DC27D83C-9D4D-284F-842A-14AF24522C47}" destId="{6C422C7B-1DFC-3947-9701-3862E68A5CB9}" srcOrd="0" destOrd="0" parTransId="{0265F7C0-C29B-6348-B54C-04D18443BC7F}" sibTransId="{E78DE1EB-D290-F845-8B28-38E1AEB1BA0A}"/>
    <dgm:cxn modelId="{8E23B3D8-B5D7-9C4B-B2C9-2E3A40BB27DA}" type="presOf" srcId="{9EF90210-D877-714C-98F3-F77B673E48C0}" destId="{A46C993A-6ADA-AB4F-A2D4-27C07344B28A}" srcOrd="0" destOrd="0" presId="urn:microsoft.com/office/officeart/2005/8/layout/vList3#2"/>
    <dgm:cxn modelId="{C9B37D71-98E6-2747-8FB3-023EAF522AC0}" type="presOf" srcId="{DC27D83C-9D4D-284F-842A-14AF24522C47}" destId="{E8C698B7-9147-5042-892B-A593B83432D2}" srcOrd="0" destOrd="0" presId="urn:microsoft.com/office/officeart/2005/8/layout/vList3#2"/>
    <dgm:cxn modelId="{93B792EC-5D6D-4B45-9EC7-E468347AC5EA}" srcId="{DC27D83C-9D4D-284F-842A-14AF24522C47}" destId="{9EF90210-D877-714C-98F3-F77B673E48C0}" srcOrd="1" destOrd="0" parTransId="{A554A583-4152-FB4B-B4E6-D810BD546A0D}" sibTransId="{A75E17ED-7412-C447-9C3E-3032A0E570FE}"/>
    <dgm:cxn modelId="{353E0CDB-0787-2641-B5A9-4A070D84A642}" type="presOf" srcId="{6C422C7B-1DFC-3947-9701-3862E68A5CB9}" destId="{7F5DA079-69FD-1C43-AFDB-E46A7018F60E}" srcOrd="0" destOrd="0" presId="urn:microsoft.com/office/officeart/2005/8/layout/vList3#2"/>
    <dgm:cxn modelId="{C83E6840-33BA-B14B-A115-2EBBD6F51611}" type="presParOf" srcId="{E8C698B7-9147-5042-892B-A593B83432D2}" destId="{67CCD727-F4E2-AB43-954C-CFDCA8A61746}" srcOrd="0" destOrd="0" presId="urn:microsoft.com/office/officeart/2005/8/layout/vList3#2"/>
    <dgm:cxn modelId="{B23BBA5D-5501-3C46-B621-A0E8D76E9F2C}" type="presParOf" srcId="{67CCD727-F4E2-AB43-954C-CFDCA8A61746}" destId="{9352E28D-E1B7-9A43-A6EA-027220CFC8F3}" srcOrd="0" destOrd="0" presId="urn:microsoft.com/office/officeart/2005/8/layout/vList3#2"/>
    <dgm:cxn modelId="{5DC462E7-4DE5-2042-A585-AD27925EEA20}" type="presParOf" srcId="{67CCD727-F4E2-AB43-954C-CFDCA8A61746}" destId="{7F5DA079-69FD-1C43-AFDB-E46A7018F60E}" srcOrd="1" destOrd="0" presId="urn:microsoft.com/office/officeart/2005/8/layout/vList3#2"/>
    <dgm:cxn modelId="{A8E185F3-F9D9-BF4C-8154-4ECA0BC9C8D4}" type="presParOf" srcId="{E8C698B7-9147-5042-892B-A593B83432D2}" destId="{DE8536F4-6DDF-D248-8FD2-1AFF788B33C3}" srcOrd="1" destOrd="0" presId="urn:microsoft.com/office/officeart/2005/8/layout/vList3#2"/>
    <dgm:cxn modelId="{67F43184-7DB6-B444-A3DB-597A5AB67B43}" type="presParOf" srcId="{E8C698B7-9147-5042-892B-A593B83432D2}" destId="{02262FD7-23A7-B04D-8163-925A715800CD}" srcOrd="2" destOrd="0" presId="urn:microsoft.com/office/officeart/2005/8/layout/vList3#2"/>
    <dgm:cxn modelId="{A57FC608-0CC7-E044-80C3-CA003C6262F9}" type="presParOf" srcId="{02262FD7-23A7-B04D-8163-925A715800CD}" destId="{467D207A-3DAA-4D4F-826F-0CD7A2D2433E}" srcOrd="0" destOrd="0" presId="urn:microsoft.com/office/officeart/2005/8/layout/vList3#2"/>
    <dgm:cxn modelId="{005BF487-3175-604F-B5E3-73DD1DF15523}" type="presParOf" srcId="{02262FD7-23A7-B04D-8163-925A715800CD}" destId="{A46C993A-6ADA-AB4F-A2D4-27C07344B28A}" srcOrd="1" destOrd="0" presId="urn:microsoft.com/office/officeart/2005/8/layout/vList3#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9C839-2851-4242-863B-ACA28D240284}">
      <dsp:nvSpPr>
        <dsp:cNvPr id="0" name=""/>
        <dsp:cNvSpPr/>
      </dsp:nvSpPr>
      <dsp:spPr>
        <a:xfrm>
          <a:off x="97043" y="2718"/>
          <a:ext cx="2716187" cy="16297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仿宋" panose="02010609060101010101" pitchFamily="49" charset="-122"/>
              <a:ea typeface="仿宋" panose="02010609060101010101" pitchFamily="49" charset="-122"/>
            </a:rPr>
            <a:t>1906</a:t>
          </a:r>
          <a:r>
            <a:rPr lang="zh-CN" sz="1500" kern="1200">
              <a:latin typeface="仿宋" panose="02010609060101010101" pitchFamily="49" charset="-122"/>
              <a:ea typeface="仿宋" panose="02010609060101010101" pitchFamily="49" charset="-122"/>
            </a:rPr>
            <a:t>年美国公共会计师协会（</a:t>
          </a:r>
          <a:r>
            <a:rPr lang="en-US" sz="1500" kern="1200">
              <a:latin typeface="仿宋" panose="02010609060101010101" pitchFamily="49" charset="-122"/>
              <a:ea typeface="仿宋" panose="02010609060101010101" pitchFamily="49" charset="-122"/>
            </a:rPr>
            <a:t>AAPA</a:t>
          </a:r>
          <a:r>
            <a:rPr lang="zh-CN" sz="1500" kern="1200">
              <a:latin typeface="仿宋" panose="02010609060101010101" pitchFamily="49" charset="-122"/>
              <a:ea typeface="仿宋" panose="02010609060101010101" pitchFamily="49" charset="-122"/>
            </a:rPr>
            <a:t>）建立了一个正式的道德委员会，以制定职业道德标准（即规范体系）</a:t>
          </a:r>
        </a:p>
      </dsp:txBody>
      <dsp:txXfrm>
        <a:off x="144776" y="50451"/>
        <a:ext cx="2620721" cy="1534246"/>
      </dsp:txXfrm>
    </dsp:sp>
    <dsp:sp modelId="{DB8FC005-22FF-476E-92DF-9A1AFE93257B}">
      <dsp:nvSpPr>
        <dsp:cNvPr id="0" name=""/>
        <dsp:cNvSpPr/>
      </dsp:nvSpPr>
      <dsp:spPr>
        <a:xfrm>
          <a:off x="3052255" y="480767"/>
          <a:ext cx="575831" cy="6736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仿宋" panose="02010609060101010101" pitchFamily="49" charset="-122"/>
            <a:ea typeface="仿宋" panose="02010609060101010101" pitchFamily="49" charset="-122"/>
          </a:endParaRPr>
        </a:p>
      </dsp:txBody>
      <dsp:txXfrm>
        <a:off x="3052255" y="615490"/>
        <a:ext cx="403082" cy="404168"/>
      </dsp:txXfrm>
    </dsp:sp>
    <dsp:sp modelId="{17A50CA6-39C9-4393-B774-9F176264960E}">
      <dsp:nvSpPr>
        <dsp:cNvPr id="0" name=""/>
        <dsp:cNvSpPr/>
      </dsp:nvSpPr>
      <dsp:spPr>
        <a:xfrm>
          <a:off x="3899706" y="2718"/>
          <a:ext cx="2716187" cy="1629712"/>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仿宋" panose="02010609060101010101" pitchFamily="49" charset="-122"/>
              <a:ea typeface="仿宋" panose="02010609060101010101" pitchFamily="49" charset="-122"/>
            </a:rPr>
            <a:t>1907</a:t>
          </a:r>
          <a:r>
            <a:rPr lang="zh-CN" sz="1500" kern="1200" dirty="0">
              <a:latin typeface="仿宋" panose="02010609060101010101" pitchFamily="49" charset="-122"/>
              <a:ea typeface="仿宋" panose="02010609060101010101" pitchFamily="49" charset="-122"/>
            </a:rPr>
            <a:t>年，</a:t>
          </a:r>
          <a:r>
            <a:rPr lang="en-US" sz="1500" kern="1200" dirty="0">
              <a:latin typeface="仿宋" panose="02010609060101010101" pitchFamily="49" charset="-122"/>
              <a:ea typeface="仿宋" panose="02010609060101010101" pitchFamily="49" charset="-122"/>
            </a:rPr>
            <a:t>AAPA</a:t>
          </a:r>
          <a:r>
            <a:rPr lang="zh-CN" sz="1500" kern="1200" dirty="0">
              <a:latin typeface="仿宋" panose="02010609060101010101" pitchFamily="49" charset="-122"/>
              <a:ea typeface="仿宋" panose="02010609060101010101" pitchFamily="49" charset="-122"/>
            </a:rPr>
            <a:t>以</a:t>
          </a:r>
          <a:r>
            <a:rPr lang="en-US" sz="1500" kern="1200" dirty="0">
              <a:latin typeface="仿宋" panose="02010609060101010101" pitchFamily="49" charset="-122"/>
              <a:ea typeface="仿宋" panose="02010609060101010101" pitchFamily="49" charset="-122"/>
            </a:rPr>
            <a:t>“</a:t>
          </a:r>
          <a:r>
            <a:rPr lang="zh-CN" sz="1500" kern="1200" dirty="0">
              <a:latin typeface="仿宋" panose="02010609060101010101" pitchFamily="49" charset="-122"/>
              <a:ea typeface="仿宋" panose="02010609060101010101" pitchFamily="49" charset="-122"/>
            </a:rPr>
            <a:t>职业道德</a:t>
          </a:r>
          <a:r>
            <a:rPr lang="en-US" sz="1500" kern="1200" dirty="0">
              <a:latin typeface="仿宋" panose="02010609060101010101" pitchFamily="49" charset="-122"/>
              <a:ea typeface="仿宋" panose="02010609060101010101" pitchFamily="49" charset="-122"/>
            </a:rPr>
            <a:t>”</a:t>
          </a:r>
          <a:r>
            <a:rPr lang="zh-CN" sz="1500" kern="1200" dirty="0">
              <a:latin typeface="仿宋" panose="02010609060101010101" pitchFamily="49" charset="-122"/>
              <a:ea typeface="仿宋" panose="02010609060101010101" pitchFamily="49" charset="-122"/>
            </a:rPr>
            <a:t>为标题制定了世界上首份成文的职业道德准则。</a:t>
          </a:r>
        </a:p>
      </dsp:txBody>
      <dsp:txXfrm>
        <a:off x="3947439" y="50451"/>
        <a:ext cx="2620721" cy="1534246"/>
      </dsp:txXfrm>
    </dsp:sp>
    <dsp:sp modelId="{F0528F89-B423-45F9-96EF-00D7DF570713}">
      <dsp:nvSpPr>
        <dsp:cNvPr id="0" name=""/>
        <dsp:cNvSpPr/>
      </dsp:nvSpPr>
      <dsp:spPr>
        <a:xfrm>
          <a:off x="6854918" y="480767"/>
          <a:ext cx="575831" cy="673614"/>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仿宋" panose="02010609060101010101" pitchFamily="49" charset="-122"/>
            <a:ea typeface="仿宋" panose="02010609060101010101" pitchFamily="49" charset="-122"/>
          </a:endParaRPr>
        </a:p>
      </dsp:txBody>
      <dsp:txXfrm>
        <a:off x="6854918" y="615490"/>
        <a:ext cx="403082" cy="404168"/>
      </dsp:txXfrm>
    </dsp:sp>
    <dsp:sp modelId="{16EE63EB-DF9B-4B3B-B970-FEC69F910DD6}">
      <dsp:nvSpPr>
        <dsp:cNvPr id="0" name=""/>
        <dsp:cNvSpPr/>
      </dsp:nvSpPr>
      <dsp:spPr>
        <a:xfrm>
          <a:off x="7702368" y="2718"/>
          <a:ext cx="2716187" cy="1629712"/>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仿宋" panose="02010609060101010101" pitchFamily="49" charset="-122"/>
              <a:ea typeface="仿宋" panose="02010609060101010101" pitchFamily="49" charset="-122"/>
            </a:rPr>
            <a:t>1917</a:t>
          </a:r>
          <a:r>
            <a:rPr lang="zh-CN" sz="1500" kern="1200">
              <a:latin typeface="仿宋" panose="02010609060101010101" pitchFamily="49" charset="-122"/>
              <a:ea typeface="仿宋" panose="02010609060101010101" pitchFamily="49" charset="-122"/>
            </a:rPr>
            <a:t>年，</a:t>
          </a:r>
          <a:r>
            <a:rPr lang="en-US" sz="1500" kern="1200">
              <a:latin typeface="仿宋" panose="02010609060101010101" pitchFamily="49" charset="-122"/>
              <a:ea typeface="仿宋" panose="02010609060101010101" pitchFamily="49" charset="-122"/>
            </a:rPr>
            <a:t>AIA</a:t>
          </a:r>
          <a:r>
            <a:rPr lang="zh-CN" sz="1500" kern="1200">
              <a:latin typeface="仿宋" panose="02010609060101010101" pitchFamily="49" charset="-122"/>
              <a:ea typeface="仿宋" panose="02010609060101010101" pitchFamily="49" charset="-122"/>
            </a:rPr>
            <a:t>于发布了第一份较为全面的职业道德准则，包括八条行为规则 。</a:t>
          </a:r>
        </a:p>
      </dsp:txBody>
      <dsp:txXfrm>
        <a:off x="7750101" y="50451"/>
        <a:ext cx="2620721" cy="1534246"/>
      </dsp:txXfrm>
    </dsp:sp>
    <dsp:sp modelId="{0CD3498F-9436-4767-9067-5AEE55CC416F}">
      <dsp:nvSpPr>
        <dsp:cNvPr id="0" name=""/>
        <dsp:cNvSpPr/>
      </dsp:nvSpPr>
      <dsp:spPr>
        <a:xfrm rot="5400000">
          <a:off x="8772546" y="1822564"/>
          <a:ext cx="575831" cy="673614"/>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仿宋" panose="02010609060101010101" pitchFamily="49" charset="-122"/>
            <a:ea typeface="仿宋" panose="02010609060101010101" pitchFamily="49" charset="-122"/>
          </a:endParaRPr>
        </a:p>
      </dsp:txBody>
      <dsp:txXfrm rot="-5400000">
        <a:off x="8858378" y="1871456"/>
        <a:ext cx="404168" cy="403082"/>
      </dsp:txXfrm>
    </dsp:sp>
    <dsp:sp modelId="{ACD5CC16-ED3E-4C99-8E6D-5E9214D8E6F6}">
      <dsp:nvSpPr>
        <dsp:cNvPr id="0" name=""/>
        <dsp:cNvSpPr/>
      </dsp:nvSpPr>
      <dsp:spPr>
        <a:xfrm>
          <a:off x="7702368" y="2718906"/>
          <a:ext cx="2716187" cy="1629712"/>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仿宋" panose="02010609060101010101" pitchFamily="49" charset="-122"/>
              <a:ea typeface="仿宋" panose="02010609060101010101" pitchFamily="49" charset="-122"/>
            </a:rPr>
            <a:t>1972</a:t>
          </a:r>
          <a:r>
            <a:rPr lang="zh-CN" sz="1500" kern="1200">
              <a:latin typeface="仿宋" panose="02010609060101010101" pitchFamily="49" charset="-122"/>
              <a:ea typeface="仿宋" panose="02010609060101010101" pitchFamily="49" charset="-122"/>
            </a:rPr>
            <a:t>年</a:t>
          </a:r>
          <a:r>
            <a:rPr lang="en-US" sz="1500" kern="1200">
              <a:latin typeface="仿宋" panose="02010609060101010101" pitchFamily="49" charset="-122"/>
              <a:ea typeface="仿宋" panose="02010609060101010101" pitchFamily="49" charset="-122"/>
            </a:rPr>
            <a:t>5</a:t>
          </a:r>
          <a:r>
            <a:rPr lang="zh-CN" sz="1500" kern="1200">
              <a:latin typeface="仿宋" panose="02010609060101010101" pitchFamily="49" charset="-122"/>
              <a:ea typeface="仿宋" panose="02010609060101010101" pitchFamily="49" charset="-122"/>
            </a:rPr>
            <a:t>月，美国注册会计师协会（</a:t>
          </a:r>
          <a:r>
            <a:rPr lang="en-US" sz="1500" kern="1200">
              <a:latin typeface="仿宋" panose="02010609060101010101" pitchFamily="49" charset="-122"/>
              <a:ea typeface="仿宋" panose="02010609060101010101" pitchFamily="49" charset="-122"/>
            </a:rPr>
            <a:t>AICPA</a:t>
          </a:r>
          <a:r>
            <a:rPr lang="zh-CN" sz="1500" kern="1200">
              <a:latin typeface="仿宋" panose="02010609060101010101" pitchFamily="49" charset="-122"/>
              <a:ea typeface="仿宋" panose="02010609060101010101" pitchFamily="49" charset="-122"/>
            </a:rPr>
            <a:t>）准则重述特别委员会向协会理事会提交了修正后的职业道德准则，于</a:t>
          </a:r>
          <a:r>
            <a:rPr lang="en-US" sz="1500" kern="1200">
              <a:latin typeface="仿宋" panose="02010609060101010101" pitchFamily="49" charset="-122"/>
              <a:ea typeface="仿宋" panose="02010609060101010101" pitchFamily="49" charset="-122"/>
            </a:rPr>
            <a:t>1973</a:t>
          </a:r>
          <a:r>
            <a:rPr lang="zh-CN" sz="1500" kern="1200">
              <a:latin typeface="仿宋" panose="02010609060101010101" pitchFamily="49" charset="-122"/>
              <a:ea typeface="仿宋" panose="02010609060101010101" pitchFamily="49" charset="-122"/>
            </a:rPr>
            <a:t>年</a:t>
          </a:r>
          <a:r>
            <a:rPr lang="en-US" sz="1500" kern="1200">
              <a:latin typeface="仿宋" panose="02010609060101010101" pitchFamily="49" charset="-122"/>
              <a:ea typeface="仿宋" panose="02010609060101010101" pitchFamily="49" charset="-122"/>
            </a:rPr>
            <a:t>3</a:t>
          </a:r>
          <a:r>
            <a:rPr lang="zh-CN" sz="1500" kern="1200">
              <a:latin typeface="仿宋" panose="02010609060101010101" pitchFamily="49" charset="-122"/>
              <a:ea typeface="仿宋" panose="02010609060101010101" pitchFamily="49" charset="-122"/>
            </a:rPr>
            <a:t>月</a:t>
          </a:r>
          <a:r>
            <a:rPr lang="en-US" sz="1500" kern="1200">
              <a:latin typeface="仿宋" panose="02010609060101010101" pitchFamily="49" charset="-122"/>
              <a:ea typeface="仿宋" panose="02010609060101010101" pitchFamily="49" charset="-122"/>
            </a:rPr>
            <a:t>1</a:t>
          </a:r>
          <a:r>
            <a:rPr lang="zh-CN" sz="1500" kern="1200">
              <a:latin typeface="仿宋" panose="02010609060101010101" pitchFamily="49" charset="-122"/>
              <a:ea typeface="仿宋" panose="02010609060101010101" pitchFamily="49" charset="-122"/>
            </a:rPr>
            <a:t>日正式生效。</a:t>
          </a:r>
        </a:p>
      </dsp:txBody>
      <dsp:txXfrm>
        <a:off x="7750101" y="2766639"/>
        <a:ext cx="2620721" cy="1534246"/>
      </dsp:txXfrm>
    </dsp:sp>
    <dsp:sp modelId="{4E34B4AB-4F22-4A50-8DB3-60DB22DEA91D}">
      <dsp:nvSpPr>
        <dsp:cNvPr id="0" name=""/>
        <dsp:cNvSpPr/>
      </dsp:nvSpPr>
      <dsp:spPr>
        <a:xfrm rot="10800000">
          <a:off x="6887512" y="3196955"/>
          <a:ext cx="575831" cy="673614"/>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仿宋" panose="02010609060101010101" pitchFamily="49" charset="-122"/>
            <a:ea typeface="仿宋" panose="02010609060101010101" pitchFamily="49" charset="-122"/>
          </a:endParaRPr>
        </a:p>
      </dsp:txBody>
      <dsp:txXfrm rot="10800000">
        <a:off x="7060261" y="3331678"/>
        <a:ext cx="403082" cy="404168"/>
      </dsp:txXfrm>
    </dsp:sp>
    <dsp:sp modelId="{6A649E96-2BB9-4D32-8B53-0FA88EF71144}">
      <dsp:nvSpPr>
        <dsp:cNvPr id="0" name=""/>
        <dsp:cNvSpPr/>
      </dsp:nvSpPr>
      <dsp:spPr>
        <a:xfrm>
          <a:off x="3899706" y="2718906"/>
          <a:ext cx="2716187" cy="1629712"/>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仿宋" panose="02010609060101010101" pitchFamily="49" charset="-122"/>
              <a:ea typeface="仿宋" panose="02010609060101010101" pitchFamily="49" charset="-122"/>
            </a:rPr>
            <a:t>AICPA</a:t>
          </a:r>
          <a:r>
            <a:rPr lang="zh-CN" sz="1500" kern="1200" dirty="0">
              <a:latin typeface="仿宋" panose="02010609060101010101" pitchFamily="49" charset="-122"/>
              <a:ea typeface="仿宋" panose="02010609060101010101" pitchFamily="49" charset="-122"/>
            </a:rPr>
            <a:t>于</a:t>
          </a:r>
          <a:r>
            <a:rPr lang="en-US" sz="1500" kern="1200" dirty="0">
              <a:latin typeface="仿宋" panose="02010609060101010101" pitchFamily="49" charset="-122"/>
              <a:ea typeface="仿宋" panose="02010609060101010101" pitchFamily="49" charset="-122"/>
            </a:rPr>
            <a:t>1983</a:t>
          </a:r>
          <a:r>
            <a:rPr lang="zh-CN" sz="1500" kern="1200" dirty="0">
              <a:latin typeface="仿宋" panose="02010609060101010101" pitchFamily="49" charset="-122"/>
              <a:ea typeface="仿宋" panose="02010609060101010101" pitchFamily="49" charset="-122"/>
            </a:rPr>
            <a:t>年</a:t>
          </a:r>
          <a:r>
            <a:rPr lang="en-US" sz="1500" kern="1200" dirty="0">
              <a:latin typeface="仿宋" panose="02010609060101010101" pitchFamily="49" charset="-122"/>
              <a:ea typeface="仿宋" panose="02010609060101010101" pitchFamily="49" charset="-122"/>
            </a:rPr>
            <a:t>10</a:t>
          </a:r>
          <a:r>
            <a:rPr lang="zh-CN" sz="1500" kern="1200" dirty="0">
              <a:latin typeface="仿宋" panose="02010609060101010101" pitchFamily="49" charset="-122"/>
              <a:ea typeface="仿宋" panose="02010609060101010101" pitchFamily="49" charset="-122"/>
            </a:rPr>
            <a:t>月成立了注册会计师职业行为特别委员会（即安德森委员会</a:t>
          </a:r>
          <a:r>
            <a:rPr lang="en-US" sz="1500" kern="1200" dirty="0">
              <a:latin typeface="仿宋" panose="02010609060101010101" pitchFamily="49" charset="-122"/>
              <a:ea typeface="仿宋" panose="02010609060101010101" pitchFamily="49" charset="-122"/>
            </a:rPr>
            <a:t>, The Anderson Committee</a:t>
          </a:r>
          <a:r>
            <a:rPr lang="zh-CN" sz="1500" kern="1200" dirty="0">
              <a:latin typeface="仿宋" panose="02010609060101010101" pitchFamily="49" charset="-122"/>
              <a:ea typeface="仿宋" panose="02010609060101010101" pitchFamily="49" charset="-122"/>
            </a:rPr>
            <a:t>）</a:t>
          </a:r>
        </a:p>
      </dsp:txBody>
      <dsp:txXfrm>
        <a:off x="3947439" y="2766639"/>
        <a:ext cx="2620721" cy="1534246"/>
      </dsp:txXfrm>
    </dsp:sp>
    <dsp:sp modelId="{4015EEDE-7280-45CC-BB94-7CC159F82BFD}">
      <dsp:nvSpPr>
        <dsp:cNvPr id="0" name=""/>
        <dsp:cNvSpPr/>
      </dsp:nvSpPr>
      <dsp:spPr>
        <a:xfrm rot="10800000">
          <a:off x="3084849" y="3196955"/>
          <a:ext cx="575831" cy="67361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latin typeface="仿宋" panose="02010609060101010101" pitchFamily="49" charset="-122"/>
            <a:ea typeface="仿宋" panose="02010609060101010101" pitchFamily="49" charset="-122"/>
          </a:endParaRPr>
        </a:p>
      </dsp:txBody>
      <dsp:txXfrm rot="10800000">
        <a:off x="3257598" y="3331678"/>
        <a:ext cx="403082" cy="404168"/>
      </dsp:txXfrm>
    </dsp:sp>
    <dsp:sp modelId="{440F4D04-78B7-435C-932D-7B1977F3D792}">
      <dsp:nvSpPr>
        <dsp:cNvPr id="0" name=""/>
        <dsp:cNvSpPr/>
      </dsp:nvSpPr>
      <dsp:spPr>
        <a:xfrm>
          <a:off x="97043" y="2718906"/>
          <a:ext cx="2716187" cy="162971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仿宋" panose="02010609060101010101" pitchFamily="49" charset="-122"/>
              <a:ea typeface="仿宋" panose="02010609060101010101" pitchFamily="49" charset="-122"/>
            </a:rPr>
            <a:t>1988</a:t>
          </a:r>
          <a:r>
            <a:rPr lang="zh-CN" sz="1500" kern="1200" dirty="0">
              <a:latin typeface="仿宋" panose="02010609060101010101" pitchFamily="49" charset="-122"/>
              <a:ea typeface="仿宋" panose="02010609060101010101" pitchFamily="49" charset="-122"/>
            </a:rPr>
            <a:t>年</a:t>
          </a:r>
          <a:r>
            <a:rPr lang="en-US" sz="1500" kern="1200" dirty="0">
              <a:latin typeface="仿宋" panose="02010609060101010101" pitchFamily="49" charset="-122"/>
              <a:ea typeface="仿宋" panose="02010609060101010101" pitchFamily="49" charset="-122"/>
            </a:rPr>
            <a:t>AICPA</a:t>
          </a:r>
          <a:r>
            <a:rPr lang="zh-CN" sz="1500" kern="1200" dirty="0">
              <a:latin typeface="仿宋" panose="02010609060101010101" pitchFamily="49" charset="-122"/>
              <a:ea typeface="仿宋" panose="02010609060101010101" pitchFamily="49" charset="-122"/>
            </a:rPr>
            <a:t>对职业道德准则在内容上进行了全面修正，并更名为“职业行为准则”</a:t>
          </a:r>
          <a:r>
            <a:rPr lang="en-US" sz="1500" kern="1200" dirty="0">
              <a:latin typeface="仿宋" panose="02010609060101010101" pitchFamily="49" charset="-122"/>
              <a:ea typeface="仿宋" panose="02010609060101010101" pitchFamily="49" charset="-122"/>
            </a:rPr>
            <a:t>(Code of Professional Conduct)</a:t>
          </a:r>
          <a:r>
            <a:rPr lang="zh-CN" sz="1500" kern="1200" dirty="0">
              <a:latin typeface="仿宋" panose="02010609060101010101" pitchFamily="49" charset="-122"/>
              <a:ea typeface="仿宋" panose="02010609060101010101" pitchFamily="49" charset="-122"/>
            </a:rPr>
            <a:t>，于</a:t>
          </a:r>
          <a:r>
            <a:rPr lang="en-US" sz="1500" kern="1200" dirty="0">
              <a:latin typeface="仿宋" panose="02010609060101010101" pitchFamily="49" charset="-122"/>
              <a:ea typeface="仿宋" panose="02010609060101010101" pitchFamily="49" charset="-122"/>
            </a:rPr>
            <a:t>1988</a:t>
          </a:r>
          <a:r>
            <a:rPr lang="zh-CN" sz="1500" kern="1200" dirty="0">
              <a:latin typeface="仿宋" panose="02010609060101010101" pitchFamily="49" charset="-122"/>
              <a:ea typeface="仿宋" panose="02010609060101010101" pitchFamily="49" charset="-122"/>
            </a:rPr>
            <a:t>年</a:t>
          </a:r>
          <a:r>
            <a:rPr lang="en-US" sz="1500" kern="1200" dirty="0">
              <a:latin typeface="仿宋" panose="02010609060101010101" pitchFamily="49" charset="-122"/>
              <a:ea typeface="仿宋" panose="02010609060101010101" pitchFamily="49" charset="-122"/>
            </a:rPr>
            <a:t>1</a:t>
          </a:r>
          <a:r>
            <a:rPr lang="zh-CN" sz="1500" kern="1200" dirty="0">
              <a:latin typeface="仿宋" panose="02010609060101010101" pitchFamily="49" charset="-122"/>
              <a:ea typeface="仿宋" panose="02010609060101010101" pitchFamily="49" charset="-122"/>
            </a:rPr>
            <a:t>月</a:t>
          </a:r>
          <a:r>
            <a:rPr lang="en-US" sz="1500" kern="1200" dirty="0">
              <a:latin typeface="仿宋" panose="02010609060101010101" pitchFamily="49" charset="-122"/>
              <a:ea typeface="仿宋" panose="02010609060101010101" pitchFamily="49" charset="-122"/>
            </a:rPr>
            <a:t>12</a:t>
          </a:r>
          <a:r>
            <a:rPr lang="zh-CN" sz="1500" kern="1200" dirty="0">
              <a:latin typeface="仿宋" panose="02010609060101010101" pitchFamily="49" charset="-122"/>
              <a:ea typeface="仿宋" panose="02010609060101010101" pitchFamily="49" charset="-122"/>
            </a:rPr>
            <a:t>日正式采纳。</a:t>
          </a:r>
        </a:p>
      </dsp:txBody>
      <dsp:txXfrm>
        <a:off x="144776" y="2766639"/>
        <a:ext cx="2620721" cy="15342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654B4-F8D3-4382-9EC1-7266BE549940}">
      <dsp:nvSpPr>
        <dsp:cNvPr id="0" name=""/>
        <dsp:cNvSpPr/>
      </dsp:nvSpPr>
      <dsp:spPr>
        <a:xfrm>
          <a:off x="3265556" y="47626"/>
          <a:ext cx="2286058" cy="228605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bg1"/>
              </a:solidFill>
            </a:rPr>
            <a:t>评价不利影响</a:t>
          </a:r>
        </a:p>
      </dsp:txBody>
      <dsp:txXfrm>
        <a:off x="3570364" y="447686"/>
        <a:ext cx="1676442" cy="1028726"/>
      </dsp:txXfrm>
    </dsp:sp>
    <dsp:sp modelId="{AF3FB580-F1E9-4A34-830F-BBB0E09F8AC3}">
      <dsp:nvSpPr>
        <dsp:cNvPr id="0" name=""/>
        <dsp:cNvSpPr/>
      </dsp:nvSpPr>
      <dsp:spPr>
        <a:xfrm>
          <a:off x="6023556" y="1524038"/>
          <a:ext cx="2286058" cy="2286058"/>
        </a:xfrm>
        <a:prstGeom prst="ellipse">
          <a:avLst/>
        </a:prstGeom>
        <a:gradFill rotWithShape="0">
          <a:gsLst>
            <a:gs pos="0">
              <a:schemeClr val="accent2">
                <a:alpha val="50000"/>
                <a:hueOff val="-727682"/>
                <a:satOff val="-41964"/>
                <a:lumOff val="4314"/>
                <a:alphaOff val="0"/>
                <a:satMod val="103000"/>
                <a:lumMod val="102000"/>
                <a:tint val="94000"/>
              </a:schemeClr>
            </a:gs>
            <a:gs pos="50000">
              <a:schemeClr val="accent2">
                <a:alpha val="50000"/>
                <a:hueOff val="-727682"/>
                <a:satOff val="-41964"/>
                <a:lumOff val="4314"/>
                <a:alphaOff val="0"/>
                <a:satMod val="110000"/>
                <a:lumMod val="100000"/>
                <a:shade val="100000"/>
              </a:schemeClr>
            </a:gs>
            <a:gs pos="100000">
              <a:schemeClr val="accent2">
                <a:alpha val="50000"/>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rgbClr val="FF0000"/>
              </a:solidFill>
            </a:rPr>
            <a:t>应对不利影响</a:t>
          </a:r>
        </a:p>
      </dsp:txBody>
      <dsp:txXfrm>
        <a:off x="6722708" y="2114603"/>
        <a:ext cx="1371634" cy="1257332"/>
      </dsp:txXfrm>
    </dsp:sp>
    <dsp:sp modelId="{EDEAEB62-45B1-4D99-A72B-A5DAB75F5158}">
      <dsp:nvSpPr>
        <dsp:cNvPr id="0" name=""/>
        <dsp:cNvSpPr/>
      </dsp:nvSpPr>
      <dsp:spPr>
        <a:xfrm>
          <a:off x="650526" y="1398869"/>
          <a:ext cx="2286058" cy="2286058"/>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solidFill>
                <a:schemeClr val="tx1"/>
              </a:solidFill>
            </a:rPr>
            <a:t>识别不利影响</a:t>
          </a:r>
        </a:p>
      </dsp:txBody>
      <dsp:txXfrm>
        <a:off x="865797" y="1989434"/>
        <a:ext cx="1371634" cy="12573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654B4-F8D3-4382-9EC1-7266BE549940}">
      <dsp:nvSpPr>
        <dsp:cNvPr id="0" name=""/>
        <dsp:cNvSpPr/>
      </dsp:nvSpPr>
      <dsp:spPr>
        <a:xfrm>
          <a:off x="2354589" y="43528"/>
          <a:ext cx="2089391" cy="2089391"/>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solidFill>
            </a:rPr>
            <a:t>财务上的个人利益</a:t>
          </a:r>
        </a:p>
      </dsp:txBody>
      <dsp:txXfrm>
        <a:off x="2633174" y="409172"/>
        <a:ext cx="1532220" cy="940226"/>
      </dsp:txXfrm>
    </dsp:sp>
    <dsp:sp modelId="{AF3FB580-F1E9-4A34-830F-BBB0E09F8AC3}">
      <dsp:nvSpPr>
        <dsp:cNvPr id="0" name=""/>
        <dsp:cNvSpPr/>
      </dsp:nvSpPr>
      <dsp:spPr>
        <a:xfrm>
          <a:off x="3108511" y="1349398"/>
          <a:ext cx="2089391" cy="2089391"/>
        </a:xfrm>
        <a:prstGeom prst="ellipse">
          <a:avLst/>
        </a:prstGeom>
        <a:gradFill rotWithShape="0">
          <a:gsLst>
            <a:gs pos="0">
              <a:schemeClr val="accent2">
                <a:alpha val="50000"/>
                <a:hueOff val="-727682"/>
                <a:satOff val="-41964"/>
                <a:lumOff val="4314"/>
                <a:alphaOff val="0"/>
                <a:satMod val="103000"/>
                <a:lumMod val="102000"/>
                <a:tint val="94000"/>
              </a:schemeClr>
            </a:gs>
            <a:gs pos="50000">
              <a:schemeClr val="accent2">
                <a:alpha val="50000"/>
                <a:hueOff val="-727682"/>
                <a:satOff val="-41964"/>
                <a:lumOff val="4314"/>
                <a:alphaOff val="0"/>
                <a:satMod val="110000"/>
                <a:lumMod val="100000"/>
                <a:shade val="100000"/>
              </a:schemeClr>
            </a:gs>
            <a:gs pos="100000">
              <a:schemeClr val="accent2">
                <a:alpha val="50000"/>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solidFill>
            </a:rPr>
            <a:t>其他方面的个人利益</a:t>
          </a:r>
        </a:p>
      </dsp:txBody>
      <dsp:txXfrm>
        <a:off x="3747516" y="1889158"/>
        <a:ext cx="1253634" cy="1149165"/>
      </dsp:txXfrm>
    </dsp:sp>
    <dsp:sp modelId="{EDEAEB62-45B1-4D99-A72B-A5DAB75F5158}">
      <dsp:nvSpPr>
        <dsp:cNvPr id="0" name=""/>
        <dsp:cNvSpPr/>
      </dsp:nvSpPr>
      <dsp:spPr>
        <a:xfrm>
          <a:off x="1600667" y="1349398"/>
          <a:ext cx="2089391" cy="2089391"/>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solidFill>
            </a:rPr>
            <a:t>情感上的个人利益</a:t>
          </a:r>
        </a:p>
      </dsp:txBody>
      <dsp:txXfrm>
        <a:off x="1797418" y="1889158"/>
        <a:ext cx="1253634" cy="11491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C0258-F36B-4AB6-8A8F-0156D0E2A48C}">
      <dsp:nvSpPr>
        <dsp:cNvPr id="0" name=""/>
        <dsp:cNvSpPr/>
      </dsp:nvSpPr>
      <dsp:spPr>
        <a:xfrm>
          <a:off x="5713271" y="2442394"/>
          <a:ext cx="2835308" cy="2835308"/>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仿宋" panose="02010609060101010101" pitchFamily="49" charset="-122"/>
              <a:ea typeface="仿宋" panose="02010609060101010101" pitchFamily="49" charset="-122"/>
            </a:rPr>
            <a:t>职业会计师在审查自己的工作或同一单位其他同事的工作</a:t>
          </a:r>
        </a:p>
      </dsp:txBody>
      <dsp:txXfrm>
        <a:off x="6283294" y="3106551"/>
        <a:ext cx="1695262" cy="1457407"/>
      </dsp:txXfrm>
    </dsp:sp>
    <dsp:sp modelId="{7A7B4673-D5DA-4975-99E9-A2A64DB34A26}">
      <dsp:nvSpPr>
        <dsp:cNvPr id="0" name=""/>
        <dsp:cNvSpPr/>
      </dsp:nvSpPr>
      <dsp:spPr>
        <a:xfrm>
          <a:off x="4063636" y="1772230"/>
          <a:ext cx="2062042" cy="2062042"/>
        </a:xfrm>
        <a:prstGeom prst="gear6">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仿宋" panose="02010609060101010101" pitchFamily="49" charset="-122"/>
              <a:ea typeface="仿宋" panose="02010609060101010101" pitchFamily="49" charset="-122"/>
            </a:rPr>
            <a:t>难以保持客观</a:t>
          </a:r>
        </a:p>
      </dsp:txBody>
      <dsp:txXfrm>
        <a:off x="4582761" y="2294493"/>
        <a:ext cx="1023792" cy="1017516"/>
      </dsp:txXfrm>
    </dsp:sp>
    <dsp:sp modelId="{C2F2E292-FF5C-4450-9A8B-F4EF87E60381}">
      <dsp:nvSpPr>
        <dsp:cNvPr id="0" name=""/>
        <dsp:cNvSpPr/>
      </dsp:nvSpPr>
      <dsp:spPr>
        <a:xfrm rot="20700000">
          <a:off x="5017591" y="149646"/>
          <a:ext cx="2422380" cy="2420351"/>
        </a:xfrm>
        <a:prstGeom prst="gear6">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仿宋" panose="02010609060101010101" pitchFamily="49" charset="-122"/>
              <a:ea typeface="仿宋" panose="02010609060101010101" pitchFamily="49" charset="-122"/>
            </a:rPr>
            <a:t>可能不恰当地评价这些以往的判断或结论</a:t>
          </a:r>
        </a:p>
      </dsp:txBody>
      <dsp:txXfrm rot="-20700000">
        <a:off x="5549010" y="680380"/>
        <a:ext cx="1359541" cy="1358884"/>
      </dsp:txXfrm>
    </dsp:sp>
    <dsp:sp modelId="{308851C5-C561-4183-BEAF-BE1AB10A78B6}">
      <dsp:nvSpPr>
        <dsp:cNvPr id="0" name=""/>
        <dsp:cNvSpPr/>
      </dsp:nvSpPr>
      <dsp:spPr>
        <a:xfrm>
          <a:off x="5505946" y="2008444"/>
          <a:ext cx="3629195" cy="3629195"/>
        </a:xfrm>
        <a:prstGeom prst="circularArrow">
          <a:avLst>
            <a:gd name="adj1" fmla="val 4687"/>
            <a:gd name="adj2" fmla="val 299029"/>
            <a:gd name="adj3" fmla="val 2535159"/>
            <a:gd name="adj4" fmla="val 1582095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4A4D2-6147-4ECF-9EFE-262AC4FC5D05}">
      <dsp:nvSpPr>
        <dsp:cNvPr id="0" name=""/>
        <dsp:cNvSpPr/>
      </dsp:nvSpPr>
      <dsp:spPr>
        <a:xfrm>
          <a:off x="3698453" y="1311855"/>
          <a:ext cx="2636837" cy="2636837"/>
        </a:xfrm>
        <a:prstGeom prst="leftCircularArrow">
          <a:avLst>
            <a:gd name="adj1" fmla="val 6452"/>
            <a:gd name="adj2" fmla="val 429999"/>
            <a:gd name="adj3" fmla="val 10489124"/>
            <a:gd name="adj4" fmla="val 14837806"/>
            <a:gd name="adj5" fmla="val 7527"/>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744E3-1AD6-421A-A246-6727F561000F}">
      <dsp:nvSpPr>
        <dsp:cNvPr id="0" name=""/>
        <dsp:cNvSpPr/>
      </dsp:nvSpPr>
      <dsp:spPr>
        <a:xfrm>
          <a:off x="4751256" y="-97030"/>
          <a:ext cx="2843041" cy="2843041"/>
        </a:xfrm>
        <a:prstGeom prst="circularArrow">
          <a:avLst>
            <a:gd name="adj1" fmla="val 5984"/>
            <a:gd name="adj2" fmla="val 394124"/>
            <a:gd name="adj3" fmla="val 13313824"/>
            <a:gd name="adj4" fmla="val 10508221"/>
            <a:gd name="adj5" fmla="val 6981"/>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BC0258-F36B-4AB6-8A8F-0156D0E2A48C}">
      <dsp:nvSpPr>
        <dsp:cNvPr id="0" name=""/>
        <dsp:cNvSpPr/>
      </dsp:nvSpPr>
      <dsp:spPr>
        <a:xfrm>
          <a:off x="5713271" y="2442394"/>
          <a:ext cx="2835308" cy="2835308"/>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a:latin typeface="仿宋" panose="02010609060101010101" pitchFamily="49" charset="-122"/>
              <a:ea typeface="仿宋" panose="02010609060101010101" pitchFamily="49" charset="-122"/>
            </a:rPr>
            <a:t>当注册会计师对审计客户非常熟悉或信任</a:t>
          </a:r>
        </a:p>
      </dsp:txBody>
      <dsp:txXfrm>
        <a:off x="5713271" y="2442394"/>
        <a:ext cx="2835308" cy="2835308"/>
      </dsp:txXfrm>
    </dsp:sp>
    <dsp:sp modelId="{7A7B4673-D5DA-4975-99E9-A2A64DB34A26}">
      <dsp:nvSpPr>
        <dsp:cNvPr id="0" name=""/>
        <dsp:cNvSpPr/>
      </dsp:nvSpPr>
      <dsp:spPr>
        <a:xfrm>
          <a:off x="4063636" y="1772230"/>
          <a:ext cx="2062042" cy="2062042"/>
        </a:xfrm>
        <a:prstGeom prst="gear6">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a:latin typeface="仿宋" panose="02010609060101010101" pitchFamily="49" charset="-122"/>
              <a:ea typeface="仿宋" panose="02010609060101010101" pitchFamily="49" charset="-122"/>
            </a:rPr>
            <a:t>轻易接受其观点</a:t>
          </a:r>
        </a:p>
      </dsp:txBody>
      <dsp:txXfrm>
        <a:off x="4063636" y="1772230"/>
        <a:ext cx="2062042" cy="2062042"/>
      </dsp:txXfrm>
    </dsp:sp>
    <dsp:sp modelId="{C2F2E292-FF5C-4450-9A8B-F4EF87E60381}">
      <dsp:nvSpPr>
        <dsp:cNvPr id="0" name=""/>
        <dsp:cNvSpPr/>
      </dsp:nvSpPr>
      <dsp:spPr>
        <a:xfrm rot="20700000">
          <a:off x="5017591" y="149646"/>
          <a:ext cx="2422380" cy="2420351"/>
        </a:xfrm>
        <a:prstGeom prst="gear6">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a:latin typeface="仿宋" panose="02010609060101010101" pitchFamily="49" charset="-122"/>
              <a:ea typeface="仿宋" panose="02010609060101010101" pitchFamily="49" charset="-122"/>
            </a:rPr>
            <a:t>可能会对客户的认定未能保持足够的怀疑</a:t>
          </a:r>
        </a:p>
      </dsp:txBody>
      <dsp:txXfrm>
        <a:off x="5549010" y="680380"/>
        <a:ext cx="1359541" cy="1358884"/>
      </dsp:txXfrm>
    </dsp:sp>
    <dsp:sp modelId="{308851C5-C561-4183-BEAF-BE1AB10A78B6}">
      <dsp:nvSpPr>
        <dsp:cNvPr id="0" name=""/>
        <dsp:cNvSpPr/>
      </dsp:nvSpPr>
      <dsp:spPr>
        <a:xfrm>
          <a:off x="5505946" y="2008444"/>
          <a:ext cx="3629195" cy="3629195"/>
        </a:xfrm>
        <a:prstGeom prst="circularArrow">
          <a:avLst>
            <a:gd name="adj1" fmla="val 4687"/>
            <a:gd name="adj2" fmla="val 299029"/>
            <a:gd name="adj3" fmla="val 2535159"/>
            <a:gd name="adj4" fmla="val 1582095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4A4D2-6147-4ECF-9EFE-262AC4FC5D05}">
      <dsp:nvSpPr>
        <dsp:cNvPr id="0" name=""/>
        <dsp:cNvSpPr/>
      </dsp:nvSpPr>
      <dsp:spPr>
        <a:xfrm>
          <a:off x="3698453" y="1311855"/>
          <a:ext cx="2636837" cy="2636837"/>
        </a:xfrm>
        <a:prstGeom prst="leftCircularArrow">
          <a:avLst>
            <a:gd name="adj1" fmla="val 6452"/>
            <a:gd name="adj2" fmla="val 429999"/>
            <a:gd name="adj3" fmla="val 10489124"/>
            <a:gd name="adj4" fmla="val 14837806"/>
            <a:gd name="adj5" fmla="val 7527"/>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744E3-1AD6-421A-A246-6727F561000F}">
      <dsp:nvSpPr>
        <dsp:cNvPr id="0" name=""/>
        <dsp:cNvSpPr/>
      </dsp:nvSpPr>
      <dsp:spPr>
        <a:xfrm>
          <a:off x="4751256" y="-97030"/>
          <a:ext cx="2843041" cy="2843041"/>
        </a:xfrm>
        <a:prstGeom prst="circularArrow">
          <a:avLst>
            <a:gd name="adj1" fmla="val 5984"/>
            <a:gd name="adj2" fmla="val 394124"/>
            <a:gd name="adj3" fmla="val 13313824"/>
            <a:gd name="adj4" fmla="val 10508221"/>
            <a:gd name="adj5" fmla="val 6981"/>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1557A6-AD89-430E-BC3E-FFBCF27BD8EE}">
      <dsp:nvSpPr>
        <dsp:cNvPr id="0" name=""/>
        <dsp:cNvSpPr/>
      </dsp:nvSpPr>
      <dsp:spPr>
        <a:xfrm>
          <a:off x="2731060" y="0"/>
          <a:ext cx="4265307" cy="426530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AE86E8-4CB5-4541-B46E-F801F5119586}">
      <dsp:nvSpPr>
        <dsp:cNvPr id="0" name=""/>
        <dsp:cNvSpPr/>
      </dsp:nvSpPr>
      <dsp:spPr>
        <a:xfrm>
          <a:off x="1574557" y="405204"/>
          <a:ext cx="2879516" cy="16634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a:latin typeface="仿宋" panose="02010609060101010101" pitchFamily="49" charset="-122"/>
              <a:ea typeface="仿宋" panose="02010609060101010101" pitchFamily="49" charset="-122"/>
            </a:rPr>
            <a:t>基本原则有合乎逻辑的指南所支持，能避免对没有特别禁止的行为方式的争论；</a:t>
          </a:r>
        </a:p>
      </dsp:txBody>
      <dsp:txXfrm>
        <a:off x="1574557" y="405204"/>
        <a:ext cx="2879516" cy="1663469"/>
      </dsp:txXfrm>
    </dsp:sp>
    <dsp:sp modelId="{32C49DFE-5503-44DA-ACC1-78C0561E5E0B}">
      <dsp:nvSpPr>
        <dsp:cNvPr id="0" name=""/>
        <dsp:cNvSpPr/>
      </dsp:nvSpPr>
      <dsp:spPr>
        <a:xfrm>
          <a:off x="4642084" y="405204"/>
          <a:ext cx="2966482" cy="166346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latin typeface="仿宋" panose="02010609060101010101" pitchFamily="49" charset="-122"/>
              <a:ea typeface="仿宋" panose="02010609060101010101" pitchFamily="49" charset="-122"/>
            </a:rPr>
            <a:t>基本原则简单易懂，几乎能应用于所有的情形，以避免规则导向所带来的刚性过度问题；</a:t>
          </a:r>
        </a:p>
      </dsp:txBody>
      <dsp:txXfrm>
        <a:off x="4642084" y="405204"/>
        <a:ext cx="2966482" cy="1663469"/>
      </dsp:txXfrm>
    </dsp:sp>
    <dsp:sp modelId="{C954C670-AA71-4C7D-A27A-43828E9B0215}">
      <dsp:nvSpPr>
        <dsp:cNvPr id="0" name=""/>
        <dsp:cNvSpPr/>
      </dsp:nvSpPr>
      <dsp:spPr>
        <a:xfrm>
          <a:off x="1730807" y="2196633"/>
          <a:ext cx="3031124" cy="166346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a:latin typeface="仿宋" panose="02010609060101010101" pitchFamily="49" charset="-122"/>
              <a:ea typeface="仿宋" panose="02010609060101010101" pitchFamily="49" charset="-122"/>
            </a:rPr>
            <a:t>原则导向的概念结构能更好应对商业环境和组织的结构的变化；</a:t>
          </a:r>
        </a:p>
      </dsp:txBody>
      <dsp:txXfrm>
        <a:off x="1730807" y="2196633"/>
        <a:ext cx="3031124" cy="1663469"/>
      </dsp:txXfrm>
    </dsp:sp>
    <dsp:sp modelId="{FB7C4009-F84F-49D4-A01D-CF954EB6FBFE}">
      <dsp:nvSpPr>
        <dsp:cNvPr id="0" name=""/>
        <dsp:cNvSpPr/>
      </dsp:nvSpPr>
      <dsp:spPr>
        <a:xfrm>
          <a:off x="4949452" y="2196633"/>
          <a:ext cx="3225833" cy="16634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latin typeface="仿宋" panose="02010609060101010101" pitchFamily="49" charset="-122"/>
              <a:ea typeface="仿宋" panose="02010609060101010101" pitchFamily="49" charset="-122"/>
            </a:rPr>
            <a:t>概念框架法认识到</a:t>
          </a:r>
          <a:r>
            <a:rPr lang="zh-CN" altLang="en-US" sz="2000" b="1" kern="1200" dirty="0" smtClean="0">
              <a:latin typeface="仿宋" panose="02010609060101010101" pitchFamily="49" charset="-122"/>
              <a:ea typeface="仿宋" panose="02010609060101010101" pitchFamily="49" charset="-122"/>
            </a:rPr>
            <a:t>，会计师</a:t>
          </a:r>
          <a:r>
            <a:rPr lang="zh-CN" altLang="en-US" sz="2000" b="1" kern="1200" dirty="0">
              <a:latin typeface="仿宋" panose="02010609060101010101" pitchFamily="49" charset="-122"/>
              <a:ea typeface="仿宋" panose="02010609060101010101" pitchFamily="49" charset="-122"/>
            </a:rPr>
            <a:t>不能做到完全免于任何威胁，所能做的就是要使对基本原则遵循的威胁降低到不重要的水平。</a:t>
          </a:r>
        </a:p>
      </dsp:txBody>
      <dsp:txXfrm>
        <a:off x="4949452" y="2196633"/>
        <a:ext cx="3225833" cy="1663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9EBE5-E1E4-49A3-A679-3FCD0018B58D}">
      <dsp:nvSpPr>
        <dsp:cNvPr id="0" name=""/>
        <dsp:cNvSpPr/>
      </dsp:nvSpPr>
      <dsp:spPr>
        <a:xfrm>
          <a:off x="85358" y="3304"/>
          <a:ext cx="3001689" cy="180101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仿宋" panose="02010609060101010101" pitchFamily="49" charset="-122"/>
              <a:ea typeface="仿宋" panose="02010609060101010101" pitchFamily="49" charset="-122"/>
            </a:rPr>
            <a:t>1992</a:t>
          </a:r>
          <a:r>
            <a:rPr lang="zh-CN" sz="1700" b="1" kern="1200" dirty="0">
              <a:latin typeface="仿宋" panose="02010609060101010101" pitchFamily="49" charset="-122"/>
              <a:ea typeface="仿宋" panose="02010609060101010101" pitchFamily="49" charset="-122"/>
            </a:rPr>
            <a:t>年，</a:t>
          </a:r>
          <a:r>
            <a:rPr lang="en-US" sz="1700" b="1" kern="1200" dirty="0">
              <a:latin typeface="仿宋" panose="02010609060101010101" pitchFamily="49" charset="-122"/>
              <a:ea typeface="仿宋" panose="02010609060101010101" pitchFamily="49" charset="-122"/>
            </a:rPr>
            <a:t>CICPA</a:t>
          </a:r>
          <a:r>
            <a:rPr lang="zh-CN" sz="1700" b="1" kern="1200" dirty="0">
              <a:latin typeface="仿宋" panose="02010609060101010101" pitchFamily="49" charset="-122"/>
              <a:ea typeface="仿宋" panose="02010609060101010101" pitchFamily="49" charset="-122"/>
            </a:rPr>
            <a:t>依据</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中华人民共和国注册会计师条例</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颁布了</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中国注册会计师职业道德守则（试行）</a:t>
          </a:r>
          <a:r>
            <a:rPr lang="en-US" sz="1700" b="1" kern="1200" dirty="0">
              <a:latin typeface="仿宋" panose="02010609060101010101" pitchFamily="49" charset="-122"/>
              <a:ea typeface="仿宋" panose="02010609060101010101" pitchFamily="49" charset="-122"/>
            </a:rPr>
            <a:t>》</a:t>
          </a:r>
          <a:endParaRPr lang="zh-CN" sz="1700" b="1" kern="1200" dirty="0">
            <a:latin typeface="仿宋" panose="02010609060101010101" pitchFamily="49" charset="-122"/>
            <a:ea typeface="仿宋" panose="02010609060101010101" pitchFamily="49" charset="-122"/>
          </a:endParaRPr>
        </a:p>
      </dsp:txBody>
      <dsp:txXfrm>
        <a:off x="138108" y="56054"/>
        <a:ext cx="2896189" cy="1695513"/>
      </dsp:txXfrm>
    </dsp:sp>
    <dsp:sp modelId="{39E6C976-8BC3-4F61-972B-34E1C9744F96}">
      <dsp:nvSpPr>
        <dsp:cNvPr id="0" name=""/>
        <dsp:cNvSpPr/>
      </dsp:nvSpPr>
      <dsp:spPr>
        <a:xfrm>
          <a:off x="3351196" y="531602"/>
          <a:ext cx="636358" cy="74441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latin typeface="仿宋" panose="02010609060101010101" pitchFamily="49" charset="-122"/>
            <a:ea typeface="仿宋" panose="02010609060101010101" pitchFamily="49" charset="-122"/>
          </a:endParaRPr>
        </a:p>
      </dsp:txBody>
      <dsp:txXfrm>
        <a:off x="3351196" y="680486"/>
        <a:ext cx="445451" cy="446650"/>
      </dsp:txXfrm>
    </dsp:sp>
    <dsp:sp modelId="{4AC76F4A-F435-446E-A120-50993BC20163}">
      <dsp:nvSpPr>
        <dsp:cNvPr id="0" name=""/>
        <dsp:cNvSpPr/>
      </dsp:nvSpPr>
      <dsp:spPr>
        <a:xfrm>
          <a:off x="4287723" y="3304"/>
          <a:ext cx="3001689" cy="1801013"/>
        </a:xfrm>
        <a:prstGeom prst="roundRect">
          <a:avLst>
            <a:gd name="adj" fmla="val 10000"/>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仿宋" panose="02010609060101010101" pitchFamily="49" charset="-122"/>
              <a:ea typeface="仿宋" panose="02010609060101010101" pitchFamily="49" charset="-122"/>
            </a:rPr>
            <a:t>1996</a:t>
          </a:r>
          <a:r>
            <a:rPr lang="zh-CN" sz="1700" b="1" kern="1200" dirty="0">
              <a:latin typeface="仿宋" panose="02010609060101010101" pitchFamily="49" charset="-122"/>
              <a:ea typeface="仿宋" panose="02010609060101010101" pitchFamily="49" charset="-122"/>
            </a:rPr>
            <a:t>年，</a:t>
          </a:r>
          <a:r>
            <a:rPr lang="en-US" sz="1700" b="1" kern="1200" dirty="0">
              <a:latin typeface="仿宋" panose="02010609060101010101" pitchFamily="49" charset="-122"/>
              <a:ea typeface="仿宋" panose="02010609060101010101" pitchFamily="49" charset="-122"/>
            </a:rPr>
            <a:t>CICPA</a:t>
          </a:r>
          <a:r>
            <a:rPr lang="zh-CN" sz="1700" b="1" kern="1200" dirty="0">
              <a:latin typeface="仿宋" panose="02010609060101010101" pitchFamily="49" charset="-122"/>
              <a:ea typeface="仿宋" panose="02010609060101010101" pitchFamily="49" charset="-122"/>
            </a:rPr>
            <a:t>依据</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中国注册会计师法</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正式颁布了</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中国注册会计师职业道德基本准则</a:t>
          </a:r>
          <a:r>
            <a:rPr lang="en-US" sz="1700" b="1" kern="1200" dirty="0">
              <a:latin typeface="仿宋" panose="02010609060101010101" pitchFamily="49" charset="-122"/>
              <a:ea typeface="仿宋" panose="02010609060101010101" pitchFamily="49" charset="-122"/>
            </a:rPr>
            <a:t>》</a:t>
          </a:r>
          <a:endParaRPr lang="zh-CN" sz="1700" b="1" kern="1200" dirty="0">
            <a:latin typeface="仿宋" panose="02010609060101010101" pitchFamily="49" charset="-122"/>
            <a:ea typeface="仿宋" panose="02010609060101010101" pitchFamily="49" charset="-122"/>
          </a:endParaRPr>
        </a:p>
      </dsp:txBody>
      <dsp:txXfrm>
        <a:off x="4340473" y="56054"/>
        <a:ext cx="2896189" cy="1695513"/>
      </dsp:txXfrm>
    </dsp:sp>
    <dsp:sp modelId="{DF70313B-B4BF-48E5-8E38-5261BFBB596F}">
      <dsp:nvSpPr>
        <dsp:cNvPr id="0" name=""/>
        <dsp:cNvSpPr/>
      </dsp:nvSpPr>
      <dsp:spPr>
        <a:xfrm>
          <a:off x="7553561" y="531602"/>
          <a:ext cx="636358" cy="744418"/>
        </a:xfrm>
        <a:prstGeom prst="rightArrow">
          <a:avLst>
            <a:gd name="adj1" fmla="val 60000"/>
            <a:gd name="adj2" fmla="val 50000"/>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latin typeface="仿宋" panose="02010609060101010101" pitchFamily="49" charset="-122"/>
            <a:ea typeface="仿宋" panose="02010609060101010101" pitchFamily="49" charset="-122"/>
          </a:endParaRPr>
        </a:p>
      </dsp:txBody>
      <dsp:txXfrm>
        <a:off x="7553561" y="680486"/>
        <a:ext cx="445451" cy="446650"/>
      </dsp:txXfrm>
    </dsp:sp>
    <dsp:sp modelId="{12B321D1-26A7-4049-A99D-098A55058661}">
      <dsp:nvSpPr>
        <dsp:cNvPr id="0" name=""/>
        <dsp:cNvSpPr/>
      </dsp:nvSpPr>
      <dsp:spPr>
        <a:xfrm>
          <a:off x="8490088" y="3304"/>
          <a:ext cx="3001689" cy="1801013"/>
        </a:xfrm>
        <a:prstGeom prst="roundRect">
          <a:avLst>
            <a:gd name="adj" fmla="val 10000"/>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仿宋" panose="02010609060101010101" pitchFamily="49" charset="-122"/>
              <a:ea typeface="仿宋" panose="02010609060101010101" pitchFamily="49" charset="-122"/>
            </a:rPr>
            <a:t>2002</a:t>
          </a:r>
          <a:r>
            <a:rPr lang="zh-CN" sz="1700" b="1" kern="1200" dirty="0">
              <a:latin typeface="仿宋" panose="02010609060101010101" pitchFamily="49" charset="-122"/>
              <a:ea typeface="仿宋" panose="02010609060101010101" pitchFamily="49" charset="-122"/>
            </a:rPr>
            <a:t>年，</a:t>
          </a:r>
          <a:r>
            <a:rPr lang="en-US" sz="1700" b="1" kern="1200" dirty="0">
              <a:latin typeface="仿宋" panose="02010609060101010101" pitchFamily="49" charset="-122"/>
              <a:ea typeface="仿宋" panose="02010609060101010101" pitchFamily="49" charset="-122"/>
            </a:rPr>
            <a:t> CICPA</a:t>
          </a:r>
          <a:r>
            <a:rPr lang="zh-CN" sz="1700" b="1" kern="1200" dirty="0">
              <a:latin typeface="仿宋" panose="02010609060101010101" pitchFamily="49" charset="-122"/>
              <a:ea typeface="仿宋" panose="02010609060101010101" pitchFamily="49" charset="-122"/>
            </a:rPr>
            <a:t>制定和发布了</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中国注册会计师职业道德规范指导意见</a:t>
          </a:r>
          <a:r>
            <a:rPr lang="en-US" sz="1700" b="1" kern="1200" dirty="0">
              <a:latin typeface="仿宋" panose="02010609060101010101" pitchFamily="49" charset="-122"/>
              <a:ea typeface="仿宋" panose="02010609060101010101" pitchFamily="49" charset="-122"/>
            </a:rPr>
            <a:t>》</a:t>
          </a:r>
          <a:endParaRPr lang="zh-CN" sz="1700" b="1" kern="1200" dirty="0">
            <a:latin typeface="仿宋" panose="02010609060101010101" pitchFamily="49" charset="-122"/>
            <a:ea typeface="仿宋" panose="02010609060101010101" pitchFamily="49" charset="-122"/>
          </a:endParaRPr>
        </a:p>
      </dsp:txBody>
      <dsp:txXfrm>
        <a:off x="8542838" y="56054"/>
        <a:ext cx="2896189" cy="1695513"/>
      </dsp:txXfrm>
    </dsp:sp>
    <dsp:sp modelId="{FD8320C0-73B5-4121-94AE-FD7A7F8FDED1}">
      <dsp:nvSpPr>
        <dsp:cNvPr id="0" name=""/>
        <dsp:cNvSpPr/>
      </dsp:nvSpPr>
      <dsp:spPr>
        <a:xfrm rot="5400000">
          <a:off x="9672753" y="2014436"/>
          <a:ext cx="636358" cy="744418"/>
        </a:xfrm>
        <a:prstGeom prst="rightArrow">
          <a:avLst>
            <a:gd name="adj1" fmla="val 60000"/>
            <a:gd name="adj2" fmla="val 5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latin typeface="仿宋" panose="02010609060101010101" pitchFamily="49" charset="-122"/>
            <a:ea typeface="仿宋" panose="02010609060101010101" pitchFamily="49" charset="-122"/>
          </a:endParaRPr>
        </a:p>
      </dsp:txBody>
      <dsp:txXfrm rot="-5400000">
        <a:off x="9767608" y="2068466"/>
        <a:ext cx="446650" cy="445451"/>
      </dsp:txXfrm>
    </dsp:sp>
    <dsp:sp modelId="{5978BCAF-AD3E-491B-B285-B4712F2591BC}">
      <dsp:nvSpPr>
        <dsp:cNvPr id="0" name=""/>
        <dsp:cNvSpPr/>
      </dsp:nvSpPr>
      <dsp:spPr>
        <a:xfrm>
          <a:off x="8490088" y="3004993"/>
          <a:ext cx="3001689" cy="1801013"/>
        </a:xfrm>
        <a:prstGeom prst="roundRect">
          <a:avLst>
            <a:gd name="adj" fmla="val 10000"/>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仿宋" panose="02010609060101010101" pitchFamily="49" charset="-122"/>
              <a:ea typeface="仿宋" panose="02010609060101010101" pitchFamily="49" charset="-122"/>
            </a:rPr>
            <a:t>2009</a:t>
          </a:r>
          <a:r>
            <a:rPr lang="zh-CN" sz="1700" b="1" kern="1200" dirty="0">
              <a:latin typeface="仿宋" panose="02010609060101010101" pitchFamily="49" charset="-122"/>
              <a:ea typeface="仿宋" panose="02010609060101010101" pitchFamily="49" charset="-122"/>
            </a:rPr>
            <a:t>年，</a:t>
          </a:r>
          <a:r>
            <a:rPr lang="en-US" sz="1700" b="1" kern="1200" dirty="0">
              <a:latin typeface="仿宋" panose="02010609060101010101" pitchFamily="49" charset="-122"/>
              <a:ea typeface="仿宋" panose="02010609060101010101" pitchFamily="49" charset="-122"/>
            </a:rPr>
            <a:t> CICPA</a:t>
          </a:r>
          <a:r>
            <a:rPr lang="zh-CN" sz="1700" b="1" kern="1200" dirty="0">
              <a:latin typeface="仿宋" panose="02010609060101010101" pitchFamily="49" charset="-122"/>
              <a:ea typeface="仿宋" panose="02010609060101010101" pitchFamily="49" charset="-122"/>
            </a:rPr>
            <a:t>制定和发布了</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中国注册会计师职业道德守则</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和</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中国注册会计师协会非执业会员职业道德守则</a:t>
          </a:r>
          <a:r>
            <a:rPr lang="en-US" sz="1700" b="1" kern="1200" dirty="0">
              <a:latin typeface="仿宋" panose="02010609060101010101" pitchFamily="49" charset="-122"/>
              <a:ea typeface="仿宋" panose="02010609060101010101" pitchFamily="49" charset="-122"/>
            </a:rPr>
            <a:t>》</a:t>
          </a:r>
          <a:endParaRPr lang="zh-CN" sz="1700" b="1" kern="1200" dirty="0">
            <a:latin typeface="仿宋" panose="02010609060101010101" pitchFamily="49" charset="-122"/>
            <a:ea typeface="仿宋" panose="02010609060101010101" pitchFamily="49" charset="-122"/>
          </a:endParaRPr>
        </a:p>
      </dsp:txBody>
      <dsp:txXfrm>
        <a:off x="8542838" y="3057743"/>
        <a:ext cx="2896189" cy="1695513"/>
      </dsp:txXfrm>
    </dsp:sp>
    <dsp:sp modelId="{E3DA7D1F-D484-49ED-A5D6-37E6FEA5969E}">
      <dsp:nvSpPr>
        <dsp:cNvPr id="0" name=""/>
        <dsp:cNvSpPr/>
      </dsp:nvSpPr>
      <dsp:spPr>
        <a:xfrm rot="10800000">
          <a:off x="7589581" y="3533291"/>
          <a:ext cx="636358" cy="744418"/>
        </a:xfrm>
        <a:prstGeom prst="rightArrow">
          <a:avLst>
            <a:gd name="adj1" fmla="val 60000"/>
            <a:gd name="adj2" fmla="val 50000"/>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latin typeface="仿宋" panose="02010609060101010101" pitchFamily="49" charset="-122"/>
            <a:ea typeface="仿宋" panose="02010609060101010101" pitchFamily="49" charset="-122"/>
          </a:endParaRPr>
        </a:p>
      </dsp:txBody>
      <dsp:txXfrm rot="10800000">
        <a:off x="7780488" y="3682175"/>
        <a:ext cx="445451" cy="446650"/>
      </dsp:txXfrm>
    </dsp:sp>
    <dsp:sp modelId="{48531538-7F90-4AE6-BC04-0D8D10033F57}">
      <dsp:nvSpPr>
        <dsp:cNvPr id="0" name=""/>
        <dsp:cNvSpPr/>
      </dsp:nvSpPr>
      <dsp:spPr>
        <a:xfrm>
          <a:off x="4287723" y="3004993"/>
          <a:ext cx="3001689" cy="1801013"/>
        </a:xfrm>
        <a:prstGeom prst="roundRect">
          <a:avLst>
            <a:gd name="adj" fmla="val 10000"/>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仿宋" panose="02010609060101010101" pitchFamily="49" charset="-122"/>
              <a:ea typeface="仿宋" panose="02010609060101010101" pitchFamily="49" charset="-122"/>
            </a:rPr>
            <a:t>2014</a:t>
          </a:r>
          <a:r>
            <a:rPr lang="zh-CN" sz="1700" b="1" kern="1200" dirty="0">
              <a:latin typeface="仿宋" panose="02010609060101010101" pitchFamily="49" charset="-122"/>
              <a:ea typeface="仿宋" panose="02010609060101010101" pitchFamily="49" charset="-122"/>
            </a:rPr>
            <a:t>年</a:t>
          </a:r>
          <a:r>
            <a:rPr lang="zh-CN" altLang="en-US" sz="1700" b="1" kern="1200" dirty="0">
              <a:latin typeface="仿宋" panose="02010609060101010101" pitchFamily="49" charset="-122"/>
              <a:ea typeface="仿宋" panose="02010609060101010101" pitchFamily="49" charset="-122"/>
            </a:rPr>
            <a:t>，</a:t>
          </a:r>
          <a:r>
            <a:rPr lang="en-US" altLang="zh-CN" sz="1700" b="1" kern="1200" dirty="0">
              <a:latin typeface="仿宋" panose="02010609060101010101" pitchFamily="49" charset="-122"/>
              <a:ea typeface="仿宋" panose="02010609060101010101" pitchFamily="49" charset="-122"/>
            </a:rPr>
            <a:t>CICPA</a:t>
          </a:r>
          <a:r>
            <a:rPr lang="zh-CN" sz="1700" b="1" kern="1200" dirty="0">
              <a:latin typeface="仿宋" panose="02010609060101010101" pitchFamily="49" charset="-122"/>
              <a:ea typeface="仿宋" panose="02010609060101010101" pitchFamily="49" charset="-122"/>
            </a:rPr>
            <a:t>发布</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中国注册会计师职业道德守则问题解答</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a:t>
          </a:r>
        </a:p>
      </dsp:txBody>
      <dsp:txXfrm>
        <a:off x="4340473" y="3057743"/>
        <a:ext cx="2896189" cy="1695513"/>
      </dsp:txXfrm>
    </dsp:sp>
    <dsp:sp modelId="{41E01CCA-F090-4739-88C3-E35CA5363AEF}">
      <dsp:nvSpPr>
        <dsp:cNvPr id="0" name=""/>
        <dsp:cNvSpPr/>
      </dsp:nvSpPr>
      <dsp:spPr>
        <a:xfrm rot="10800000">
          <a:off x="3387216" y="3533291"/>
          <a:ext cx="636358" cy="744418"/>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b="1" kern="1200">
            <a:latin typeface="仿宋" panose="02010609060101010101" pitchFamily="49" charset="-122"/>
            <a:ea typeface="仿宋" panose="02010609060101010101" pitchFamily="49" charset="-122"/>
          </a:endParaRPr>
        </a:p>
      </dsp:txBody>
      <dsp:txXfrm rot="10800000">
        <a:off x="3578123" y="3682175"/>
        <a:ext cx="445451" cy="446650"/>
      </dsp:txXfrm>
    </dsp:sp>
    <dsp:sp modelId="{CFD4FD20-93C1-41AD-B784-B01CBAE30B10}">
      <dsp:nvSpPr>
        <dsp:cNvPr id="0" name=""/>
        <dsp:cNvSpPr/>
      </dsp:nvSpPr>
      <dsp:spPr>
        <a:xfrm>
          <a:off x="85358" y="3004993"/>
          <a:ext cx="3001689" cy="1801013"/>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仿宋" panose="02010609060101010101" pitchFamily="49" charset="-122"/>
              <a:ea typeface="仿宋" panose="02010609060101010101" pitchFamily="49" charset="-122"/>
            </a:rPr>
            <a:t>2020</a:t>
          </a:r>
          <a:r>
            <a:rPr lang="zh-CN" sz="1700" b="1" kern="1200" dirty="0">
              <a:latin typeface="仿宋" panose="02010609060101010101" pitchFamily="49" charset="-122"/>
              <a:ea typeface="仿宋" panose="02010609060101010101" pitchFamily="49" charset="-122"/>
            </a:rPr>
            <a:t>年</a:t>
          </a:r>
          <a:r>
            <a:rPr lang="en-US" sz="1700" b="1" kern="1200" dirty="0">
              <a:latin typeface="仿宋" panose="02010609060101010101" pitchFamily="49" charset="-122"/>
              <a:ea typeface="仿宋" panose="02010609060101010101" pitchFamily="49" charset="-122"/>
            </a:rPr>
            <a:t>1</a:t>
          </a:r>
          <a:r>
            <a:rPr lang="zh-CN" sz="1700" b="1" kern="1200" dirty="0">
              <a:latin typeface="仿宋" panose="02010609060101010101" pitchFamily="49" charset="-122"/>
              <a:ea typeface="仿宋" panose="02010609060101010101" pitchFamily="49" charset="-122"/>
            </a:rPr>
            <a:t>月</a:t>
          </a:r>
          <a:r>
            <a:rPr lang="en-US" sz="1700" b="1" kern="1200" dirty="0">
              <a:latin typeface="仿宋" panose="02010609060101010101" pitchFamily="49" charset="-122"/>
              <a:ea typeface="仿宋" panose="02010609060101010101" pitchFamily="49" charset="-122"/>
            </a:rPr>
            <a:t>8</a:t>
          </a:r>
          <a:r>
            <a:rPr lang="zh-CN" sz="1700" b="1" kern="1200" dirty="0">
              <a:latin typeface="仿宋" panose="02010609060101010101" pitchFamily="49" charset="-122"/>
              <a:ea typeface="仿宋" panose="02010609060101010101" pitchFamily="49" charset="-122"/>
            </a:rPr>
            <a:t>日，</a:t>
          </a:r>
          <a:r>
            <a:rPr lang="en-US" sz="1700" b="1" kern="1200" dirty="0">
              <a:latin typeface="仿宋" panose="02010609060101010101" pitchFamily="49" charset="-122"/>
              <a:ea typeface="仿宋" panose="02010609060101010101" pitchFamily="49" charset="-122"/>
            </a:rPr>
            <a:t>CICPA</a:t>
          </a:r>
          <a:r>
            <a:rPr lang="zh-CN" sz="1700" b="1" kern="1200" dirty="0">
              <a:latin typeface="仿宋" panose="02010609060101010101" pitchFamily="49" charset="-122"/>
              <a:ea typeface="仿宋" panose="02010609060101010101" pitchFamily="49" charset="-122"/>
            </a:rPr>
            <a:t>发布了</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中国注册会计师职业道德守则</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和</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中国注册会计师协会非执业会员职业道德守则</a:t>
          </a:r>
          <a:r>
            <a:rPr lang="en-US" sz="1700" b="1" kern="1200" dirty="0">
              <a:latin typeface="仿宋" panose="02010609060101010101" pitchFamily="49" charset="-122"/>
              <a:ea typeface="仿宋" panose="02010609060101010101" pitchFamily="49" charset="-122"/>
            </a:rPr>
            <a:t>》</a:t>
          </a:r>
          <a:r>
            <a:rPr lang="zh-CN" sz="1700" b="1" kern="1200" dirty="0">
              <a:latin typeface="仿宋" panose="02010609060101010101" pitchFamily="49" charset="-122"/>
              <a:ea typeface="仿宋" panose="02010609060101010101" pitchFamily="49" charset="-122"/>
            </a:rPr>
            <a:t>修订文本的征求意见稿。</a:t>
          </a:r>
        </a:p>
      </dsp:txBody>
      <dsp:txXfrm>
        <a:off x="138108" y="3057743"/>
        <a:ext cx="2896189" cy="1695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751FF-21CE-4A8E-B634-6EFE912B31BA}">
      <dsp:nvSpPr>
        <dsp:cNvPr id="0" name=""/>
        <dsp:cNvSpPr/>
      </dsp:nvSpPr>
      <dsp:spPr>
        <a:xfrm rot="16200000">
          <a:off x="-1025448" y="1031839"/>
          <a:ext cx="3243096" cy="1179417"/>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956" bIns="0" numCol="1" spcCol="1270" anchor="ctr" anchorCtr="0">
          <a:noAutofit/>
        </a:bodyPr>
        <a:lstStyle/>
        <a:p>
          <a:pPr marL="0" lvl="0" indent="0" algn="ctr" defTabSz="622300">
            <a:lnSpc>
              <a:spcPct val="90000"/>
            </a:lnSpc>
            <a:spcBef>
              <a:spcPct val="0"/>
            </a:spcBef>
            <a:spcAft>
              <a:spcPct val="35000"/>
            </a:spcAft>
            <a:buNone/>
          </a:pPr>
          <a:r>
            <a:rPr lang="zh-CN" altLang="en-US" sz="1400" kern="1200">
              <a:latin typeface="仿宋" panose="02010609060101010101" pitchFamily="49" charset="-122"/>
              <a:ea typeface="仿宋" panose="02010609060101010101" pitchFamily="49" charset="-122"/>
            </a:rPr>
            <a:t>强化了职业道德概念框架</a:t>
          </a:r>
        </a:p>
      </dsp:txBody>
      <dsp:txXfrm rot="5400000">
        <a:off x="6391" y="648619"/>
        <a:ext cx="1179417" cy="1945858"/>
      </dsp:txXfrm>
    </dsp:sp>
    <dsp:sp modelId="{F072974F-8C32-45D9-8640-1D75E542B13B}">
      <dsp:nvSpPr>
        <dsp:cNvPr id="0" name=""/>
        <dsp:cNvSpPr/>
      </dsp:nvSpPr>
      <dsp:spPr>
        <a:xfrm rot="16200000">
          <a:off x="242425" y="1031839"/>
          <a:ext cx="3243096" cy="1179417"/>
        </a:xfrm>
        <a:prstGeom prst="flowChartManualOperation">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956" bIns="0" numCol="1" spcCol="1270" anchor="ctr" anchorCtr="0">
          <a:noAutofit/>
        </a:bodyPr>
        <a:lstStyle/>
        <a:p>
          <a:pPr marL="0" lvl="0" indent="0" algn="ctr" defTabSz="622300">
            <a:lnSpc>
              <a:spcPct val="90000"/>
            </a:lnSpc>
            <a:spcBef>
              <a:spcPct val="0"/>
            </a:spcBef>
            <a:spcAft>
              <a:spcPct val="35000"/>
            </a:spcAft>
            <a:buNone/>
          </a:pPr>
          <a:r>
            <a:rPr lang="zh-CN" altLang="en-US" sz="1400" kern="1200">
              <a:latin typeface="仿宋" panose="02010609060101010101" pitchFamily="49" charset="-122"/>
              <a:ea typeface="仿宋" panose="02010609060101010101" pitchFamily="49" charset="-122"/>
            </a:rPr>
            <a:t>扩展了现行守则中与“礼品和款待”相关的规定增加了与会计师应对违反法律法规行为相关的规定</a:t>
          </a:r>
        </a:p>
      </dsp:txBody>
      <dsp:txXfrm rot="5400000">
        <a:off x="1274264" y="648619"/>
        <a:ext cx="1179417" cy="1945858"/>
      </dsp:txXfrm>
    </dsp:sp>
    <dsp:sp modelId="{7108570A-0C5A-45BB-9A83-B3BBED6AA96E}">
      <dsp:nvSpPr>
        <dsp:cNvPr id="0" name=""/>
        <dsp:cNvSpPr/>
      </dsp:nvSpPr>
      <dsp:spPr>
        <a:xfrm rot="16200000">
          <a:off x="1510299" y="1031839"/>
          <a:ext cx="3243096" cy="1179417"/>
        </a:xfrm>
        <a:prstGeom prst="flowChartManualOperation">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956" bIns="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仿宋" panose="02010609060101010101" pitchFamily="49" charset="-122"/>
              <a:ea typeface="仿宋" panose="02010609060101010101" pitchFamily="49" charset="-122"/>
            </a:rPr>
            <a:t>增加了与会计师事务所长期审计某一客户相关的规定</a:t>
          </a:r>
        </a:p>
      </dsp:txBody>
      <dsp:txXfrm rot="5400000">
        <a:off x="2542138" y="648619"/>
        <a:ext cx="1179417" cy="1945858"/>
      </dsp:txXfrm>
    </dsp:sp>
    <dsp:sp modelId="{2199C5DF-4502-4032-B65C-8963A28C9444}">
      <dsp:nvSpPr>
        <dsp:cNvPr id="0" name=""/>
        <dsp:cNvSpPr/>
      </dsp:nvSpPr>
      <dsp:spPr>
        <a:xfrm rot="16200000">
          <a:off x="2778173" y="1031839"/>
          <a:ext cx="3243096" cy="1179417"/>
        </a:xfrm>
        <a:prstGeom prst="flowChartManualOperation">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956" bIns="0" numCol="1" spcCol="1270" anchor="ctr" anchorCtr="0">
          <a:noAutofit/>
        </a:bodyPr>
        <a:lstStyle/>
        <a:p>
          <a:pPr marL="0" lvl="0" indent="0" algn="ctr" defTabSz="622300">
            <a:lnSpc>
              <a:spcPct val="90000"/>
            </a:lnSpc>
            <a:spcBef>
              <a:spcPct val="0"/>
            </a:spcBef>
            <a:spcAft>
              <a:spcPct val="35000"/>
            </a:spcAft>
            <a:buNone/>
          </a:pPr>
          <a:r>
            <a:rPr lang="zh-CN" altLang="en-US" sz="1400" kern="1200">
              <a:latin typeface="仿宋" panose="02010609060101010101" pitchFamily="49" charset="-122"/>
              <a:ea typeface="仿宋" panose="02010609060101010101" pitchFamily="49" charset="-122"/>
            </a:rPr>
            <a:t>修订了与关键审计合伙人轮换及“冷却期”相关的规定</a:t>
          </a:r>
        </a:p>
      </dsp:txBody>
      <dsp:txXfrm rot="5400000">
        <a:off x="3810012" y="648619"/>
        <a:ext cx="1179417" cy="1945858"/>
      </dsp:txXfrm>
    </dsp:sp>
    <dsp:sp modelId="{5D6810DE-1FCD-4EC1-A666-A037E69E7DBD}">
      <dsp:nvSpPr>
        <dsp:cNvPr id="0" name=""/>
        <dsp:cNvSpPr/>
      </dsp:nvSpPr>
      <dsp:spPr>
        <a:xfrm rot="16200000">
          <a:off x="4046047" y="1031839"/>
          <a:ext cx="3243096" cy="1179417"/>
        </a:xfrm>
        <a:prstGeom prst="flowChartManualOperation">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956" bIns="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仿宋" panose="02010609060101010101" pitchFamily="49" charset="-122"/>
              <a:ea typeface="仿宋" panose="02010609060101010101" pitchFamily="49" charset="-122"/>
            </a:rPr>
            <a:t>细化了与为审计客户提供非鉴证服务相关的规定</a:t>
          </a:r>
        </a:p>
      </dsp:txBody>
      <dsp:txXfrm rot="5400000">
        <a:off x="5077886" y="648619"/>
        <a:ext cx="1179417" cy="1945858"/>
      </dsp:txXfrm>
    </dsp:sp>
    <dsp:sp modelId="{31AD6A23-5B5D-42E3-913E-37A936B7B76C}">
      <dsp:nvSpPr>
        <dsp:cNvPr id="0" name=""/>
        <dsp:cNvSpPr/>
      </dsp:nvSpPr>
      <dsp:spPr>
        <a:xfrm rot="16200000">
          <a:off x="5313921" y="1031839"/>
          <a:ext cx="3243096" cy="1179417"/>
        </a:xfrm>
        <a:prstGeom prst="flowChartManualOperation">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956" bIns="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仿宋" panose="02010609060101010101" pitchFamily="49" charset="-122"/>
              <a:ea typeface="仿宋" panose="02010609060101010101" pitchFamily="49" charset="-122"/>
            </a:rPr>
            <a:t>细化了非执业会员在编制和列报信息方面的规定</a:t>
          </a:r>
        </a:p>
      </dsp:txBody>
      <dsp:txXfrm rot="5400000">
        <a:off x="6345760" y="648619"/>
        <a:ext cx="1179417" cy="1945858"/>
      </dsp:txXfrm>
    </dsp:sp>
    <dsp:sp modelId="{0CE0F831-2EF9-467C-A8AE-40F7725D07B3}">
      <dsp:nvSpPr>
        <dsp:cNvPr id="0" name=""/>
        <dsp:cNvSpPr/>
      </dsp:nvSpPr>
      <dsp:spPr>
        <a:xfrm rot="16200000">
          <a:off x="6588186" y="1031839"/>
          <a:ext cx="3243096" cy="1179417"/>
        </a:xfrm>
        <a:prstGeom prst="flowChartManualOperation">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0" tIns="0" rIns="88956" bIns="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仿宋" panose="02010609060101010101" pitchFamily="49" charset="-122"/>
              <a:ea typeface="仿宋" panose="02010609060101010101" pitchFamily="49" charset="-122"/>
            </a:rPr>
            <a:t>增加了与非执业会员面临违反职业道德基本原则的压力相关的规定。</a:t>
          </a:r>
        </a:p>
      </dsp:txBody>
      <dsp:txXfrm rot="5400000">
        <a:off x="7620025" y="648619"/>
        <a:ext cx="1179417" cy="1945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2BB31-E987-4B56-8F84-C62797B25BB5}">
      <dsp:nvSpPr>
        <dsp:cNvPr id="0" name=""/>
        <dsp:cNvSpPr/>
      </dsp:nvSpPr>
      <dsp:spPr>
        <a:xfrm>
          <a:off x="2313728" y="2126314"/>
          <a:ext cx="1577062" cy="1577062"/>
        </a:xfrm>
        <a:prstGeom prst="ellipse">
          <a:avLst/>
        </a:prstGeom>
        <a:solidFill>
          <a:srgbClr val="2131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AU" sz="1400" kern="1200" dirty="0">
              <a:latin typeface="Arial" panose="020B0604020202020204" pitchFamily="34" charset="0"/>
              <a:cs typeface="Arial" panose="020B0604020202020204" pitchFamily="34" charset="0"/>
            </a:rPr>
            <a:t>Part A—Fundamental</a:t>
          </a:r>
          <a:r>
            <a:rPr lang="en-GB" sz="1400" kern="1200" dirty="0">
              <a:latin typeface="Arial" panose="020B0604020202020204" pitchFamily="34" charset="0"/>
              <a:cs typeface="Arial" panose="020B0604020202020204" pitchFamily="34" charset="0"/>
            </a:rPr>
            <a:t> principles </a:t>
          </a:r>
          <a:endParaRPr lang="en-AU" sz="1400" kern="1200" dirty="0">
            <a:latin typeface="Arial" panose="020B0604020202020204" pitchFamily="34" charset="0"/>
            <a:cs typeface="Arial" panose="020B0604020202020204" pitchFamily="34" charset="0"/>
          </a:endParaRPr>
        </a:p>
      </dsp:txBody>
      <dsp:txXfrm>
        <a:off x="2544683" y="2357269"/>
        <a:ext cx="1115152" cy="1115152"/>
      </dsp:txXfrm>
    </dsp:sp>
    <dsp:sp modelId="{47BA705F-04C1-4EEB-B14F-A6A42019E5E7}">
      <dsp:nvSpPr>
        <dsp:cNvPr id="0" name=""/>
        <dsp:cNvSpPr/>
      </dsp:nvSpPr>
      <dsp:spPr>
        <a:xfrm rot="10800000">
          <a:off x="787154" y="2690114"/>
          <a:ext cx="1442612" cy="449462"/>
        </a:xfrm>
        <a:prstGeom prst="leftArrow">
          <a:avLst>
            <a:gd name="adj1" fmla="val 60000"/>
            <a:gd name="adj2" fmla="val 50000"/>
          </a:avLst>
        </a:prstGeom>
        <a:solidFill>
          <a:srgbClr val="FDC82F"/>
        </a:solidFill>
        <a:ln>
          <a:noFill/>
        </a:ln>
        <a:effectLst/>
      </dsp:spPr>
      <dsp:style>
        <a:lnRef idx="0">
          <a:scrgbClr r="0" g="0" b="0"/>
        </a:lnRef>
        <a:fillRef idx="1">
          <a:scrgbClr r="0" g="0" b="0"/>
        </a:fillRef>
        <a:effectRef idx="0">
          <a:scrgbClr r="0" g="0" b="0"/>
        </a:effectRef>
        <a:fontRef idx="minor">
          <a:schemeClr val="lt1"/>
        </a:fontRef>
      </dsp:style>
    </dsp:sp>
    <dsp:sp modelId="{1985AA22-CE1D-4A65-9DAA-03FAC96B0987}">
      <dsp:nvSpPr>
        <dsp:cNvPr id="0" name=""/>
        <dsp:cNvSpPr/>
      </dsp:nvSpPr>
      <dsp:spPr>
        <a:xfrm>
          <a:off x="38049" y="2315561"/>
          <a:ext cx="1498209" cy="1198567"/>
        </a:xfrm>
        <a:prstGeom prst="roundRect">
          <a:avLst>
            <a:gd name="adj" fmla="val 10000"/>
          </a:avLst>
        </a:prstGeom>
        <a:solidFill>
          <a:srgbClr val="2131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ct val="35000"/>
            </a:spcAft>
            <a:buNone/>
          </a:pPr>
          <a:r>
            <a:rPr lang="en-AU" sz="1400" kern="1200" dirty="0">
              <a:latin typeface="Arial" panose="020B0604020202020204" pitchFamily="34" charset="0"/>
              <a:cs typeface="Arial" panose="020B0604020202020204" pitchFamily="34" charset="0"/>
            </a:rPr>
            <a:t>Section 110 </a:t>
          </a:r>
          <a:r>
            <a:rPr lang="en-GB" sz="1400" kern="1200" dirty="0">
              <a:latin typeface="Arial" panose="020B0604020202020204" pitchFamily="34" charset="0"/>
              <a:cs typeface="Arial" panose="020B0604020202020204" pitchFamily="34" charset="0"/>
            </a:rPr>
            <a:t>Integrity</a:t>
          </a:r>
          <a:endParaRPr lang="en-AU" sz="1400" kern="1200" dirty="0">
            <a:latin typeface="Arial" panose="020B0604020202020204" pitchFamily="34" charset="0"/>
            <a:cs typeface="Arial" panose="020B0604020202020204" pitchFamily="34" charset="0"/>
          </a:endParaRPr>
        </a:p>
      </dsp:txBody>
      <dsp:txXfrm>
        <a:off x="73154" y="2350666"/>
        <a:ext cx="1427999" cy="1128357"/>
      </dsp:txXfrm>
    </dsp:sp>
    <dsp:sp modelId="{102E2D73-9594-40E8-934E-35C495A8FCDD}">
      <dsp:nvSpPr>
        <dsp:cNvPr id="0" name=""/>
        <dsp:cNvSpPr/>
      </dsp:nvSpPr>
      <dsp:spPr>
        <a:xfrm rot="13500000">
          <a:off x="1253967" y="1563127"/>
          <a:ext cx="1442612" cy="449462"/>
        </a:xfrm>
        <a:prstGeom prst="leftArrow">
          <a:avLst>
            <a:gd name="adj1" fmla="val 60000"/>
            <a:gd name="adj2" fmla="val 50000"/>
          </a:avLst>
        </a:prstGeom>
        <a:solidFill>
          <a:srgbClr val="FDC82F"/>
        </a:solidFill>
        <a:ln>
          <a:noFill/>
        </a:ln>
        <a:effectLst/>
      </dsp:spPr>
      <dsp:style>
        <a:lnRef idx="0">
          <a:scrgbClr r="0" g="0" b="0"/>
        </a:lnRef>
        <a:fillRef idx="1">
          <a:scrgbClr r="0" g="0" b="0"/>
        </a:fillRef>
        <a:effectRef idx="0">
          <a:scrgbClr r="0" g="0" b="0"/>
        </a:effectRef>
        <a:fontRef idx="minor">
          <a:schemeClr val="lt1"/>
        </a:fontRef>
      </dsp:style>
    </dsp:sp>
    <dsp:sp modelId="{5F653F0C-75B2-4A88-8AB0-62A1CBA2FF07}">
      <dsp:nvSpPr>
        <dsp:cNvPr id="0" name=""/>
        <dsp:cNvSpPr/>
      </dsp:nvSpPr>
      <dsp:spPr>
        <a:xfrm>
          <a:off x="716128" y="678534"/>
          <a:ext cx="1498209" cy="1198567"/>
        </a:xfrm>
        <a:prstGeom prst="roundRect">
          <a:avLst>
            <a:gd name="adj" fmla="val 10000"/>
          </a:avLst>
        </a:prstGeom>
        <a:solidFill>
          <a:srgbClr val="2131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ct val="35000"/>
            </a:spcAft>
            <a:buNone/>
          </a:pPr>
          <a:r>
            <a:rPr lang="en-AU" sz="1400" kern="1200" dirty="0">
              <a:latin typeface="Arial" panose="020B0604020202020204" pitchFamily="34" charset="0"/>
              <a:cs typeface="Arial" panose="020B0604020202020204" pitchFamily="34" charset="0"/>
            </a:rPr>
            <a:t>Section 120 </a:t>
          </a:r>
          <a:r>
            <a:rPr lang="en-GB" sz="1400" kern="1200" dirty="0">
              <a:latin typeface="Arial" panose="020B0604020202020204" pitchFamily="34" charset="0"/>
              <a:cs typeface="Arial" panose="020B0604020202020204" pitchFamily="34" charset="0"/>
            </a:rPr>
            <a:t>Objectivity</a:t>
          </a:r>
          <a:endParaRPr lang="en-AU" sz="1400" kern="1200" dirty="0">
            <a:latin typeface="Arial" panose="020B0604020202020204" pitchFamily="34" charset="0"/>
            <a:cs typeface="Arial" panose="020B0604020202020204" pitchFamily="34" charset="0"/>
          </a:endParaRPr>
        </a:p>
      </dsp:txBody>
      <dsp:txXfrm>
        <a:off x="751233" y="713639"/>
        <a:ext cx="1427999" cy="1128357"/>
      </dsp:txXfrm>
    </dsp:sp>
    <dsp:sp modelId="{9A2A0942-1143-4336-81F7-1149D35D2A6B}">
      <dsp:nvSpPr>
        <dsp:cNvPr id="0" name=""/>
        <dsp:cNvSpPr/>
      </dsp:nvSpPr>
      <dsp:spPr>
        <a:xfrm rot="16200000">
          <a:off x="2380953" y="1096314"/>
          <a:ext cx="1442612" cy="449462"/>
        </a:xfrm>
        <a:prstGeom prst="leftArrow">
          <a:avLst>
            <a:gd name="adj1" fmla="val 60000"/>
            <a:gd name="adj2" fmla="val 50000"/>
          </a:avLst>
        </a:prstGeom>
        <a:solidFill>
          <a:srgbClr val="FDC82F"/>
        </a:solidFill>
        <a:ln>
          <a:noFill/>
        </a:ln>
        <a:effectLst/>
      </dsp:spPr>
      <dsp:style>
        <a:lnRef idx="0">
          <a:scrgbClr r="0" g="0" b="0"/>
        </a:lnRef>
        <a:fillRef idx="1">
          <a:scrgbClr r="0" g="0" b="0"/>
        </a:fillRef>
        <a:effectRef idx="0">
          <a:scrgbClr r="0" g="0" b="0"/>
        </a:effectRef>
        <a:fontRef idx="minor">
          <a:schemeClr val="lt1"/>
        </a:fontRef>
      </dsp:style>
    </dsp:sp>
    <dsp:sp modelId="{663E5CD9-0EA2-4E9A-A949-A14AB6506A89}">
      <dsp:nvSpPr>
        <dsp:cNvPr id="0" name=""/>
        <dsp:cNvSpPr/>
      </dsp:nvSpPr>
      <dsp:spPr>
        <a:xfrm>
          <a:off x="2353155" y="455"/>
          <a:ext cx="1498209" cy="1198567"/>
        </a:xfrm>
        <a:prstGeom prst="roundRect">
          <a:avLst>
            <a:gd name="adj" fmla="val 10000"/>
          </a:avLst>
        </a:prstGeom>
        <a:solidFill>
          <a:srgbClr val="2131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ct val="35000"/>
            </a:spcAft>
            <a:buNone/>
          </a:pPr>
          <a:r>
            <a:rPr lang="en-AU" sz="1400" kern="1200" dirty="0">
              <a:latin typeface="Arial" panose="020B0604020202020204" pitchFamily="34" charset="0"/>
              <a:cs typeface="Arial" panose="020B0604020202020204" pitchFamily="34" charset="0"/>
            </a:rPr>
            <a:t>Section 130 </a:t>
          </a:r>
          <a:r>
            <a:rPr lang="en-GB" sz="1400" kern="1200" dirty="0">
              <a:latin typeface="Arial" panose="020B0604020202020204" pitchFamily="34" charset="0"/>
              <a:cs typeface="Arial" panose="020B0604020202020204" pitchFamily="34" charset="0"/>
            </a:rPr>
            <a:t>Professional competence</a:t>
          </a:r>
          <a:br>
            <a:rPr lang="en-GB" sz="1400" kern="1200" dirty="0">
              <a:latin typeface="Arial" panose="020B0604020202020204" pitchFamily="34" charset="0"/>
              <a:cs typeface="Arial" panose="020B0604020202020204" pitchFamily="34" charset="0"/>
            </a:rPr>
          </a:br>
          <a:r>
            <a:rPr lang="en-GB" sz="1400" kern="1200" dirty="0">
              <a:latin typeface="Arial" panose="020B0604020202020204" pitchFamily="34" charset="0"/>
              <a:cs typeface="Arial" panose="020B0604020202020204" pitchFamily="34" charset="0"/>
            </a:rPr>
            <a:t>and due care</a:t>
          </a:r>
          <a:endParaRPr lang="en-AU" sz="1400" kern="1200" dirty="0">
            <a:latin typeface="Arial" panose="020B0604020202020204" pitchFamily="34" charset="0"/>
            <a:cs typeface="Arial" panose="020B0604020202020204" pitchFamily="34" charset="0"/>
          </a:endParaRPr>
        </a:p>
      </dsp:txBody>
      <dsp:txXfrm>
        <a:off x="2388260" y="35560"/>
        <a:ext cx="1427999" cy="1128357"/>
      </dsp:txXfrm>
    </dsp:sp>
    <dsp:sp modelId="{4A5F6A1A-5041-4F7A-B343-2F3573A69A68}">
      <dsp:nvSpPr>
        <dsp:cNvPr id="0" name=""/>
        <dsp:cNvSpPr/>
      </dsp:nvSpPr>
      <dsp:spPr>
        <a:xfrm rot="18900000">
          <a:off x="3507940" y="1563127"/>
          <a:ext cx="1442612" cy="449462"/>
        </a:xfrm>
        <a:prstGeom prst="leftArrow">
          <a:avLst>
            <a:gd name="adj1" fmla="val 60000"/>
            <a:gd name="adj2" fmla="val 50000"/>
          </a:avLst>
        </a:prstGeom>
        <a:solidFill>
          <a:srgbClr val="FDC82F"/>
        </a:solidFill>
        <a:ln>
          <a:noFill/>
        </a:ln>
        <a:effectLst/>
      </dsp:spPr>
      <dsp:style>
        <a:lnRef idx="0">
          <a:scrgbClr r="0" g="0" b="0"/>
        </a:lnRef>
        <a:fillRef idx="1">
          <a:scrgbClr r="0" g="0" b="0"/>
        </a:fillRef>
        <a:effectRef idx="0">
          <a:scrgbClr r="0" g="0" b="0"/>
        </a:effectRef>
        <a:fontRef idx="minor">
          <a:schemeClr val="lt1"/>
        </a:fontRef>
      </dsp:style>
    </dsp:sp>
    <dsp:sp modelId="{A75EDDB1-66CE-4B12-950A-F1AAD38940AA}">
      <dsp:nvSpPr>
        <dsp:cNvPr id="0" name=""/>
        <dsp:cNvSpPr/>
      </dsp:nvSpPr>
      <dsp:spPr>
        <a:xfrm>
          <a:off x="3990182" y="678534"/>
          <a:ext cx="1498209" cy="1198567"/>
        </a:xfrm>
        <a:prstGeom prst="roundRect">
          <a:avLst>
            <a:gd name="adj" fmla="val 10000"/>
          </a:avLst>
        </a:prstGeom>
        <a:solidFill>
          <a:srgbClr val="2131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ct val="35000"/>
            </a:spcAft>
            <a:buNone/>
          </a:pPr>
          <a:r>
            <a:rPr lang="en-AU" sz="1400" kern="1200" dirty="0">
              <a:latin typeface="Arial" panose="020B0604020202020204" pitchFamily="34" charset="0"/>
              <a:cs typeface="Arial" panose="020B0604020202020204" pitchFamily="34" charset="0"/>
            </a:rPr>
            <a:t>Section 140 </a:t>
          </a:r>
          <a:r>
            <a:rPr lang="en-GB" sz="1400" kern="1200" dirty="0">
              <a:latin typeface="Arial" panose="020B0604020202020204" pitchFamily="34" charset="0"/>
              <a:cs typeface="Arial" panose="020B0604020202020204" pitchFamily="34" charset="0"/>
            </a:rPr>
            <a:t>Confidentiality</a:t>
          </a:r>
          <a:endParaRPr lang="en-AU" sz="1400" kern="1200" dirty="0">
            <a:latin typeface="Arial" panose="020B0604020202020204" pitchFamily="34" charset="0"/>
            <a:cs typeface="Arial" panose="020B0604020202020204" pitchFamily="34" charset="0"/>
          </a:endParaRPr>
        </a:p>
      </dsp:txBody>
      <dsp:txXfrm>
        <a:off x="4025287" y="713639"/>
        <a:ext cx="1427999" cy="1128357"/>
      </dsp:txXfrm>
    </dsp:sp>
    <dsp:sp modelId="{75824E7B-E786-4241-B461-E5AEEB50D5BA}">
      <dsp:nvSpPr>
        <dsp:cNvPr id="0" name=""/>
        <dsp:cNvSpPr/>
      </dsp:nvSpPr>
      <dsp:spPr>
        <a:xfrm>
          <a:off x="3974753" y="2690114"/>
          <a:ext cx="1442612" cy="449462"/>
        </a:xfrm>
        <a:prstGeom prst="leftArrow">
          <a:avLst>
            <a:gd name="adj1" fmla="val 60000"/>
            <a:gd name="adj2" fmla="val 50000"/>
          </a:avLst>
        </a:prstGeom>
        <a:solidFill>
          <a:srgbClr val="FDC82F"/>
        </a:solidFill>
        <a:ln>
          <a:noFill/>
        </a:ln>
        <a:effectLst/>
      </dsp:spPr>
      <dsp:style>
        <a:lnRef idx="0">
          <a:scrgbClr r="0" g="0" b="0"/>
        </a:lnRef>
        <a:fillRef idx="1">
          <a:scrgbClr r="0" g="0" b="0"/>
        </a:fillRef>
        <a:effectRef idx="0">
          <a:scrgbClr r="0" g="0" b="0"/>
        </a:effectRef>
        <a:fontRef idx="minor">
          <a:schemeClr val="lt1"/>
        </a:fontRef>
      </dsp:style>
    </dsp:sp>
    <dsp:sp modelId="{DD87C01B-3F95-421B-80D6-C887FDE5E49C}">
      <dsp:nvSpPr>
        <dsp:cNvPr id="0" name=""/>
        <dsp:cNvSpPr/>
      </dsp:nvSpPr>
      <dsp:spPr>
        <a:xfrm>
          <a:off x="4668260" y="2315561"/>
          <a:ext cx="1498209" cy="1198567"/>
        </a:xfrm>
        <a:prstGeom prst="roundRect">
          <a:avLst>
            <a:gd name="adj" fmla="val 10000"/>
          </a:avLst>
        </a:prstGeom>
        <a:solidFill>
          <a:srgbClr val="2131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ct val="35000"/>
            </a:spcAft>
            <a:buNone/>
          </a:pPr>
          <a:r>
            <a:rPr lang="en-AU" sz="1400" kern="1200" dirty="0">
              <a:latin typeface="Arial" panose="020B0604020202020204" pitchFamily="34" charset="0"/>
              <a:cs typeface="Arial" panose="020B0604020202020204" pitchFamily="34" charset="0"/>
            </a:rPr>
            <a:t>Section 150 </a:t>
          </a:r>
          <a:r>
            <a:rPr lang="en-GB" sz="1400" kern="1200" dirty="0">
              <a:latin typeface="Arial" panose="020B0604020202020204" pitchFamily="34" charset="0"/>
              <a:cs typeface="Arial" panose="020B0604020202020204" pitchFamily="34" charset="0"/>
            </a:rPr>
            <a:t>Professional behaviour</a:t>
          </a:r>
          <a:endParaRPr lang="en-AU" sz="1400" kern="1200" dirty="0">
            <a:latin typeface="Arial" panose="020B0604020202020204" pitchFamily="34" charset="0"/>
            <a:cs typeface="Arial" panose="020B0604020202020204" pitchFamily="34" charset="0"/>
          </a:endParaRPr>
        </a:p>
      </dsp:txBody>
      <dsp:txXfrm>
        <a:off x="4703365" y="2350666"/>
        <a:ext cx="1427999" cy="1128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00AC0-2DDD-AA41-AC56-583AD39C80C5}">
      <dsp:nvSpPr>
        <dsp:cNvPr id="0" name=""/>
        <dsp:cNvSpPr/>
      </dsp:nvSpPr>
      <dsp:spPr>
        <a:xfrm>
          <a:off x="0" y="0"/>
          <a:ext cx="8190132" cy="769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仿宋" panose="02010609060101010101" pitchFamily="49" charset="-122"/>
              <a:ea typeface="仿宋" panose="02010609060101010101" pitchFamily="49" charset="-122"/>
            </a:rPr>
            <a:t>职业会计师在接受委托或受雇后不能保守客户或受雇单位的秘密</a:t>
          </a:r>
        </a:p>
      </dsp:txBody>
      <dsp:txXfrm>
        <a:off x="22545" y="22545"/>
        <a:ext cx="7294470" cy="724658"/>
      </dsp:txXfrm>
    </dsp:sp>
    <dsp:sp modelId="{9AF94F45-B5D4-AC4C-A631-DB40B1D1C79D}">
      <dsp:nvSpPr>
        <dsp:cNvPr id="0" name=""/>
        <dsp:cNvSpPr/>
      </dsp:nvSpPr>
      <dsp:spPr>
        <a:xfrm>
          <a:off x="685923" y="909703"/>
          <a:ext cx="8190132" cy="769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仿宋" panose="02010609060101010101" pitchFamily="49" charset="-122"/>
              <a:ea typeface="仿宋" panose="02010609060101010101" pitchFamily="49" charset="-122"/>
            </a:rPr>
            <a:t>客户或受雇单位会深信其利益没有得到很好的维护</a:t>
          </a:r>
        </a:p>
      </dsp:txBody>
      <dsp:txXfrm>
        <a:off x="708468" y="932248"/>
        <a:ext cx="6958782" cy="724658"/>
      </dsp:txXfrm>
    </dsp:sp>
    <dsp:sp modelId="{8A69E155-04C0-9040-ACED-8A53D285CD25}">
      <dsp:nvSpPr>
        <dsp:cNvPr id="0" name=""/>
        <dsp:cNvSpPr/>
      </dsp:nvSpPr>
      <dsp:spPr>
        <a:xfrm>
          <a:off x="1361609" y="1819406"/>
          <a:ext cx="8190132" cy="769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仿宋" panose="02010609060101010101" pitchFamily="49" charset="-122"/>
              <a:ea typeface="仿宋" panose="02010609060101010101" pitchFamily="49" charset="-122"/>
            </a:rPr>
            <a:t>对职业会计师产生某种程度的不信任</a:t>
          </a:r>
        </a:p>
      </dsp:txBody>
      <dsp:txXfrm>
        <a:off x="1384154" y="1841951"/>
        <a:ext cx="6969020" cy="724658"/>
      </dsp:txXfrm>
    </dsp:sp>
    <dsp:sp modelId="{3FFE5A36-EFCA-D04E-90D7-87A32CDB8A29}">
      <dsp:nvSpPr>
        <dsp:cNvPr id="0" name=""/>
        <dsp:cNvSpPr/>
      </dsp:nvSpPr>
      <dsp:spPr>
        <a:xfrm>
          <a:off x="2047533" y="2729110"/>
          <a:ext cx="8190132" cy="769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仿宋" panose="02010609060101010101" pitchFamily="49" charset="-122"/>
              <a:ea typeface="仿宋" panose="02010609060101010101" pitchFamily="49" charset="-122"/>
            </a:rPr>
            <a:t>二者之间职业服务合约关系的解体</a:t>
          </a:r>
        </a:p>
      </dsp:txBody>
      <dsp:txXfrm>
        <a:off x="2070078" y="2751655"/>
        <a:ext cx="6958782" cy="724658"/>
      </dsp:txXfrm>
    </dsp:sp>
    <dsp:sp modelId="{9143C0DC-76EE-D243-A5F7-6EA43D0B5430}">
      <dsp:nvSpPr>
        <dsp:cNvPr id="0" name=""/>
        <dsp:cNvSpPr/>
      </dsp:nvSpPr>
      <dsp:spPr>
        <a:xfrm>
          <a:off x="7689795" y="589557"/>
          <a:ext cx="500336" cy="5003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p>
      </dsp:txBody>
      <dsp:txXfrm>
        <a:off x="7802371" y="589557"/>
        <a:ext cx="275184" cy="376503"/>
      </dsp:txXfrm>
    </dsp:sp>
    <dsp:sp modelId="{E8497E86-0F67-494C-86ED-CBE2E3A3CBE5}">
      <dsp:nvSpPr>
        <dsp:cNvPr id="0" name=""/>
        <dsp:cNvSpPr/>
      </dsp:nvSpPr>
      <dsp:spPr>
        <a:xfrm>
          <a:off x="8375719" y="1499261"/>
          <a:ext cx="500336" cy="5003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p>
      </dsp:txBody>
      <dsp:txXfrm>
        <a:off x="8488295" y="1499261"/>
        <a:ext cx="275184" cy="376503"/>
      </dsp:txXfrm>
    </dsp:sp>
    <dsp:sp modelId="{165A78AE-48AF-584D-B1AC-92F059A594CD}">
      <dsp:nvSpPr>
        <dsp:cNvPr id="0" name=""/>
        <dsp:cNvSpPr/>
      </dsp:nvSpPr>
      <dsp:spPr>
        <a:xfrm>
          <a:off x="9051405" y="2408964"/>
          <a:ext cx="500336" cy="50033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zh-CN" altLang="en-US" sz="2000" b="1" kern="1200"/>
        </a:p>
      </dsp:txBody>
      <dsp:txXfrm>
        <a:off x="9163981" y="2408964"/>
        <a:ext cx="275184" cy="376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AF7AF-D76A-EB40-B9E9-DF35E81DCFDB}">
      <dsp:nvSpPr>
        <dsp:cNvPr id="0" name=""/>
        <dsp:cNvSpPr/>
      </dsp:nvSpPr>
      <dsp:spPr>
        <a:xfrm>
          <a:off x="3835287" y="667"/>
          <a:ext cx="6225139" cy="157917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latin typeface="仿宋" panose="02010609060101010101" pitchFamily="49" charset="-122"/>
              <a:ea typeface="仿宋" panose="02010609060101010101" pitchFamily="49" charset="-122"/>
            </a:rPr>
            <a:t>该原则主要是透过提升职业会计师的自我职业价值认同以形成共同的职业使命感和职业价值观。</a:t>
          </a:r>
        </a:p>
      </dsp:txBody>
      <dsp:txXfrm>
        <a:off x="3835287" y="198064"/>
        <a:ext cx="5632947" cy="1184384"/>
      </dsp:txXfrm>
    </dsp:sp>
    <dsp:sp modelId="{FFE48ED4-B83A-B64F-AA56-39AB87A02A86}">
      <dsp:nvSpPr>
        <dsp:cNvPr id="0" name=""/>
        <dsp:cNvSpPr/>
      </dsp:nvSpPr>
      <dsp:spPr>
        <a:xfrm>
          <a:off x="314805" y="667"/>
          <a:ext cx="3520482" cy="15791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altLang="zh-CN" sz="3200" b="1" kern="1200" dirty="0">
              <a:latin typeface="仿宋" panose="02010609060101010101" pitchFamily="49" charset="-122"/>
              <a:ea typeface="仿宋" panose="02010609060101010101" pitchFamily="49" charset="-122"/>
            </a:rPr>
            <a:t>1</a:t>
          </a:r>
          <a:r>
            <a:rPr lang="zh-CN" altLang="en-US" sz="3200" b="1" kern="1200" dirty="0">
              <a:latin typeface="仿宋" panose="02010609060101010101" pitchFamily="49" charset="-122"/>
              <a:ea typeface="仿宋" panose="02010609060101010101" pitchFamily="49" charset="-122"/>
            </a:rPr>
            <a:t>、职业整体性</a:t>
          </a:r>
        </a:p>
      </dsp:txBody>
      <dsp:txXfrm>
        <a:off x="391894" y="77756"/>
        <a:ext cx="3366304" cy="1425000"/>
      </dsp:txXfrm>
    </dsp:sp>
    <dsp:sp modelId="{00D89154-AFDA-104F-8C20-B488A375E910}">
      <dsp:nvSpPr>
        <dsp:cNvPr id="0" name=""/>
        <dsp:cNvSpPr/>
      </dsp:nvSpPr>
      <dsp:spPr>
        <a:xfrm>
          <a:off x="3836608" y="1737763"/>
          <a:ext cx="6219059" cy="181949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latin typeface="仿宋" panose="02010609060101010101" pitchFamily="49" charset="-122"/>
              <a:ea typeface="仿宋" panose="02010609060101010101" pitchFamily="49" charset="-122"/>
            </a:rPr>
            <a:t>通过对职业会计师良好行为的团体评判和褒奖，强化其正向选择的价值判断，同时提高其负向选择的心理成本，这将使职业会计师在面临道德冲突时提高正向行为选择的概率，降低其负向行为选择的可能。</a:t>
          </a:r>
        </a:p>
      </dsp:txBody>
      <dsp:txXfrm>
        <a:off x="3836608" y="1965200"/>
        <a:ext cx="5536748" cy="1364623"/>
      </dsp:txXfrm>
    </dsp:sp>
    <dsp:sp modelId="{7CEC2BE9-19A2-EA4A-90E8-D752E7857A55}">
      <dsp:nvSpPr>
        <dsp:cNvPr id="0" name=""/>
        <dsp:cNvSpPr/>
      </dsp:nvSpPr>
      <dsp:spPr>
        <a:xfrm>
          <a:off x="319563" y="1857923"/>
          <a:ext cx="3517044" cy="15791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altLang="zh-CN" sz="3200" b="1" kern="1200" dirty="0">
              <a:latin typeface="仿宋" panose="02010609060101010101" pitchFamily="49" charset="-122"/>
              <a:ea typeface="仿宋" panose="02010609060101010101" pitchFamily="49" charset="-122"/>
            </a:rPr>
            <a:t>2</a:t>
          </a:r>
          <a:r>
            <a:rPr lang="zh-CN" altLang="en-US" sz="3200" b="1" kern="1200" dirty="0">
              <a:latin typeface="仿宋" panose="02010609060101010101" pitchFamily="49" charset="-122"/>
              <a:ea typeface="仿宋" panose="02010609060101010101" pitchFamily="49" charset="-122"/>
            </a:rPr>
            <a:t>、正向导向性</a:t>
          </a:r>
        </a:p>
      </dsp:txBody>
      <dsp:txXfrm>
        <a:off x="396652" y="1935012"/>
        <a:ext cx="3362866" cy="142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AF7AF-D76A-EB40-B9E9-DF35E81DCFDB}">
      <dsp:nvSpPr>
        <dsp:cNvPr id="0" name=""/>
        <dsp:cNvSpPr/>
      </dsp:nvSpPr>
      <dsp:spPr>
        <a:xfrm>
          <a:off x="3835287" y="667"/>
          <a:ext cx="6225139" cy="157917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latin typeface="仿宋" panose="02010609060101010101" pitchFamily="49" charset="-122"/>
              <a:ea typeface="仿宋" panose="02010609060101010101" pitchFamily="49" charset="-122"/>
            </a:rPr>
            <a:t>在特定的情形下，如果职业会计师面临各项职业道德基本原则之间的内部冲突或权衡困境时，良好职业行为原则可以提供最终的道德抉择标准。</a:t>
          </a:r>
        </a:p>
      </dsp:txBody>
      <dsp:txXfrm>
        <a:off x="3835287" y="198064"/>
        <a:ext cx="5632947" cy="1184384"/>
      </dsp:txXfrm>
    </dsp:sp>
    <dsp:sp modelId="{FFE48ED4-B83A-B64F-AA56-39AB87A02A86}">
      <dsp:nvSpPr>
        <dsp:cNvPr id="0" name=""/>
        <dsp:cNvSpPr/>
      </dsp:nvSpPr>
      <dsp:spPr>
        <a:xfrm>
          <a:off x="314805" y="667"/>
          <a:ext cx="3520482" cy="15791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altLang="zh-CN" sz="3200" b="1" kern="1200" dirty="0">
              <a:latin typeface="仿宋" panose="02010609060101010101" pitchFamily="49" charset="-122"/>
              <a:ea typeface="仿宋" panose="02010609060101010101" pitchFamily="49" charset="-122"/>
            </a:rPr>
            <a:t>3</a:t>
          </a:r>
          <a:r>
            <a:rPr lang="zh-CN" altLang="en-US" sz="3200" b="1" kern="1200" dirty="0">
              <a:latin typeface="仿宋" panose="02010609060101010101" pitchFamily="49" charset="-122"/>
              <a:ea typeface="仿宋" panose="02010609060101010101" pitchFamily="49" charset="-122"/>
            </a:rPr>
            <a:t>、兜底性</a:t>
          </a:r>
        </a:p>
      </dsp:txBody>
      <dsp:txXfrm>
        <a:off x="391894" y="77756"/>
        <a:ext cx="3366304" cy="1425000"/>
      </dsp:txXfrm>
    </dsp:sp>
    <dsp:sp modelId="{00D89154-AFDA-104F-8C20-B488A375E910}">
      <dsp:nvSpPr>
        <dsp:cNvPr id="0" name=""/>
        <dsp:cNvSpPr/>
      </dsp:nvSpPr>
      <dsp:spPr>
        <a:xfrm>
          <a:off x="3836608" y="1737763"/>
          <a:ext cx="6219059" cy="181949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latin typeface="仿宋" panose="02010609060101010101" pitchFamily="49" charset="-122"/>
              <a:ea typeface="仿宋" panose="02010609060101010101" pitchFamily="49" charset="-122"/>
            </a:rPr>
            <a:t>良好的职业行为原则意味着职业会计师应尽可能的高标准履行前述之诚信原则、客观公正原则、专业胜任能力与勤勉尽职原则等。</a:t>
          </a:r>
        </a:p>
      </dsp:txBody>
      <dsp:txXfrm>
        <a:off x="3836608" y="1965200"/>
        <a:ext cx="5536748" cy="1364623"/>
      </dsp:txXfrm>
    </dsp:sp>
    <dsp:sp modelId="{7CEC2BE9-19A2-EA4A-90E8-D752E7857A55}">
      <dsp:nvSpPr>
        <dsp:cNvPr id="0" name=""/>
        <dsp:cNvSpPr/>
      </dsp:nvSpPr>
      <dsp:spPr>
        <a:xfrm>
          <a:off x="319563" y="1857923"/>
          <a:ext cx="3517044" cy="15791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altLang="zh-CN" sz="3200" b="1" kern="1200" dirty="0">
              <a:latin typeface="仿宋" panose="02010609060101010101" pitchFamily="49" charset="-122"/>
              <a:ea typeface="仿宋" panose="02010609060101010101" pitchFamily="49" charset="-122"/>
            </a:rPr>
            <a:t>4</a:t>
          </a:r>
          <a:r>
            <a:rPr lang="zh-CN" altLang="en-US" sz="3200" b="1" kern="1200" dirty="0">
              <a:latin typeface="仿宋" panose="02010609060101010101" pitchFamily="49" charset="-122"/>
              <a:ea typeface="仿宋" panose="02010609060101010101" pitchFamily="49" charset="-122"/>
            </a:rPr>
            <a:t>、综合性</a:t>
          </a:r>
        </a:p>
      </dsp:txBody>
      <dsp:txXfrm>
        <a:off x="396652" y="1935012"/>
        <a:ext cx="3362866" cy="142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DA079-69FD-1C43-AFDB-E46A7018F60E}">
      <dsp:nvSpPr>
        <dsp:cNvPr id="0" name=""/>
        <dsp:cNvSpPr/>
      </dsp:nvSpPr>
      <dsp:spPr>
        <a:xfrm rot="10800000">
          <a:off x="2383003" y="11219"/>
          <a:ext cx="8139684" cy="741816"/>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121"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latin typeface="仿宋" panose="02010609060101010101" pitchFamily="49" charset="-122"/>
              <a:ea typeface="仿宋" panose="02010609060101010101" pitchFamily="49" charset="-122"/>
            </a:rPr>
            <a:t>(1)</a:t>
          </a:r>
          <a:r>
            <a:rPr lang="zh-CN" altLang="en-US" sz="2400" b="1" kern="1200" dirty="0">
              <a:latin typeface="仿宋" panose="02010609060101010101" pitchFamily="49" charset="-122"/>
              <a:ea typeface="仿宋" panose="02010609060101010101" pitchFamily="49" charset="-122"/>
            </a:rPr>
            <a:t>夸大宣传提供的服务、拥有的资质或获得的经验</a:t>
          </a:r>
        </a:p>
      </dsp:txBody>
      <dsp:txXfrm rot="10800000">
        <a:off x="2568457" y="11219"/>
        <a:ext cx="7954230" cy="741816"/>
      </dsp:txXfrm>
    </dsp:sp>
    <dsp:sp modelId="{9352E28D-E1B7-9A43-A6EA-027220CFC8F3}">
      <dsp:nvSpPr>
        <dsp:cNvPr id="0" name=""/>
        <dsp:cNvSpPr/>
      </dsp:nvSpPr>
      <dsp:spPr>
        <a:xfrm>
          <a:off x="1864767" y="203"/>
          <a:ext cx="741816" cy="741816"/>
        </a:xfrm>
        <a:prstGeom prst="ellipse">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46C993A-6ADA-AB4F-A2D4-27C07344B28A}">
      <dsp:nvSpPr>
        <dsp:cNvPr id="0" name=""/>
        <dsp:cNvSpPr/>
      </dsp:nvSpPr>
      <dsp:spPr>
        <a:xfrm rot="10800000">
          <a:off x="2380643" y="927678"/>
          <a:ext cx="8139684" cy="741816"/>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121" tIns="91440" rIns="170688"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latin typeface="仿宋" panose="02010609060101010101" pitchFamily="49" charset="-122"/>
              <a:ea typeface="仿宋" panose="02010609060101010101" pitchFamily="49" charset="-122"/>
            </a:rPr>
            <a:t>(2)</a:t>
          </a:r>
          <a:r>
            <a:rPr lang="zh-CN" altLang="en-US" sz="2400" b="1" kern="1200" dirty="0">
              <a:latin typeface="仿宋" panose="02010609060101010101" pitchFamily="49" charset="-122"/>
              <a:ea typeface="仿宋" panose="02010609060101010101" pitchFamily="49" charset="-122"/>
            </a:rPr>
            <a:t>贬低或无根据地比较他人的工作</a:t>
          </a:r>
        </a:p>
      </dsp:txBody>
      <dsp:txXfrm rot="10800000">
        <a:off x="2566097" y="927678"/>
        <a:ext cx="7954230" cy="741816"/>
      </dsp:txXfrm>
    </dsp:sp>
    <dsp:sp modelId="{467D207A-3DAA-4D4F-826F-0CD7A2D2433E}">
      <dsp:nvSpPr>
        <dsp:cNvPr id="0" name=""/>
        <dsp:cNvSpPr/>
      </dsp:nvSpPr>
      <dsp:spPr>
        <a:xfrm>
          <a:off x="1864767" y="927474"/>
          <a:ext cx="741816" cy="741816"/>
        </a:xfrm>
        <a:prstGeom prst="ellipse">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2">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5#2">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8">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4">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BF99B-006A-4CD0-87EE-BA6451B2303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408FF-D86A-4A1A-9D4F-77F8E3C7F60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Introduce</a:t>
            </a:r>
            <a:r>
              <a:rPr lang="en-AU" dirty="0"/>
              <a:t> Part A: Professional ethics. </a:t>
            </a:r>
            <a:endParaRPr lang="en-AU" dirty="0"/>
          </a:p>
          <a:p>
            <a:endParaRPr lang="en-AU" dirty="0"/>
          </a:p>
          <a:p>
            <a:r>
              <a:rPr lang="en-AU" b="1" dirty="0"/>
              <a:t>Discuss</a:t>
            </a:r>
            <a:r>
              <a:rPr lang="en-AU" dirty="0"/>
              <a:t> the following: Ethics essentially deals with what is ‘right’ and ‘wrong’ and how people should act when faced with a particular situation. </a:t>
            </a:r>
            <a:r>
              <a:rPr lang="en-AU" i="1" dirty="0"/>
              <a:t>The Chambers Dictionary </a:t>
            </a:r>
            <a:r>
              <a:rPr lang="en-AU" dirty="0"/>
              <a:t>defines ethics as ‘a code of behaviour considered correct’.</a:t>
            </a:r>
            <a:endParaRPr lang="en-AU" dirty="0"/>
          </a:p>
          <a:p>
            <a:endParaRPr lang="en-AU" dirty="0"/>
          </a:p>
          <a:p>
            <a:r>
              <a:rPr lang="en-AU" dirty="0"/>
              <a:t>Professional ethics is the application of ethical principles or frameworks by professionals who have an obligation to act in the interests of those who rely on their services as well as in the best interests of the public</a:t>
            </a:r>
            <a:endParaRPr lang="en-AU" dirty="0"/>
          </a:p>
          <a:p>
            <a:endParaRPr lang="en-AU" dirty="0"/>
          </a:p>
          <a:p>
            <a:r>
              <a:rPr lang="en-AU" dirty="0"/>
              <a:t>Any professional ethics framework adopted must be understood by members of the profession so that it forms the basis for sound and consistent ethical behaviour. The Accounting Professional and Ethical Standards Board Compiled APES 110 </a:t>
            </a:r>
            <a:r>
              <a:rPr lang="en-AU" i="1" dirty="0"/>
              <a:t>Code of Ethics for Professional Accountants </a:t>
            </a:r>
            <a:r>
              <a:rPr lang="en-AU" dirty="0"/>
              <a:t>(APESB 2013) is one such framework that we will explore in this module. </a:t>
            </a:r>
            <a:endParaRPr lang="en-AU" dirty="0"/>
          </a:p>
          <a:p>
            <a:endParaRPr lang="en-AU" dirty="0"/>
          </a:p>
          <a:p>
            <a:r>
              <a:rPr lang="en-AU" dirty="0"/>
              <a:t>A professional accountant is objective, takes full responsibility for the tasks they are entrusted to do, adopts proper planning and control procedures, and possesses the integrity to maintain a professional approach to work.</a:t>
            </a:r>
            <a:endParaRPr lang="en-AU" dirty="0"/>
          </a:p>
          <a:p>
            <a:endParaRPr lang="en-AU" dirty="0"/>
          </a:p>
        </p:txBody>
      </p:sp>
      <p:sp>
        <p:nvSpPr>
          <p:cNvPr id="4" name="Slide Number Placeholder 3"/>
          <p:cNvSpPr>
            <a:spLocks noGrp="1"/>
          </p:cNvSpPr>
          <p:nvPr>
            <p:ph type="sldNum" sz="quarter" idx="10"/>
          </p:nvPr>
        </p:nvSpPr>
        <p:spPr/>
        <p:txBody>
          <a:bodyPr/>
          <a:lstStyle/>
          <a:p>
            <a:fld id="{0EA42B3B-48BE-4581-8F7C-6C32787B9941}" type="slidenum">
              <a:rPr lang="en-AU" smtClean="0"/>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495">
              <a:defRPr/>
            </a:pPr>
            <a:r>
              <a:rPr lang="en-AU" b="1" dirty="0"/>
              <a:t>Introduce</a:t>
            </a:r>
            <a:r>
              <a:rPr lang="en-AU" dirty="0"/>
              <a:t> Part D. In this section we consider how ethical decisions should be made.</a:t>
            </a:r>
            <a:endParaRPr lang="en-AU"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3575" y="3873685"/>
            <a:ext cx="6137198" cy="3784328"/>
          </a:xfrm>
        </p:spPr>
        <p:txBody>
          <a:bodyPr/>
          <a:lstStyle/>
          <a:p>
            <a:r>
              <a:rPr lang="en-AU" b="1" dirty="0"/>
              <a:t>Discuss</a:t>
            </a:r>
            <a:r>
              <a:rPr lang="en-AU" dirty="0"/>
              <a:t> slide content.</a:t>
            </a:r>
            <a:endParaRPr lang="en-AU" dirty="0"/>
          </a:p>
          <a:p>
            <a:endParaRPr lang="en-AU" dirty="0"/>
          </a:p>
          <a:p>
            <a:r>
              <a:rPr lang="en-AU" b="1" dirty="0"/>
              <a:t>This is important for candidates because </a:t>
            </a:r>
            <a:r>
              <a:rPr lang="en-AU" dirty="0"/>
              <a:t>it stresses to the individual the responsibility and context of influencing factors involved in ethical decision-making.</a:t>
            </a:r>
            <a:endParaRPr lang="en-AU" dirty="0"/>
          </a:p>
          <a:p>
            <a:endParaRPr lang="en-AU" dirty="0"/>
          </a:p>
          <a:p>
            <a:r>
              <a:rPr lang="en-AU" dirty="0"/>
              <a:t>The diagram illustrates the various factors that influence decision-making.</a:t>
            </a:r>
            <a:endParaRPr lang="en-AU" dirty="0"/>
          </a:p>
          <a:p>
            <a:endParaRPr lang="en-AU" dirty="0"/>
          </a:p>
          <a:p>
            <a:r>
              <a:rPr lang="en-AU" dirty="0"/>
              <a:t>Most decisions are influenced predominantly by an individual’s cognitive processes (the reasoning used in making a decision). However, other factors also have an influence. In general, the intensity with which these variables affect decision-making is directly related to their proximity to the individual.</a:t>
            </a:r>
            <a:endParaRPr lang="en-AU" dirty="0"/>
          </a:p>
          <a:p>
            <a:endParaRPr lang="en-AU" dirty="0"/>
          </a:p>
          <a:p>
            <a:r>
              <a:rPr lang="en-AU" b="1" dirty="0"/>
              <a:t>Ask </a:t>
            </a:r>
            <a:r>
              <a:rPr lang="en-AU" dirty="0"/>
              <a:t>candidates to consider examples of the various factors that may affect decisions. </a:t>
            </a:r>
            <a:endParaRPr lang="en-AU" dirty="0"/>
          </a:p>
          <a:p>
            <a:endParaRPr lang="en-AU" dirty="0"/>
          </a:p>
          <a:p>
            <a:r>
              <a:rPr lang="en-AU" b="1" dirty="0"/>
              <a:t>Discuss </a:t>
            </a:r>
            <a:r>
              <a:rPr lang="en-AU" dirty="0"/>
              <a:t>Example 2.11—Whistleblowing.</a:t>
            </a:r>
            <a:endParaRPr lang="en-AU" dirty="0"/>
          </a:p>
          <a:p>
            <a:endParaRPr lang="en-AU" dirty="0"/>
          </a:p>
          <a:p>
            <a:r>
              <a:rPr lang="en-AU" b="1" dirty="0"/>
              <a:t>Emphasise</a:t>
            </a:r>
            <a:r>
              <a:rPr lang="en-AU" dirty="0"/>
              <a:t> each ‘layer’ of influence in the diagram. Note:</a:t>
            </a:r>
            <a:r>
              <a:rPr lang="en-AU" b="1" dirty="0"/>
              <a:t> </a:t>
            </a:r>
            <a:r>
              <a:rPr lang="en-AU" dirty="0"/>
              <a:t>The individual is placed at the hub of the process.</a:t>
            </a:r>
            <a:endParaRPr lang="en-GB"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3575" y="3873685"/>
            <a:ext cx="6137198" cy="3784328"/>
          </a:xfrm>
        </p:spPr>
        <p:txBody>
          <a:bodyPr/>
          <a:lstStyle/>
          <a:p>
            <a:r>
              <a:rPr lang="en-AU" b="1" dirty="0"/>
              <a:t>Discuss</a:t>
            </a:r>
            <a:r>
              <a:rPr lang="en-AU" dirty="0"/>
              <a:t> slide content.</a:t>
            </a:r>
            <a:endParaRPr lang="en-GB"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3575" y="3873685"/>
            <a:ext cx="6137198" cy="3784328"/>
          </a:xfrm>
        </p:spPr>
        <p:txBody>
          <a:bodyPr/>
          <a:lstStyle/>
          <a:p>
            <a:r>
              <a:rPr lang="en-AU" b="1" dirty="0"/>
              <a:t>Discuss</a:t>
            </a:r>
            <a:r>
              <a:rPr lang="en-AU" dirty="0"/>
              <a:t> slide content.</a:t>
            </a:r>
            <a:endParaRPr lang="en-AU" dirty="0"/>
          </a:p>
          <a:p>
            <a:endParaRPr lang="en-AU" dirty="0"/>
          </a:p>
          <a:p>
            <a:r>
              <a:rPr lang="en-AU" b="1" dirty="0"/>
              <a:t>Discuss</a:t>
            </a:r>
            <a:r>
              <a:rPr lang="en-AU" dirty="0"/>
              <a:t> Example 2.12—Poor ethical cultures cause significant trouble. Ask candidates to complete activity in small groups. </a:t>
            </a:r>
            <a:endParaRPr lang="en-AU" dirty="0"/>
          </a:p>
          <a:p>
            <a:endParaRPr lang="en-AU" dirty="0"/>
          </a:p>
          <a:p>
            <a:r>
              <a:rPr lang="en-AU" b="1" dirty="0"/>
              <a:t>Discuss</a:t>
            </a:r>
            <a:r>
              <a:rPr lang="en-AU" dirty="0"/>
              <a:t> Example 2.13—Omega Finance. Ask candidates to complete activity.</a:t>
            </a:r>
            <a:endParaRPr lang="en-AU" dirty="0"/>
          </a:p>
          <a:p>
            <a:endParaRPr lang="en-AU" dirty="0"/>
          </a:p>
          <a:p>
            <a:r>
              <a:rPr lang="en-AU" b="1" dirty="0"/>
              <a:t>Ask</a:t>
            </a:r>
            <a:r>
              <a:rPr lang="en-AU" dirty="0"/>
              <a:t> candidates to answer Question 2.9. Discuss answers.</a:t>
            </a:r>
            <a:endParaRPr lang="en-GB"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3575" y="3873685"/>
            <a:ext cx="6137198" cy="3784328"/>
          </a:xfrm>
        </p:spPr>
        <p:txBody>
          <a:bodyPr/>
          <a:lstStyle/>
          <a:p>
            <a:r>
              <a:rPr lang="en-AU" b="1" dirty="0"/>
              <a:t>Discuss</a:t>
            </a:r>
            <a:r>
              <a:rPr lang="en-AU" dirty="0"/>
              <a:t> slide content.</a:t>
            </a:r>
            <a:endParaRPr lang="en-AU" dirty="0"/>
          </a:p>
          <a:p>
            <a:endParaRPr lang="en-AU" dirty="0"/>
          </a:p>
          <a:p>
            <a:r>
              <a:rPr lang="en-AU" b="1" dirty="0"/>
              <a:t>Ask</a:t>
            </a:r>
            <a:r>
              <a:rPr lang="en-AU" dirty="0"/>
              <a:t> candidates to answer Question 2.10. Discuss answers. Collect answers in a flipchart.</a:t>
            </a:r>
            <a:endParaRPr lang="en-GB"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3575" y="3873685"/>
            <a:ext cx="6137198" cy="3784328"/>
          </a:xfrm>
        </p:spPr>
        <p:txBody>
          <a:bodyPr/>
          <a:lstStyle/>
          <a:p>
            <a:r>
              <a:rPr lang="en-AU" b="1" dirty="0"/>
              <a:t>Discuss</a:t>
            </a:r>
            <a:r>
              <a:rPr lang="en-AU" dirty="0"/>
              <a:t> slide content.</a:t>
            </a:r>
            <a:endParaRPr lang="en-AU" dirty="0"/>
          </a:p>
          <a:p>
            <a:endParaRPr lang="en-AU" dirty="0"/>
          </a:p>
          <a:p>
            <a:r>
              <a:rPr lang="en-AU" b="1" dirty="0"/>
              <a:t>Ask</a:t>
            </a:r>
            <a:r>
              <a:rPr lang="en-AU" dirty="0"/>
              <a:t> candidates to answer Question 2.11. Discuss answers. </a:t>
            </a:r>
            <a:endParaRPr lang="en-AU" dirty="0"/>
          </a:p>
          <a:p>
            <a:endParaRPr lang="en-AU" dirty="0"/>
          </a:p>
          <a:p>
            <a:r>
              <a:rPr lang="en-AU" b="1" dirty="0"/>
              <a:t>Ask</a:t>
            </a:r>
            <a:r>
              <a:rPr lang="en-AU" dirty="0"/>
              <a:t> candidates to answer Question 2.12. Discuss answers.</a:t>
            </a:r>
            <a:endParaRPr lang="en-GB"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3575" y="3873685"/>
            <a:ext cx="6137198" cy="3784328"/>
          </a:xfrm>
        </p:spPr>
        <p:txBody>
          <a:bodyPr/>
          <a:lstStyle/>
          <a:p>
            <a:r>
              <a:rPr lang="en-AU" b="1" dirty="0"/>
              <a:t>Discuss</a:t>
            </a:r>
            <a:r>
              <a:rPr lang="en-AU" dirty="0"/>
              <a:t> slide content.</a:t>
            </a:r>
            <a:endParaRPr lang="en-GB"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Discuss</a:t>
            </a:r>
            <a:r>
              <a:rPr lang="en-AU" dirty="0"/>
              <a:t> slide content.</a:t>
            </a:r>
            <a:endParaRPr lang="en-AU" dirty="0"/>
          </a:p>
          <a:p>
            <a:endParaRPr lang="en-AU" dirty="0"/>
          </a:p>
          <a:p>
            <a:r>
              <a:rPr lang="en-AU" b="1" dirty="0"/>
              <a:t>Ask</a:t>
            </a:r>
            <a:r>
              <a:rPr lang="en-AU" dirty="0"/>
              <a:t> candidates to answer Question 2.13, in small groups. Discuss answers. Refer to solution in the Study guide. </a:t>
            </a:r>
            <a:endParaRPr lang="en-AU" dirty="0"/>
          </a:p>
          <a:p>
            <a:endParaRPr lang="en-AU" dirty="0"/>
          </a:p>
          <a:p>
            <a:r>
              <a:rPr lang="en-AU" b="1" dirty="0"/>
              <a:t>Discuss</a:t>
            </a:r>
            <a:r>
              <a:rPr lang="en-AU" dirty="0"/>
              <a:t> Example 2.14—DIGFX, in small groups. Discuss answers. Refer to solution in the Study guide.</a:t>
            </a:r>
            <a:endParaRPr lang="en-AU" dirty="0"/>
          </a:p>
        </p:txBody>
      </p:sp>
      <p:sp>
        <p:nvSpPr>
          <p:cNvPr id="4" name="Slide Number Placeholder 3"/>
          <p:cNvSpPr>
            <a:spLocks noGrp="1"/>
          </p:cNvSpPr>
          <p:nvPr>
            <p:ph type="sldNum" sz="quarter" idx="10"/>
          </p:nvPr>
        </p:nvSpPr>
        <p:spPr/>
        <p:txBody>
          <a:bodyPr/>
          <a:lstStyle/>
          <a:p>
            <a:fld id="{16EFF701-20BE-4AA9-BE34-991287FE2C67}" type="slidenum">
              <a:rPr lang="en-AU" smtClean="0"/>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023" y="4207252"/>
            <a:ext cx="6080372" cy="4110201"/>
          </a:xfrm>
        </p:spPr>
        <p:txBody>
          <a:bodyPr/>
          <a:lstStyle/>
          <a:p>
            <a:r>
              <a:rPr lang="en-AU" b="1" dirty="0"/>
              <a:t>Discuss</a:t>
            </a:r>
            <a:r>
              <a:rPr lang="en-AU" dirty="0"/>
              <a:t> slide content.</a:t>
            </a:r>
            <a:endParaRPr lang="en-AU"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023" y="4207252"/>
            <a:ext cx="6080372" cy="4110201"/>
          </a:xfrm>
        </p:spPr>
        <p:txBody>
          <a:bodyPr/>
          <a:lstStyle/>
          <a:p>
            <a:r>
              <a:rPr lang="en-AU" b="1" dirty="0"/>
              <a:t>Discuss</a:t>
            </a:r>
            <a:r>
              <a:rPr lang="en-AU" dirty="0"/>
              <a:t> slide content.</a:t>
            </a:r>
            <a:endParaRPr lang="en-AU"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023" y="4207252"/>
            <a:ext cx="6080372" cy="4110201"/>
          </a:xfrm>
        </p:spPr>
        <p:txBody>
          <a:bodyPr/>
          <a:lstStyle/>
          <a:p>
            <a:r>
              <a:rPr lang="en-AU" b="1" dirty="0"/>
              <a:t>Discuss</a:t>
            </a:r>
            <a:r>
              <a:rPr lang="en-AU" dirty="0"/>
              <a:t> slide content.</a:t>
            </a:r>
            <a:endParaRPr lang="en-AU" dirty="0"/>
          </a:p>
          <a:p>
            <a:endParaRPr lang="en-AU" dirty="0"/>
          </a:p>
          <a:p>
            <a:r>
              <a:rPr lang="en-AU" b="1" dirty="0"/>
              <a:t>Ask</a:t>
            </a:r>
            <a:r>
              <a:rPr lang="en-AU" dirty="0"/>
              <a:t> candidates to answer Question 2.1. Discuss answers. Collect ideas on flipchart.</a:t>
            </a:r>
            <a:endParaRPr lang="en-AU"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Introduce</a:t>
            </a:r>
            <a:r>
              <a:rPr lang="en-AU" dirty="0"/>
              <a:t> the topic by explaining that in this section, we move away from the theoretical aspects of ethics to review the Compiled APES 110 </a:t>
            </a:r>
            <a:r>
              <a:rPr lang="en-AU" i="1" dirty="0"/>
              <a:t>Code of Ethics for Professional Accountants</a:t>
            </a:r>
            <a:r>
              <a:rPr lang="en-AU" dirty="0"/>
              <a:t>, which outlines the ethical principles guiding the behaviour of professional accountants. </a:t>
            </a:r>
            <a:endParaRPr lang="en-AU" dirty="0"/>
          </a:p>
          <a:p>
            <a:endParaRPr lang="en-AU" dirty="0"/>
          </a:p>
          <a:p>
            <a:r>
              <a:rPr lang="en-AU" dirty="0"/>
              <a:t>In 2005, the International Federation of Accountants (IFAC) issued the Code of Ethics for Professional Accountants (IFAC 2005) as a model that member bodies such as CPA Australia could rely on to provide ethics guidance at a national level.</a:t>
            </a:r>
            <a:endParaRPr lang="en-AU" dirty="0"/>
          </a:p>
          <a:p>
            <a:endParaRPr lang="en-AU" dirty="0"/>
          </a:p>
          <a:p>
            <a:r>
              <a:rPr lang="en-AU" dirty="0"/>
              <a:t>As a result of this initiative, the Accounting Professional and Ethical Standards Board (APESB) released APES 110 </a:t>
            </a:r>
            <a:r>
              <a:rPr lang="en-AU" i="1" dirty="0"/>
              <a:t>Code of Ethics for Professional Accountants</a:t>
            </a:r>
            <a:r>
              <a:rPr lang="en-AU" dirty="0"/>
              <a:t>, which was based on the IFAC Code and was initially operational from 1 July 2006. The current version of the APESB Code of Ethics was issued in November 2013. Paragraphs prefixed with the letters ‘AUST’ have been inserted in the APESB Code of Ethics for Australian-specific ethical requirements. </a:t>
            </a:r>
            <a:endParaRPr lang="en-AU" dirty="0"/>
          </a:p>
          <a:p>
            <a:endParaRPr lang="en-AU" dirty="0"/>
          </a:p>
          <a:p>
            <a:r>
              <a:rPr lang="en-AU" dirty="0"/>
              <a:t>The Code highlights the fundamental principles that apply to all aspects of a professional accountant’s work, and also provides guidance for resolving conflicts of interest and other ethical situations that may arise from time to time. </a:t>
            </a:r>
            <a:endParaRPr lang="en-AU" dirty="0"/>
          </a:p>
          <a:p>
            <a:endParaRPr lang="en-AU" dirty="0"/>
          </a:p>
          <a:p>
            <a:r>
              <a:rPr lang="en-AU" dirty="0"/>
              <a:t>By joining a profession, members agree to uphold its high ethical standards.</a:t>
            </a:r>
            <a:endParaRPr lang="en-AU" dirty="0"/>
          </a:p>
          <a:p>
            <a:endParaRPr lang="en-AU" dirty="0"/>
          </a:p>
        </p:txBody>
      </p:sp>
      <p:sp>
        <p:nvSpPr>
          <p:cNvPr id="4" name="Slide Number Placeholder 3"/>
          <p:cNvSpPr>
            <a:spLocks noGrp="1"/>
          </p:cNvSpPr>
          <p:nvPr>
            <p:ph type="sldNum" sz="quarter" idx="10"/>
          </p:nvPr>
        </p:nvSpPr>
        <p:spPr/>
        <p:txBody>
          <a:bodyPr/>
          <a:lstStyle/>
          <a:p>
            <a:fld id="{14BE8BC8-3840-4485-BAAD-8D406E3B3A21}" type="slidenum">
              <a:rPr lang="en-AU" smtClean="0"/>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023" y="4207252"/>
            <a:ext cx="6080372" cy="4110201"/>
          </a:xfrm>
        </p:spPr>
        <p:txBody>
          <a:bodyPr/>
          <a:lstStyle/>
          <a:p>
            <a:pPr defTabSz="912495">
              <a:defRPr/>
            </a:pPr>
            <a:r>
              <a:rPr lang="en-AU" b="1" dirty="0"/>
              <a:t>Discuss</a:t>
            </a:r>
            <a:r>
              <a:rPr lang="en-AU" dirty="0"/>
              <a:t> slide content.</a:t>
            </a:r>
            <a:endParaRPr lang="en-AU" dirty="0"/>
          </a:p>
          <a:p>
            <a:pPr defTabSz="912495">
              <a:defRPr/>
            </a:pPr>
            <a:endParaRPr lang="en-AU" dirty="0"/>
          </a:p>
          <a:p>
            <a:pPr defTabSz="912495">
              <a:defRPr/>
            </a:pPr>
            <a:r>
              <a:rPr lang="en-AU" b="1" dirty="0"/>
              <a:t>Ask</a:t>
            </a:r>
            <a:r>
              <a:rPr lang="en-AU" dirty="0"/>
              <a:t> candidates to read ss. 110—150 of the Code. External to tutorial. Discuss Integrity (s. 110).</a:t>
            </a:r>
            <a:endParaRPr lang="en-AU" dirty="0"/>
          </a:p>
          <a:p>
            <a:pPr defTabSz="912495">
              <a:defRPr/>
            </a:pPr>
            <a:endParaRPr lang="en-AU" dirty="0"/>
          </a:p>
          <a:p>
            <a:pPr defTabSz="912495">
              <a:defRPr/>
            </a:pPr>
            <a:r>
              <a:rPr lang="en-AU" b="1" dirty="0"/>
              <a:t>Discuss</a:t>
            </a:r>
            <a:r>
              <a:rPr lang="en-AU" dirty="0"/>
              <a:t> Example 2.8—Moral courage. Discuss Objectivity (s. 120).</a:t>
            </a:r>
            <a:endParaRPr lang="en-AU" dirty="0"/>
          </a:p>
          <a:p>
            <a:pPr defTabSz="912495">
              <a:defRPr/>
            </a:pPr>
            <a:endParaRPr lang="en-AU" dirty="0"/>
          </a:p>
          <a:p>
            <a:pPr defTabSz="912495">
              <a:defRPr/>
            </a:pPr>
            <a:r>
              <a:rPr lang="en-AU" b="1" dirty="0"/>
              <a:t>Discuss</a:t>
            </a:r>
            <a:r>
              <a:rPr lang="en-AU" dirty="0"/>
              <a:t> Professional competence and due care (s. 130). Discuss Confidentiality (s. 140).</a:t>
            </a:r>
            <a:endParaRPr lang="en-AU" dirty="0"/>
          </a:p>
          <a:p>
            <a:pPr defTabSz="912495">
              <a:defRPr/>
            </a:pPr>
            <a:endParaRPr lang="en-AU" dirty="0"/>
          </a:p>
          <a:p>
            <a:pPr defTabSz="912495">
              <a:defRPr/>
            </a:pPr>
            <a:r>
              <a:rPr lang="en-AU" b="1" dirty="0"/>
              <a:t>Discuss</a:t>
            </a:r>
            <a:r>
              <a:rPr lang="en-AU" dirty="0"/>
              <a:t> Professional behaviour (s. 150).</a:t>
            </a:r>
            <a:endParaRPr lang="en-AU" dirty="0"/>
          </a:p>
          <a:p>
            <a:pPr defTabSz="912495">
              <a:defRPr/>
            </a:pPr>
            <a:endParaRPr lang="en-AU" dirty="0"/>
          </a:p>
          <a:p>
            <a:pPr defTabSz="912495">
              <a:defRPr/>
            </a:pPr>
            <a:r>
              <a:rPr lang="en-AU" b="1" dirty="0"/>
              <a:t>Ask</a:t>
            </a:r>
            <a:r>
              <a:rPr lang="en-AU" dirty="0"/>
              <a:t> candidates to answer Question 2.3. Discuss answers.</a:t>
            </a:r>
            <a:endParaRPr lang="en-AU" dirty="0"/>
          </a:p>
          <a:p>
            <a:pPr defTabSz="912495">
              <a:defRPr/>
            </a:pPr>
            <a:endParaRPr lang="en-AU" dirty="0"/>
          </a:p>
          <a:p>
            <a:pPr defTabSz="912495">
              <a:defRPr/>
            </a:pPr>
            <a:r>
              <a:rPr lang="en-AU" b="1" dirty="0"/>
              <a:t>Ask</a:t>
            </a:r>
            <a:r>
              <a:rPr lang="en-AU" dirty="0"/>
              <a:t> candidates to complete Case study 2.1—Scott London, former senior partner (audit) at KPMG Los Angeles. </a:t>
            </a:r>
            <a:endParaRPr lang="en-AU" dirty="0"/>
          </a:p>
          <a:p>
            <a:pPr defTabSz="912495">
              <a:defRPr/>
            </a:pPr>
            <a:endParaRPr lang="en-AU" dirty="0"/>
          </a:p>
          <a:p>
            <a:pPr defTabSz="912495">
              <a:defRPr/>
            </a:pPr>
            <a:r>
              <a:rPr lang="en-AU" b="1" dirty="0"/>
              <a:t>Discuss</a:t>
            </a:r>
            <a:r>
              <a:rPr lang="en-AU" dirty="0"/>
              <a:t> solutions to Case study tasks. </a:t>
            </a:r>
            <a:endParaRPr lang="en-AU" dirty="0"/>
          </a:p>
          <a:p>
            <a:pPr defTabSz="912495">
              <a:defRPr/>
            </a:pP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14BE8BC8-3840-4485-BAAD-8D406E3B3A2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16EFF701-20BE-4AA9-BE34-991287FE2C6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023" y="4207252"/>
            <a:ext cx="6080372" cy="4110201"/>
          </a:xfrm>
        </p:spPr>
        <p:txBody>
          <a:bodyPr/>
          <a:lstStyle/>
          <a:p>
            <a:r>
              <a:rPr lang="en-AU" b="1" dirty="0"/>
              <a:t>Note: The concepts from Table 2.4 have received a high level of queries on the candidate forum, and are considered to be an area of difficulty for some candidates.</a:t>
            </a:r>
            <a:endParaRPr lang="en-AU" b="1" dirty="0"/>
          </a:p>
          <a:p>
            <a:endParaRPr lang="en-AU" dirty="0"/>
          </a:p>
          <a:p>
            <a:r>
              <a:rPr lang="en-AU" b="1" dirty="0"/>
              <a:t>Discuss</a:t>
            </a:r>
            <a:r>
              <a:rPr lang="en-AU" dirty="0"/>
              <a:t> slide content.</a:t>
            </a:r>
            <a:endParaRPr lang="en-AU" dirty="0"/>
          </a:p>
          <a:p>
            <a:endParaRPr lang="en-AU" dirty="0"/>
          </a:p>
          <a:p>
            <a:r>
              <a:rPr lang="en-AU" b="1" dirty="0"/>
              <a:t>Explain</a:t>
            </a:r>
            <a:r>
              <a:rPr lang="en-AU" dirty="0"/>
              <a:t> the Conceptual Framework Approach.</a:t>
            </a:r>
            <a:endParaRPr lang="en-AU" dirty="0"/>
          </a:p>
          <a:p>
            <a:endParaRPr lang="en-AU" dirty="0"/>
          </a:p>
          <a:p>
            <a:r>
              <a:rPr lang="en-AU" b="1" dirty="0"/>
              <a:t>Ask</a:t>
            </a:r>
            <a:r>
              <a:rPr lang="en-AU" dirty="0"/>
              <a:t> candidates to read ss. 100.6−100.11 of the Code to familiarise themselves with the conceptual framework approach. External to tutorial. Discuss Table 2.3—Threats to fundamental principles.</a:t>
            </a:r>
            <a:endParaRPr lang="en-AU" dirty="0"/>
          </a:p>
          <a:p>
            <a:endParaRPr lang="en-AU" dirty="0"/>
          </a:p>
          <a:p>
            <a:r>
              <a:rPr lang="en-AU" b="1" dirty="0"/>
              <a:t>Discuss</a:t>
            </a:r>
            <a:r>
              <a:rPr lang="en-AU" dirty="0"/>
              <a:t> Example 2.9—Intimidation—a threat to the fundamental principles.</a:t>
            </a:r>
            <a:endParaRPr lang="en-AU" dirty="0"/>
          </a:p>
          <a:p>
            <a:endParaRPr lang="en-AU" dirty="0"/>
          </a:p>
          <a:p>
            <a:r>
              <a:rPr lang="en-AU" b="1" dirty="0"/>
              <a:t>Discuss</a:t>
            </a:r>
            <a:r>
              <a:rPr lang="en-AU" dirty="0"/>
              <a:t> Table 2.4—Examples of threats—accountants in public practice and business. Discuss Safeguards (ss. 100.13–100.16). Ask candidates to read this section.</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14BE8BC8-3840-4485-BAAD-8D406E3B3A2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439410" y="1008319"/>
            <a:ext cx="4827977" cy="2578231"/>
          </a:xfrm>
          <a:prstGeom prst="rect">
            <a:avLst/>
          </a:prstGeom>
        </p:spPr>
        <p:txBody>
          <a:bodyPr vert="horz"/>
          <a:lstStyle>
            <a:lvl1pPr marL="0" marR="0" indent="0" algn="l" defTabSz="457200" rtl="0" eaLnBrk="1" fontAlgn="auto" latinLnBrk="0" hangingPunct="1">
              <a:lnSpc>
                <a:spcPts val="3500"/>
              </a:lnSpc>
              <a:spcBef>
                <a:spcPts val="840"/>
              </a:spcBef>
              <a:spcAft>
                <a:spcPts val="0"/>
              </a:spcAft>
              <a:buClrTx/>
              <a:buSzTx/>
              <a:buFont typeface="Arial" panose="020B0604020202020204"/>
              <a:buNone/>
              <a:defRPr sz="3500">
                <a:solidFill>
                  <a:schemeClr val="bg1"/>
                </a:solidFill>
                <a:latin typeface="Arial" panose="020B0604020202020204"/>
                <a:cs typeface="Arial" panose="020B0604020202020204"/>
              </a:defRPr>
            </a:lvl1pPr>
            <a:lvl2pPr marL="0" indent="0">
              <a:buNone/>
              <a:defRPr sz="1800" baseline="0">
                <a:solidFill>
                  <a:srgbClr val="F5D410"/>
                </a:solidFill>
                <a:latin typeface="Arial" panose="020B0604020202020204"/>
                <a:cs typeface="Arial" panose="020B0604020202020204"/>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1"/>
            <a:r>
              <a:rPr lang="en-AU" dirty="0"/>
              <a:t>SECTION 1.0</a:t>
            </a:r>
            <a:endParaRPr lang="en-AU" dirty="0"/>
          </a:p>
          <a:p>
            <a:pPr lvl="0"/>
            <a:r>
              <a:rPr lang="en-AU" dirty="0"/>
              <a:t>CLICK TO EDIT MASTER TEXT STYLES</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F2734BF-976E-4CDF-A011-7F2DCE8381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972305-D463-43D0-93E5-75EDC750E6D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734BF-976E-4CDF-A011-7F2DCE83818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72305-D463-43D0-93E5-75EDC750E6D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tiff"/></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tif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0252" y="5745481"/>
            <a:ext cx="2202847" cy="169277"/>
          </a:xfrm>
          <a:prstGeom prst="rect">
            <a:avLst/>
          </a:prstGeom>
        </p:spPr>
        <p:txBody>
          <a:bodyPr wrap="none">
            <a:spAutoFit/>
          </a:bodyPr>
          <a:lstStyle/>
          <a:p>
            <a:r>
              <a:rPr lang="en-AU" sz="500" dirty="0">
                <a:solidFill>
                  <a:srgbClr val="21314D"/>
                </a:solidFill>
                <a:latin typeface="Arial" panose="020B0604020202020204" pitchFamily="34" charset="0"/>
                <a:cs typeface="Arial" panose="020B0604020202020204" pitchFamily="34" charset="0"/>
              </a:rPr>
              <a:t>© COPYRIGHT CPA AUSTRALIA UNLESS OTHERWISE INDICATED</a:t>
            </a:r>
            <a:endParaRPr lang="en-AU" sz="500" dirty="0">
              <a:solidFill>
                <a:srgbClr val="21314D"/>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1"/>
          </p:nvPr>
        </p:nvSpPr>
        <p:spPr>
          <a:xfrm>
            <a:off x="1421296" y="1008319"/>
            <a:ext cx="4959627" cy="2578231"/>
          </a:xfrm>
        </p:spPr>
        <p:txBody>
          <a:bodyPr/>
          <a:lstStyle/>
          <a:p>
            <a:pPr lvl="0"/>
            <a:r>
              <a:rPr lang="en-AU" dirty="0"/>
              <a:t>ETHICS AND GOVERNANCE</a:t>
            </a:r>
            <a:endParaRPr lang="en-AU" dirty="0"/>
          </a:p>
          <a:p>
            <a:pPr lvl="1"/>
            <a:r>
              <a:rPr lang="en-AU" dirty="0"/>
              <a:t>MODULE 2: ETHICS</a:t>
            </a:r>
            <a:endParaRPr lang="en-AU" dirty="0"/>
          </a:p>
          <a:p>
            <a:pPr lvl="1"/>
            <a:r>
              <a:rPr lang="en-AU" dirty="0"/>
              <a:t>PART A: PROFESSIONAL ETHICS</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THE ACCOUNTING WORK ENVIRONMENT</a:t>
            </a:r>
            <a:endParaRPr lang="zh-CN" altLang="en-US" dirty="0"/>
          </a:p>
        </p:txBody>
      </p:sp>
      <p:sp>
        <p:nvSpPr>
          <p:cNvPr id="3" name="内容占位符 2"/>
          <p:cNvSpPr>
            <a:spLocks noGrp="1"/>
          </p:cNvSpPr>
          <p:nvPr>
            <p:ph idx="1"/>
          </p:nvPr>
        </p:nvSpPr>
        <p:spPr/>
        <p:txBody>
          <a:bodyPr/>
          <a:lstStyle/>
          <a:p>
            <a:pPr algn="just"/>
            <a:r>
              <a:rPr lang="en-US" altLang="zh-CN" dirty="0"/>
              <a:t>A career in the accounting profession will inevitably involve dealing with many ethical issues. </a:t>
            </a:r>
            <a:endParaRPr lang="en-US" altLang="zh-CN" dirty="0"/>
          </a:p>
          <a:p>
            <a:pPr algn="just"/>
            <a:endParaRPr lang="en-US" altLang="zh-CN" dirty="0"/>
          </a:p>
          <a:p>
            <a:pPr algn="just"/>
            <a:r>
              <a:rPr lang="en-US" altLang="zh-CN" dirty="0"/>
              <a:t>Key sources of pressure to act contrary to professional ethics include clients, corporate management and conflicts of interest.</a:t>
            </a:r>
            <a:endParaRPr lang="en-US" altLang="zh-CN" dirty="0"/>
          </a:p>
          <a:p>
            <a:pPr algn="just"/>
            <a:endParaRPr lang="en-US" altLang="zh-CN" dirty="0"/>
          </a:p>
          <a:p>
            <a:pPr algn="just"/>
            <a:r>
              <a:rPr lang="en-US" altLang="zh-CN" dirty="0"/>
              <a:t>The most frequently encountered ethical issues revolve around misleading reporting, fraud, tax evasion, lack of transparency and breaches of confidentiality. </a:t>
            </a:r>
            <a:endParaRPr lang="zh-CN" altLang="zh-CN" dirty="0"/>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57200"/>
            <a:ext cx="10515600" cy="1233488"/>
          </a:xfrm>
        </p:spPr>
        <p:txBody>
          <a:bodyPr>
            <a:normAutofit fontScale="90000"/>
          </a:bodyPr>
          <a:lstStyle/>
          <a:p>
            <a:r>
              <a:rPr lang="en-US" altLang="zh-CN" dirty="0">
                <a:sym typeface="+mn-ea"/>
              </a:rPr>
              <a:t>ETHICS IN ACCOUNTING</a:t>
            </a:r>
            <a:r>
              <a:rPr lang="zh-CN" altLang="en-US" dirty="0">
                <a:sym typeface="+mn-ea"/>
              </a:rPr>
              <a:t>：</a:t>
            </a:r>
            <a:br>
              <a:rPr lang="zh-CN" altLang="en-US" dirty="0">
                <a:sym typeface="+mn-ea"/>
              </a:rPr>
            </a:br>
            <a:r>
              <a:rPr lang="en-US" altLang="zh-CN" dirty="0">
                <a:sym typeface="+mn-ea"/>
              </a:rPr>
              <a:t>REAL-LIFE SCENARIOS</a:t>
            </a:r>
            <a:endParaRPr lang="zh-CN" altLang="en-US" dirty="0"/>
          </a:p>
        </p:txBody>
      </p:sp>
      <p:sp>
        <p:nvSpPr>
          <p:cNvPr id="3" name="内容占位符 2"/>
          <p:cNvSpPr>
            <a:spLocks noGrp="1"/>
          </p:cNvSpPr>
          <p:nvPr>
            <p:ph idx="1"/>
          </p:nvPr>
        </p:nvSpPr>
        <p:spPr>
          <a:xfrm>
            <a:off x="838200" y="1691005"/>
            <a:ext cx="10515600" cy="4351338"/>
          </a:xfrm>
        </p:spPr>
        <p:txBody>
          <a:bodyPr>
            <a:noAutofit/>
          </a:bodyPr>
          <a:lstStyle/>
          <a:p>
            <a:r>
              <a:rPr lang="en-US" altLang="zh-CN" b="0" i="0" dirty="0">
                <a:solidFill>
                  <a:srgbClr val="242021"/>
                </a:solidFill>
                <a:effectLst/>
                <a:ea typeface="+mn-lt"/>
              </a:rPr>
              <a:t>Accountants face many difficult ethical situations. It is important to understand that ethical dilemmas can arise throughout your daily professional life; </a:t>
            </a:r>
            <a:endParaRPr lang="en-US" altLang="zh-CN" b="0" i="0" dirty="0">
              <a:solidFill>
                <a:srgbClr val="242021"/>
              </a:solidFill>
              <a:effectLst/>
              <a:ea typeface="+mn-lt"/>
            </a:endParaRPr>
          </a:p>
          <a:p>
            <a:r>
              <a:rPr lang="en-US" altLang="zh-CN" b="0" i="0" dirty="0">
                <a:solidFill>
                  <a:srgbClr val="242021"/>
                </a:solidFill>
                <a:effectLst/>
                <a:ea typeface="+mn-lt"/>
              </a:rPr>
              <a:t>They do not necessarily involve largescale activities, but can be simple events or decisions that at first glance do not appear unusual.</a:t>
            </a:r>
            <a:endParaRPr lang="en-US" altLang="zh-CN" b="0" i="0" dirty="0">
              <a:solidFill>
                <a:srgbClr val="242021"/>
              </a:solidFill>
              <a:effectLst/>
              <a:ea typeface="+mn-lt"/>
            </a:endParaRPr>
          </a:p>
          <a:p>
            <a:r>
              <a:rPr lang="en-US" altLang="zh-CN" b="0" i="0" dirty="0">
                <a:solidFill>
                  <a:srgbClr val="242021"/>
                </a:solidFill>
                <a:effectLst/>
                <a:ea typeface="+mn-lt"/>
              </a:rPr>
              <a:t>As accounting work often involves decisions about money and other resources, people will often have strong motivations to act in their own self-interest. </a:t>
            </a:r>
            <a:endParaRPr lang="en-US" altLang="zh-CN" b="0" i="0" dirty="0">
              <a:solidFill>
                <a:srgbClr val="242021"/>
              </a:solidFill>
              <a:effectLst/>
              <a:ea typeface="+mn-lt"/>
            </a:endParaRPr>
          </a:p>
          <a:p>
            <a:endParaRPr lang="en-US" altLang="zh-CN" dirty="0">
              <a:solidFill>
                <a:srgbClr val="242021"/>
              </a:solidFill>
              <a:ea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ym typeface="+mn-ea"/>
              </a:rPr>
              <a:t>ETHICS IN ACCOUNTING</a:t>
            </a:r>
            <a:r>
              <a:rPr lang="zh-CN" altLang="en-US" dirty="0">
                <a:sym typeface="+mn-ea"/>
              </a:rPr>
              <a:t>：</a:t>
            </a:r>
            <a:br>
              <a:rPr lang="zh-CN" altLang="en-US" dirty="0">
                <a:sym typeface="+mn-ea"/>
              </a:rPr>
            </a:br>
            <a:r>
              <a:rPr lang="en-US" altLang="zh-CN" dirty="0">
                <a:sym typeface="+mn-ea"/>
              </a:rPr>
              <a:t>REAL-LIFE SCENARIOS</a:t>
            </a:r>
            <a:endParaRPr lang="zh-CN" altLang="en-US"/>
          </a:p>
        </p:txBody>
      </p:sp>
      <p:sp>
        <p:nvSpPr>
          <p:cNvPr id="3" name="内容占位符 2"/>
          <p:cNvSpPr>
            <a:spLocks noGrp="1"/>
          </p:cNvSpPr>
          <p:nvPr>
            <p:ph idx="1"/>
          </p:nvPr>
        </p:nvSpPr>
        <p:spPr/>
        <p:txBody>
          <a:bodyPr/>
          <a:lstStyle/>
          <a:p>
            <a:r>
              <a:rPr lang="en-US" altLang="zh-CN" dirty="0">
                <a:solidFill>
                  <a:srgbClr val="242021"/>
                </a:solidFill>
                <a:effectLst/>
                <a:ea typeface="+mn-lt"/>
                <a:sym typeface="+mn-ea"/>
              </a:rPr>
              <a:t>This can lead to pressure on the accountant and may make it difficult to act in an objective manner. The current environment of continuous and rapid change, combined with the complexity of accounting work, provides many challenges for accountants. </a:t>
            </a:r>
            <a:endParaRPr lang="en-US" altLang="zh-CN" b="0" i="0" dirty="0">
              <a:solidFill>
                <a:srgbClr val="242021"/>
              </a:solidFill>
              <a:effectLst/>
              <a:ea typeface="+mn-lt"/>
            </a:endParaRPr>
          </a:p>
          <a:p>
            <a:r>
              <a:rPr lang="en-US" altLang="zh-CN" dirty="0">
                <a:solidFill>
                  <a:srgbClr val="242021"/>
                </a:solidFill>
                <a:effectLst/>
                <a:ea typeface="+mn-lt"/>
                <a:sym typeface="+mn-ea"/>
              </a:rPr>
              <a:t>This creates many types of pressures that are compounded by the requirement to comply with deadlines. Such pressures may create the risk that integrity or competence will be subordinated to expedience.</a:t>
            </a:r>
            <a:endParaRPr lang="en-US" altLang="zh-CN" b="0" i="0" dirty="0">
              <a:solidFill>
                <a:srgbClr val="242021"/>
              </a:solidFill>
              <a:effectLst/>
              <a:ea typeface="+mn-lt"/>
            </a:endParaRPr>
          </a:p>
          <a:p>
            <a:r>
              <a:rPr lang="en-US" altLang="zh-CN" dirty="0">
                <a:solidFill>
                  <a:srgbClr val="242021"/>
                </a:solidFill>
                <a:ea typeface="+mn-lt"/>
                <a:sym typeface="+mn-ea"/>
              </a:rPr>
              <a:t>How to deal with ethical problems, ethical dilemma and conflicts you meet in your daily job?(take examples to explain)</a:t>
            </a:r>
            <a:endParaRPr lang="en-US" altLang="zh-CN" dirty="0">
              <a:solidFill>
                <a:srgbClr val="242021"/>
              </a:solidFill>
              <a:ea typeface="+mn-lt"/>
            </a:endParaRPr>
          </a:p>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1"/>
          </p:nvPr>
        </p:nvSpPr>
        <p:spPr>
          <a:xfrm>
            <a:off x="1113183" y="1008319"/>
            <a:ext cx="4611757" cy="2578231"/>
          </a:xfrm>
        </p:spPr>
        <p:txBody>
          <a:bodyPr/>
          <a:lstStyle/>
          <a:p>
            <a:pPr lvl="0"/>
            <a:r>
              <a:rPr lang="en-AU" dirty="0"/>
              <a:t>ETHICS AND GOVERNANCE</a:t>
            </a:r>
            <a:endParaRPr lang="en-AU" dirty="0"/>
          </a:p>
          <a:p>
            <a:pPr lvl="1"/>
            <a:r>
              <a:rPr lang="en-AU" dirty="0"/>
              <a:t>MODULE 2: ETHICS</a:t>
            </a:r>
            <a:endParaRPr lang="en-AU" dirty="0"/>
          </a:p>
          <a:p>
            <a:pPr lvl="1"/>
            <a:r>
              <a:rPr lang="en-AU" dirty="0"/>
              <a:t>PART C: COMPILED APES 110 </a:t>
            </a:r>
            <a:r>
              <a:rPr lang="en-AU" i="1" dirty="0"/>
              <a:t>CODE OF ETHICS FOR PROFESSIONAL ACCOUNTANTS</a:t>
            </a:r>
            <a:endParaRPr lang="en-AU" i="1" dirty="0"/>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439410" y="1008319"/>
            <a:ext cx="9778016" cy="2947455"/>
          </a:xfrm>
        </p:spPr>
        <p:txBody>
          <a:bodyPr>
            <a:normAutofit fontScale="85000" lnSpcReduction="20000"/>
          </a:bodyPr>
          <a:lstStyle/>
          <a:p>
            <a:pPr lvl="2" eaLnBrk="0" fontAlgn="base" hangingPunct="0">
              <a:lnSpc>
                <a:spcPct val="150000"/>
              </a:lnSpc>
              <a:spcBef>
                <a:spcPct val="20000"/>
              </a:spcBef>
              <a:spcAft>
                <a:spcPct val="0"/>
              </a:spcAft>
              <a:buClr>
                <a:srgbClr val="ED7D31"/>
              </a:buClr>
            </a:pPr>
            <a:r>
              <a:rPr lang="zh-CN" altLang="en-US"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一、美国注册会计师协会（</a:t>
            </a:r>
            <a:r>
              <a:rPr lang="en-US" altLang="zh-CN"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AICPA</a:t>
            </a:r>
            <a:r>
              <a:rPr lang="zh-CN" altLang="en-US"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a:t>
            </a:r>
            <a:endParaRPr lang="en-US" altLang="zh-CN" sz="3600" b="1" dirty="0">
              <a:solidFill>
                <a:prstClr val="white"/>
              </a:solidFill>
              <a:latin typeface="仿宋" panose="02010609060101010101" pitchFamily="49" charset="-122"/>
              <a:ea typeface="仿宋" panose="02010609060101010101" pitchFamily="49" charset="-122"/>
              <a:sym typeface="宋体" panose="02010600030101010101" pitchFamily="2" charset="-122"/>
            </a:endParaRPr>
          </a:p>
          <a:p>
            <a:pPr lvl="2" eaLnBrk="0" fontAlgn="base" hangingPunct="0">
              <a:lnSpc>
                <a:spcPct val="150000"/>
              </a:lnSpc>
              <a:spcBef>
                <a:spcPct val="20000"/>
              </a:spcBef>
              <a:spcAft>
                <a:spcPct val="0"/>
              </a:spcAft>
              <a:buClr>
                <a:srgbClr val="ED7D31"/>
              </a:buClr>
            </a:pPr>
            <a:r>
              <a:rPr lang="zh-CN" altLang="en-US"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    及公众公司会计监督理事会（</a:t>
            </a:r>
            <a:r>
              <a:rPr lang="en-US" altLang="zh-CN"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PCAOB</a:t>
            </a:r>
            <a:r>
              <a:rPr lang="zh-CN" altLang="en-US"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a:t>
            </a:r>
            <a:endParaRPr lang="en-US" altLang="zh-CN" sz="3600" b="1" dirty="0">
              <a:solidFill>
                <a:prstClr val="white"/>
              </a:solidFill>
              <a:latin typeface="仿宋" panose="02010609060101010101" pitchFamily="49" charset="-122"/>
              <a:ea typeface="仿宋" panose="02010609060101010101" pitchFamily="49" charset="-122"/>
              <a:sym typeface="宋体" panose="02010600030101010101" pitchFamily="2" charset="-122"/>
            </a:endParaRPr>
          </a:p>
          <a:p>
            <a:pPr lvl="2" eaLnBrk="0" fontAlgn="base" hangingPunct="0">
              <a:lnSpc>
                <a:spcPct val="150000"/>
              </a:lnSpc>
              <a:spcBef>
                <a:spcPct val="20000"/>
              </a:spcBef>
              <a:spcAft>
                <a:spcPct val="0"/>
              </a:spcAft>
              <a:buClr>
                <a:srgbClr val="ED7D31"/>
              </a:buClr>
            </a:pPr>
            <a:r>
              <a:rPr lang="zh-CN" altLang="en-US"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二、国际会计师联合会（</a:t>
            </a:r>
            <a:r>
              <a:rPr lang="en-US" altLang="zh-CN"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IFAC</a:t>
            </a:r>
            <a:r>
              <a:rPr lang="zh-CN" altLang="en-US"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a:t>
            </a:r>
            <a:endParaRPr lang="en-US" altLang="zh-CN" sz="3600" b="1" dirty="0">
              <a:solidFill>
                <a:prstClr val="white"/>
              </a:solidFill>
              <a:latin typeface="仿宋" panose="02010609060101010101" pitchFamily="49" charset="-122"/>
              <a:ea typeface="仿宋" panose="02010609060101010101" pitchFamily="49" charset="-122"/>
              <a:sym typeface="宋体" panose="02010600030101010101" pitchFamily="2" charset="-122"/>
            </a:endParaRPr>
          </a:p>
          <a:p>
            <a:pPr lvl="2" eaLnBrk="0" fontAlgn="base" hangingPunct="0">
              <a:lnSpc>
                <a:spcPct val="150000"/>
              </a:lnSpc>
              <a:spcBef>
                <a:spcPct val="20000"/>
              </a:spcBef>
              <a:spcAft>
                <a:spcPct val="0"/>
              </a:spcAft>
              <a:buClr>
                <a:srgbClr val="ED7D31"/>
              </a:buClr>
            </a:pPr>
            <a:r>
              <a:rPr lang="zh-CN" altLang="en-US"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三、中国注册会计师协会</a:t>
            </a:r>
            <a:r>
              <a:rPr lang="en-US" altLang="zh-CN" sz="3600" b="1" dirty="0">
                <a:solidFill>
                  <a:prstClr val="white"/>
                </a:solidFill>
                <a:latin typeface="仿宋" panose="02010609060101010101" pitchFamily="49" charset="-122"/>
                <a:ea typeface="仿宋" panose="02010609060101010101" pitchFamily="49" charset="-122"/>
                <a:sym typeface="宋体" panose="02010600030101010101" pitchFamily="2" charset="-122"/>
              </a:rPr>
              <a:t>(CICPA)</a:t>
            </a:r>
            <a:endParaRPr lang="en-US" altLang="zh-CN" sz="3600" b="1" dirty="0">
              <a:solidFill>
                <a:prstClr val="white"/>
              </a:solidFill>
              <a:latin typeface="仿宋" panose="02010609060101010101" pitchFamily="49" charset="-122"/>
              <a:ea typeface="仿宋" panose="02010609060101010101" pitchFamily="49" charset="-122"/>
              <a:sym typeface="宋体" panose="02010600030101010101" pitchFamily="2" charset="-122"/>
            </a:endParaRPr>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09600" y="335091"/>
            <a:ext cx="10515600" cy="278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t>一、美国注册会计师协会（</a:t>
            </a:r>
            <a:r>
              <a:rPr lang="en-US" altLang="zh-CN" sz="2400" dirty="0"/>
              <a:t>AICPA</a:t>
            </a:r>
            <a:r>
              <a:rPr lang="zh-CN" altLang="en-US" sz="2400" dirty="0"/>
              <a:t>）及公众公司会计监督理事会（</a:t>
            </a:r>
            <a:r>
              <a:rPr lang="en-US" altLang="zh-CN" sz="2400" dirty="0"/>
              <a:t>PCAOB</a:t>
            </a:r>
            <a:r>
              <a:rPr lang="zh-CN" altLang="en-US" sz="2400" dirty="0"/>
              <a:t>）</a:t>
            </a:r>
            <a:br>
              <a:rPr lang="zh-CN" altLang="en-US" sz="2400" dirty="0"/>
            </a:br>
            <a:endParaRPr lang="zh-CN" altLang="en-US" sz="2400" dirty="0"/>
          </a:p>
        </p:txBody>
      </p:sp>
      <p:graphicFrame>
        <p:nvGraphicFramePr>
          <p:cNvPr id="3" name="内容占位符 5"/>
          <p:cNvGraphicFramePr/>
          <p:nvPr/>
        </p:nvGraphicFramePr>
        <p:xfrm>
          <a:off x="609600" y="1332844"/>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536832" y="714071"/>
            <a:ext cx="4891083" cy="400110"/>
          </a:xfrm>
          <a:prstGeom prst="rect">
            <a:avLst/>
          </a:prstGeom>
        </p:spPr>
        <p:txBody>
          <a:bodyPr wrap="none">
            <a:spAutoFit/>
          </a:bodyPr>
          <a:lstStyle/>
          <a:p>
            <a:pPr marL="342900" indent="-342900">
              <a:buFont typeface="Wingdings" panose="05000000000000000000" pitchFamily="2" charset="2"/>
              <a:buChar char="u"/>
            </a:pPr>
            <a:r>
              <a:rPr lang="zh-CN" altLang="en-US" sz="2000" b="1" dirty="0">
                <a:solidFill>
                  <a:srgbClr val="DB5355"/>
                </a:solidFill>
                <a:latin typeface="仿宋" panose="02010609060101010101" pitchFamily="49" charset="-122"/>
                <a:ea typeface="仿宋" panose="02010609060101010101" pitchFamily="49" charset="-122"/>
              </a:rPr>
              <a:t>美国会计职业道德规范体系的演变过程</a:t>
            </a:r>
            <a:endParaRPr lang="zh-CN" altLang="en-US" sz="2000" b="1" dirty="0">
              <a:solidFill>
                <a:srgbClr val="DB5355"/>
              </a:solidFill>
              <a:latin typeface="仿宋" panose="02010609060101010101" pitchFamily="49" charset="-122"/>
              <a:ea typeface="仿宋"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a:sym typeface="+mn-ea"/>
              </a:rPr>
              <a:t>二、国际会计师联合会（</a:t>
            </a:r>
            <a:r>
              <a:rPr lang="en-US" altLang="zh-CN">
                <a:sym typeface="+mn-ea"/>
              </a:rPr>
              <a:t>IFAC</a:t>
            </a:r>
            <a:r>
              <a:rPr lang="zh-CN" altLang="en-US">
                <a:sym typeface="+mn-ea"/>
              </a:rPr>
              <a:t>）</a:t>
            </a:r>
            <a:endParaRPr lang="zh-CN" altLang="en-US">
              <a:sym typeface="+mn-ea"/>
            </a:endParaRPr>
          </a:p>
        </p:txBody>
      </p:sp>
      <p:sp>
        <p:nvSpPr>
          <p:cNvPr id="7" name="内容占位符 6"/>
          <p:cNvSpPr>
            <a:spLocks noGrp="1"/>
          </p:cNvSpPr>
          <p:nvPr>
            <p:ph idx="1"/>
          </p:nvPr>
        </p:nvSpPr>
        <p:spPr/>
        <p:txBody>
          <a:bodyPr/>
          <a:lstStyle/>
          <a:p>
            <a:pPr marL="285750" lvl="0" indent="-285750">
              <a:lnSpc>
                <a:spcPct val="120000"/>
              </a:lnSpc>
              <a:buFont typeface="Arial" panose="020B0604020202020204" pitchFamily="34" charset="0"/>
              <a:buChar char="•"/>
            </a:pPr>
            <a:r>
              <a:rPr lang="zh-CN" altLang="en-US" b="1" dirty="0">
                <a:solidFill>
                  <a:prstClr val="black"/>
                </a:solidFill>
                <a:latin typeface="仿宋" panose="02010609060101010101" pitchFamily="49" charset="-122"/>
                <a:ea typeface="仿宋" panose="02010609060101010101" pitchFamily="49" charset="-122"/>
                <a:sym typeface="+mn-ea"/>
              </a:rPr>
              <a:t>国际会计师联合会 </a:t>
            </a:r>
            <a:r>
              <a:rPr lang="en-US" altLang="zh-CN" b="1" dirty="0">
                <a:solidFill>
                  <a:prstClr val="black"/>
                </a:solidFill>
                <a:latin typeface="仿宋" panose="02010609060101010101" pitchFamily="49" charset="-122"/>
                <a:ea typeface="仿宋" panose="02010609060101010101" pitchFamily="49" charset="-122"/>
                <a:sym typeface="+mn-ea"/>
              </a:rPr>
              <a:t>(IFAC) </a:t>
            </a:r>
            <a:r>
              <a:rPr lang="zh-CN" altLang="en-US" b="1" dirty="0">
                <a:solidFill>
                  <a:prstClr val="black"/>
                </a:solidFill>
                <a:latin typeface="仿宋" panose="02010609060101010101" pitchFamily="49" charset="-122"/>
                <a:ea typeface="仿宋" panose="02010609060101010101" pitchFamily="49" charset="-122"/>
                <a:sym typeface="+mn-ea"/>
              </a:rPr>
              <a:t>为了协调国际间职业道德规范，其下属的国际会计师道德准则委员会于</a:t>
            </a:r>
            <a:r>
              <a:rPr lang="en-US" altLang="zh-CN" b="1" dirty="0">
                <a:solidFill>
                  <a:prstClr val="black"/>
                </a:solidFill>
                <a:latin typeface="仿宋" panose="02010609060101010101" pitchFamily="49" charset="-122"/>
                <a:ea typeface="仿宋" panose="02010609060101010101" pitchFamily="49" charset="-122"/>
                <a:sym typeface="+mn-ea"/>
              </a:rPr>
              <a:t>1996</a:t>
            </a:r>
            <a:r>
              <a:rPr lang="zh-CN" altLang="en-US" b="1" dirty="0">
                <a:solidFill>
                  <a:prstClr val="black"/>
                </a:solidFill>
                <a:latin typeface="仿宋" panose="02010609060101010101" pitchFamily="49" charset="-122"/>
                <a:ea typeface="仿宋" panose="02010609060101010101" pitchFamily="49" charset="-122"/>
                <a:sym typeface="+mn-ea"/>
              </a:rPr>
              <a:t>年首次制定和颁布了</a:t>
            </a:r>
            <a:r>
              <a:rPr lang="en-US" altLang="zh-CN" b="1" dirty="0">
                <a:solidFill>
                  <a:srgbClr val="DB5355"/>
                </a:solidFill>
                <a:latin typeface="仿宋" panose="02010609060101010101" pitchFamily="49" charset="-122"/>
                <a:ea typeface="仿宋" panose="02010609060101010101" pitchFamily="49" charset="-122"/>
                <a:sym typeface="+mn-ea"/>
              </a:rPr>
              <a:t>《</a:t>
            </a:r>
            <a:r>
              <a:rPr lang="zh-CN" altLang="en-US" b="1" dirty="0">
                <a:solidFill>
                  <a:srgbClr val="DB5355"/>
                </a:solidFill>
                <a:latin typeface="仿宋" panose="02010609060101010101" pitchFamily="49" charset="-122"/>
                <a:ea typeface="仿宋" panose="02010609060101010101" pitchFamily="49" charset="-122"/>
                <a:sym typeface="+mn-ea"/>
              </a:rPr>
              <a:t>国际职业会计师道德守则</a:t>
            </a:r>
            <a:r>
              <a:rPr lang="en-US" altLang="zh-CN" b="1" dirty="0">
                <a:solidFill>
                  <a:srgbClr val="DB5355"/>
                </a:solidFill>
                <a:latin typeface="仿宋" panose="02010609060101010101" pitchFamily="49" charset="-122"/>
                <a:ea typeface="仿宋" panose="02010609060101010101" pitchFamily="49" charset="-122"/>
                <a:sym typeface="+mn-ea"/>
              </a:rPr>
              <a:t>》</a:t>
            </a:r>
            <a:r>
              <a:rPr lang="zh-CN" altLang="en-US" b="1" dirty="0">
                <a:solidFill>
                  <a:prstClr val="black"/>
                </a:solidFill>
                <a:latin typeface="仿宋" panose="02010609060101010101" pitchFamily="49" charset="-122"/>
                <a:ea typeface="仿宋" panose="02010609060101010101" pitchFamily="49" charset="-122"/>
                <a:sym typeface="+mn-ea"/>
              </a:rPr>
              <a:t>。</a:t>
            </a:r>
            <a:endParaRPr lang="en-US" altLang="zh-CN" b="1" dirty="0">
              <a:solidFill>
                <a:prstClr val="black"/>
              </a:solidFill>
              <a:latin typeface="仿宋" panose="02010609060101010101" pitchFamily="49" charset="-122"/>
              <a:ea typeface="仿宋" panose="02010609060101010101" pitchFamily="49" charset="-122"/>
            </a:endParaRPr>
          </a:p>
          <a:p>
            <a:pPr marL="285750" lvl="0" indent="-285750">
              <a:lnSpc>
                <a:spcPct val="120000"/>
              </a:lnSpc>
              <a:buFont typeface="Arial" panose="020B0604020202020204" pitchFamily="34" charset="0"/>
              <a:buChar char="•"/>
            </a:pPr>
            <a:r>
              <a:rPr lang="zh-CN" altLang="en-US" b="1" dirty="0">
                <a:solidFill>
                  <a:prstClr val="black"/>
                </a:solidFill>
                <a:latin typeface="仿宋" panose="02010609060101010101" pitchFamily="49" charset="-122"/>
                <a:ea typeface="仿宋" panose="02010609060101010101" pitchFamily="49" charset="-122"/>
                <a:sym typeface="+mn-ea"/>
              </a:rPr>
              <a:t>不同于</a:t>
            </a:r>
            <a:r>
              <a:rPr lang="en-US" altLang="zh-CN" b="1" dirty="0">
                <a:solidFill>
                  <a:prstClr val="black"/>
                </a:solidFill>
                <a:latin typeface="仿宋" panose="02010609060101010101" pitchFamily="49" charset="-122"/>
                <a:ea typeface="仿宋" panose="02010609060101010101" pitchFamily="49" charset="-122"/>
                <a:sym typeface="+mn-ea"/>
              </a:rPr>
              <a:t>AICPA</a:t>
            </a:r>
            <a:r>
              <a:rPr lang="zh-CN" altLang="en-US" b="1" dirty="0">
                <a:solidFill>
                  <a:prstClr val="black"/>
                </a:solidFill>
                <a:latin typeface="仿宋" panose="02010609060101010101" pitchFamily="49" charset="-122"/>
                <a:ea typeface="仿宋" panose="02010609060101010101" pitchFamily="49" charset="-122"/>
                <a:sym typeface="+mn-ea"/>
              </a:rPr>
              <a:t>以规则为导向的职业行为守则， </a:t>
            </a:r>
            <a:r>
              <a:rPr lang="en-US" altLang="zh-CN" b="1" dirty="0">
                <a:solidFill>
                  <a:prstClr val="black"/>
                </a:solidFill>
                <a:latin typeface="仿宋" panose="02010609060101010101" pitchFamily="49" charset="-122"/>
                <a:ea typeface="仿宋" panose="02010609060101010101" pitchFamily="49" charset="-122"/>
                <a:sym typeface="+mn-ea"/>
              </a:rPr>
              <a:t>IFAC</a:t>
            </a:r>
            <a:r>
              <a:rPr lang="zh-CN" altLang="en-US" b="1" dirty="0">
                <a:solidFill>
                  <a:prstClr val="black"/>
                </a:solidFill>
                <a:latin typeface="仿宋" panose="02010609060101010101" pitchFamily="49" charset="-122"/>
                <a:ea typeface="仿宋" panose="02010609060101010101" pitchFamily="49" charset="-122"/>
                <a:sym typeface="+mn-ea"/>
              </a:rPr>
              <a:t>自</a:t>
            </a:r>
            <a:r>
              <a:rPr lang="en-US" altLang="zh-CN" b="1" dirty="0">
                <a:solidFill>
                  <a:prstClr val="black"/>
                </a:solidFill>
                <a:latin typeface="仿宋" panose="02010609060101010101" pitchFamily="49" charset="-122"/>
                <a:ea typeface="仿宋" panose="02010609060101010101" pitchFamily="49" charset="-122"/>
                <a:sym typeface="+mn-ea"/>
              </a:rPr>
              <a:t>2004</a:t>
            </a:r>
            <a:r>
              <a:rPr lang="zh-CN" altLang="en-US" b="1" dirty="0">
                <a:solidFill>
                  <a:prstClr val="black"/>
                </a:solidFill>
                <a:latin typeface="仿宋" panose="02010609060101010101" pitchFamily="49" charset="-122"/>
                <a:ea typeface="仿宋" panose="02010609060101010101" pitchFamily="49" charset="-122"/>
                <a:sym typeface="+mn-ea"/>
              </a:rPr>
              <a:t>年开始以</a:t>
            </a:r>
            <a:r>
              <a:rPr lang="zh-CN" altLang="en-US" b="1" dirty="0">
                <a:solidFill>
                  <a:srgbClr val="DB5355"/>
                </a:solidFill>
                <a:latin typeface="仿宋" panose="02010609060101010101" pitchFamily="49" charset="-122"/>
                <a:ea typeface="仿宋" panose="02010609060101010101" pitchFamily="49" charset="-122"/>
                <a:sym typeface="+mn-ea"/>
              </a:rPr>
              <a:t>原则导向（</a:t>
            </a:r>
            <a:r>
              <a:rPr lang="en-US" altLang="zh-CN" b="1" dirty="0">
                <a:solidFill>
                  <a:srgbClr val="DB5355"/>
                </a:solidFill>
                <a:latin typeface="仿宋" panose="02010609060101010101" pitchFamily="49" charset="-122"/>
                <a:ea typeface="仿宋" panose="02010609060101010101" pitchFamily="49" charset="-122"/>
                <a:sym typeface="+mn-ea"/>
              </a:rPr>
              <a:t>Principle-Based</a:t>
            </a:r>
            <a:r>
              <a:rPr lang="zh-CN" altLang="en-US" b="1" dirty="0">
                <a:solidFill>
                  <a:srgbClr val="DB5355"/>
                </a:solidFill>
                <a:latin typeface="仿宋" panose="02010609060101010101" pitchFamily="49" charset="-122"/>
                <a:ea typeface="仿宋" panose="02010609060101010101" pitchFamily="49" charset="-122"/>
                <a:sym typeface="+mn-ea"/>
              </a:rPr>
              <a:t>）</a:t>
            </a:r>
            <a:r>
              <a:rPr lang="zh-CN" altLang="en-US" b="1" dirty="0">
                <a:solidFill>
                  <a:prstClr val="black"/>
                </a:solidFill>
                <a:latin typeface="仿宋" panose="02010609060101010101" pitchFamily="49" charset="-122"/>
                <a:ea typeface="仿宋" panose="02010609060101010101" pitchFamily="49" charset="-122"/>
                <a:sym typeface="+mn-ea"/>
              </a:rPr>
              <a:t>和</a:t>
            </a:r>
            <a:r>
              <a:rPr lang="zh-CN" altLang="en-US" b="1" dirty="0">
                <a:solidFill>
                  <a:srgbClr val="DB5355"/>
                </a:solidFill>
                <a:latin typeface="仿宋" panose="02010609060101010101" pitchFamily="49" charset="-122"/>
                <a:ea typeface="仿宋" panose="02010609060101010101" pitchFamily="49" charset="-122"/>
                <a:sym typeface="+mn-ea"/>
              </a:rPr>
              <a:t>概念框架法（</a:t>
            </a:r>
            <a:r>
              <a:rPr lang="en-US" altLang="zh-CN" b="1" dirty="0">
                <a:solidFill>
                  <a:srgbClr val="DB5355"/>
                </a:solidFill>
                <a:latin typeface="仿宋" panose="02010609060101010101" pitchFamily="49" charset="-122"/>
                <a:ea typeface="仿宋" panose="02010609060101010101" pitchFamily="49" charset="-122"/>
                <a:sym typeface="+mn-ea"/>
              </a:rPr>
              <a:t>Conceptual Frame Approach</a:t>
            </a:r>
            <a:r>
              <a:rPr lang="zh-CN" altLang="en-US" b="1" dirty="0">
                <a:solidFill>
                  <a:srgbClr val="DB5355"/>
                </a:solidFill>
                <a:latin typeface="仿宋" panose="02010609060101010101" pitchFamily="49" charset="-122"/>
                <a:ea typeface="仿宋" panose="02010609060101010101" pitchFamily="49" charset="-122"/>
                <a:sym typeface="+mn-ea"/>
              </a:rPr>
              <a:t>）</a:t>
            </a:r>
            <a:r>
              <a:rPr lang="zh-CN" altLang="en-US" b="1" dirty="0">
                <a:solidFill>
                  <a:prstClr val="black"/>
                </a:solidFill>
                <a:latin typeface="仿宋" panose="02010609060101010101" pitchFamily="49" charset="-122"/>
                <a:ea typeface="仿宋" panose="02010609060101010101" pitchFamily="49" charset="-122"/>
                <a:sym typeface="+mn-ea"/>
              </a:rPr>
              <a:t>制定和修订职业道德守则。</a:t>
            </a:r>
            <a:endParaRPr lang="en-US" altLang="zh-CN" b="1" dirty="0">
              <a:solidFill>
                <a:prstClr val="black"/>
              </a:solidFill>
              <a:latin typeface="仿宋" panose="02010609060101010101" pitchFamily="49" charset="-122"/>
              <a:ea typeface="仿宋" panose="02010609060101010101" pitchFamily="49" charset="-122"/>
            </a:endParaRPr>
          </a:p>
          <a:p>
            <a:endParaRPr lang="zh-CN" altLang="en-US"/>
          </a:p>
        </p:txBody>
      </p:sp>
      <p:sp>
        <p:nvSpPr>
          <p:cNvPr id="2" name="标题 1"/>
          <p:cNvSpPr txBox="1"/>
          <p:nvPr/>
        </p:nvSpPr>
        <p:spPr>
          <a:xfrm>
            <a:off x="621030" y="306070"/>
            <a:ext cx="10515600" cy="4768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400" dirty="0"/>
          </a:p>
        </p:txBody>
      </p:sp>
      <p:sp>
        <p:nvSpPr>
          <p:cNvPr id="3"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仿宋" panose="02010609060101010101" pitchFamily="49" charset="-122"/>
              <a:ea typeface="仿宋"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977900" y="537845"/>
          <a:ext cx="11383645" cy="63201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a:xfrm>
            <a:off x="838200" y="6356350"/>
            <a:ext cx="2743200" cy="365125"/>
          </a:xfrm>
        </p:spPr>
        <p:txBody>
          <a:bodyPr/>
          <a:lstStyle/>
          <a:p>
            <a:pPr>
              <a:defRPr/>
            </a:pPr>
            <a:endParaRPr lang="zh-CN" altLang="en-US" dirty="0">
              <a:latin typeface="仿宋" panose="02010609060101010101" pitchFamily="49" charset="-122"/>
              <a:ea typeface="仿宋" panose="02010609060101010101" pitchFamily="49"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88366" y="1736691"/>
            <a:ext cx="7415267" cy="4619659"/>
          </a:xfrm>
          <a:prstGeom prst="rect">
            <a:avLst/>
          </a:prstGeom>
        </p:spPr>
      </p:pic>
      <p:sp>
        <p:nvSpPr>
          <p:cNvPr id="5" name="矩形 4"/>
          <p:cNvSpPr/>
          <p:nvPr/>
        </p:nvSpPr>
        <p:spPr>
          <a:xfrm>
            <a:off x="391884" y="732884"/>
            <a:ext cx="9462053" cy="1068113"/>
          </a:xfrm>
          <a:prstGeom prst="rect">
            <a:avLst/>
          </a:prstGeom>
        </p:spPr>
        <p:txBody>
          <a:bodyPr wrap="square">
            <a:spAutoFit/>
          </a:bodyPr>
          <a:lstStyle/>
          <a:p>
            <a:pPr marL="285750" indent="-285750">
              <a:lnSpc>
                <a:spcPct val="120000"/>
              </a:lnSpc>
              <a:buFont typeface="Arial" panose="020B0604020202020204" pitchFamily="34" charset="0"/>
              <a:buChar char="•"/>
            </a:pPr>
            <a:r>
              <a:rPr lang="en-US" altLang="zh-CN" b="1" dirty="0">
                <a:latin typeface="仿宋" panose="02010609060101010101" pitchFamily="49" charset="-122"/>
                <a:ea typeface="仿宋" panose="02010609060101010101" pitchFamily="49" charset="-122"/>
              </a:rPr>
              <a:t>1996—2018</a:t>
            </a:r>
            <a:r>
              <a:rPr lang="zh-CN" altLang="en-US" b="1" dirty="0">
                <a:latin typeface="仿宋" panose="02010609060101010101" pitchFamily="49" charset="-122"/>
                <a:ea typeface="仿宋" panose="02010609060101010101" pitchFamily="49" charset="-122"/>
              </a:rPr>
              <a:t>年间，</a:t>
            </a:r>
            <a:r>
              <a:rPr lang="en-US" altLang="zh-CN" b="1" dirty="0">
                <a:latin typeface="仿宋" panose="02010609060101010101" pitchFamily="49" charset="-122"/>
                <a:ea typeface="仿宋" panose="02010609060101010101" pitchFamily="49" charset="-122"/>
              </a:rPr>
              <a:t>IFAC</a:t>
            </a:r>
            <a:r>
              <a:rPr lang="zh-CN" altLang="en-US" b="1" dirty="0">
                <a:latin typeface="仿宋" panose="02010609060101010101" pitchFamily="49" charset="-122"/>
                <a:ea typeface="仿宋" panose="02010609060101010101" pitchFamily="49" charset="-122"/>
              </a:rPr>
              <a:t>道德准则委员会每隔</a:t>
            </a:r>
            <a:r>
              <a:rPr lang="en-US" altLang="zh-CN" b="1" dirty="0">
                <a:latin typeface="仿宋" panose="02010609060101010101" pitchFamily="49" charset="-122"/>
                <a:ea typeface="仿宋" panose="02010609060101010101" pitchFamily="49" charset="-122"/>
              </a:rPr>
              <a:t>1-2</a:t>
            </a:r>
            <a:r>
              <a:rPr lang="zh-CN" altLang="en-US" b="1" dirty="0">
                <a:latin typeface="仿宋" panose="02010609060101010101" pitchFamily="49" charset="-122"/>
                <a:ea typeface="仿宋" panose="02010609060101010101" pitchFamily="49" charset="-122"/>
              </a:rPr>
              <a:t>年对职业道德守则进行一次修订</a:t>
            </a:r>
            <a:endParaRPr lang="en-US" altLang="zh-CN" b="1" dirty="0">
              <a:latin typeface="仿宋" panose="02010609060101010101" pitchFamily="49" charset="-122"/>
              <a:ea typeface="仿宋" panose="02010609060101010101" pitchFamily="49" charset="-122"/>
            </a:endParaRPr>
          </a:p>
          <a:p>
            <a:pPr marL="285750" indent="-285750">
              <a:lnSpc>
                <a:spcPct val="120000"/>
              </a:lnSpc>
              <a:buFont typeface="Arial" panose="020B0604020202020204" pitchFamily="34" charset="0"/>
              <a:buChar char="•"/>
            </a:pPr>
            <a:r>
              <a:rPr lang="en-US" altLang="zh-CN" b="1" dirty="0">
                <a:latin typeface="仿宋" panose="02010609060101010101" pitchFamily="49" charset="-122"/>
                <a:ea typeface="仿宋" panose="02010609060101010101" pitchFamily="49" charset="-122"/>
              </a:rPr>
              <a:t>2018</a:t>
            </a:r>
            <a:r>
              <a:rPr lang="zh-CN" altLang="en-US" b="1" dirty="0">
                <a:latin typeface="仿宋" panose="02010609060101010101" pitchFamily="49" charset="-122"/>
                <a:ea typeface="仿宋" panose="02010609060101010101" pitchFamily="49" charset="-122"/>
              </a:rPr>
              <a:t>年最新版的</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solidFill>
                  <a:srgbClr val="DB5355"/>
                </a:solidFill>
                <a:latin typeface="仿宋" panose="02010609060101010101" pitchFamily="49" charset="-122"/>
                <a:ea typeface="仿宋" panose="02010609060101010101" pitchFamily="49" charset="-122"/>
              </a:rPr>
              <a:t>国际职业会计师道德守则</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于</a:t>
            </a:r>
            <a:r>
              <a:rPr lang="en-US" altLang="zh-CN" b="1" dirty="0">
                <a:latin typeface="仿宋" panose="02010609060101010101" pitchFamily="49" charset="-122"/>
                <a:ea typeface="仿宋" panose="02010609060101010101" pitchFamily="49" charset="-122"/>
              </a:rPr>
              <a:t>2019</a:t>
            </a:r>
            <a:r>
              <a:rPr lang="zh-CN" altLang="en-US" b="1" dirty="0">
                <a:latin typeface="仿宋" panose="02010609060101010101" pitchFamily="49" charset="-122"/>
                <a:ea typeface="仿宋" panose="02010609060101010101" pitchFamily="49" charset="-122"/>
              </a:rPr>
              <a:t>年</a:t>
            </a:r>
            <a:r>
              <a:rPr lang="en-US" altLang="zh-CN" b="1" dirty="0">
                <a:latin typeface="仿宋" panose="02010609060101010101" pitchFamily="49" charset="-122"/>
                <a:ea typeface="仿宋" panose="02010609060101010101" pitchFamily="49" charset="-122"/>
              </a:rPr>
              <a:t>6</a:t>
            </a:r>
            <a:r>
              <a:rPr lang="zh-CN" altLang="en-US" b="1" dirty="0">
                <a:latin typeface="仿宋" panose="02010609060101010101" pitchFamily="49" charset="-122"/>
                <a:ea typeface="仿宋" panose="02010609060101010101" pitchFamily="49" charset="-122"/>
              </a:rPr>
              <a:t>月</a:t>
            </a:r>
            <a:r>
              <a:rPr lang="en-US" altLang="zh-CN" b="1" dirty="0">
                <a:latin typeface="仿宋" panose="02010609060101010101" pitchFamily="49" charset="-122"/>
                <a:ea typeface="仿宋" panose="02010609060101010101" pitchFamily="49" charset="-122"/>
              </a:rPr>
              <a:t>15</a:t>
            </a:r>
            <a:r>
              <a:rPr lang="zh-CN" altLang="en-US" b="1" dirty="0">
                <a:latin typeface="仿宋" panose="02010609060101010101" pitchFamily="49" charset="-122"/>
                <a:ea typeface="仿宋" panose="02010609060101010101" pitchFamily="49" charset="-122"/>
              </a:rPr>
              <a:t>日开始生效，如下图所示，它主要由四部分的内容构成：</a:t>
            </a:r>
            <a:endParaRPr lang="zh-CN" altLang="en-US" b="1" dirty="0">
              <a:latin typeface="仿宋" panose="02010609060101010101" pitchFamily="49" charset="-122"/>
              <a:ea typeface="仿宋"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09600" y="61591"/>
            <a:ext cx="10515600" cy="562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a:t>三、中国注册会计师协会</a:t>
            </a:r>
            <a:r>
              <a:rPr lang="en-US" altLang="zh-CN" sz="2400"/>
              <a:t>(CICPA)</a:t>
            </a:r>
            <a:endParaRPr lang="zh-CN" altLang="en-US" sz="2400" dirty="0"/>
          </a:p>
        </p:txBody>
      </p:sp>
      <p:graphicFrame>
        <p:nvGraphicFramePr>
          <p:cNvPr id="3" name="内容占位符 4"/>
          <p:cNvGraphicFramePr/>
          <p:nvPr/>
        </p:nvGraphicFramePr>
        <p:xfrm>
          <a:off x="349821" y="1334617"/>
          <a:ext cx="11577136" cy="48093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日期占位符 3"/>
          <p:cNvSpPr>
            <a:spLocks noGrp="1"/>
          </p:cNvSpPr>
          <p:nvPr>
            <p:ph type="dt" sz="half" idx="10"/>
          </p:nvPr>
        </p:nvSpPr>
        <p:spPr>
          <a:xfrm>
            <a:off x="838200" y="6356350"/>
            <a:ext cx="2743200" cy="365125"/>
          </a:xfrm>
        </p:spPr>
        <p:txBody>
          <a:bodyPr/>
          <a:lstStyle/>
          <a:p>
            <a:pPr>
              <a:defRPr/>
            </a:pPr>
            <a:endParaRPr lang="zh-CN" altLang="en-US" dirty="0"/>
          </a:p>
        </p:txBody>
      </p:sp>
      <p:sp>
        <p:nvSpPr>
          <p:cNvPr id="5" name="矩形 4"/>
          <p:cNvSpPr/>
          <p:nvPr/>
        </p:nvSpPr>
        <p:spPr>
          <a:xfrm>
            <a:off x="536832" y="714071"/>
            <a:ext cx="4891083" cy="400110"/>
          </a:xfrm>
          <a:prstGeom prst="rect">
            <a:avLst/>
          </a:prstGeom>
        </p:spPr>
        <p:txBody>
          <a:bodyPr wrap="none">
            <a:spAutoFit/>
          </a:bodyPr>
          <a:lstStyle/>
          <a:p>
            <a:pPr marL="342900" indent="-342900">
              <a:buFont typeface="Wingdings" panose="05000000000000000000" pitchFamily="2" charset="2"/>
              <a:buChar char="u"/>
            </a:pPr>
            <a:r>
              <a:rPr lang="zh-CN" altLang="en-US" sz="2000" b="1" dirty="0">
                <a:solidFill>
                  <a:srgbClr val="DB5355"/>
                </a:solidFill>
                <a:latin typeface="楷体" panose="02010609060101010101" pitchFamily="49" charset="-122"/>
                <a:ea typeface="楷体" panose="02010609060101010101" pitchFamily="49" charset="-122"/>
              </a:rPr>
              <a:t>中国会计职业道德规范体系的演变过程</a:t>
            </a:r>
            <a:endParaRPr lang="zh-CN" altLang="en-US" sz="2000" b="1" dirty="0">
              <a:solidFill>
                <a:srgbClr val="DB5355"/>
              </a:solidFill>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75511" y="1022985"/>
            <a:ext cx="7778587" cy="441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09600" y="172721"/>
            <a:ext cx="10515600" cy="4406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a:t>三、中国注册会计师协会</a:t>
            </a:r>
            <a:r>
              <a:rPr lang="en-US" altLang="zh-CN" sz="2400"/>
              <a:t>(CICPA)</a:t>
            </a:r>
            <a:endParaRPr lang="zh-CN" altLang="en-US" sz="2400" dirty="0"/>
          </a:p>
        </p:txBody>
      </p:sp>
      <p:sp>
        <p:nvSpPr>
          <p:cNvPr id="3"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536832" y="714071"/>
            <a:ext cx="3201517" cy="400110"/>
          </a:xfrm>
          <a:prstGeom prst="rect">
            <a:avLst/>
          </a:prstGeom>
        </p:spPr>
        <p:txBody>
          <a:bodyPr wrap="none">
            <a:spAutoFit/>
          </a:bodyPr>
          <a:lstStyle/>
          <a:p>
            <a:pPr marL="342900" lvl="0" indent="-342900">
              <a:buFont typeface="Wingdings" panose="05000000000000000000" pitchFamily="2" charset="2"/>
              <a:buChar char="u"/>
            </a:pPr>
            <a:r>
              <a:rPr lang="zh-CN" altLang="en-US" sz="2000" b="1" dirty="0">
                <a:solidFill>
                  <a:srgbClr val="DB5355"/>
                </a:solidFill>
                <a:latin typeface="楷体" panose="02010609060101010101" pitchFamily="49" charset="-122"/>
                <a:ea typeface="楷体" panose="02010609060101010101" pitchFamily="49" charset="-122"/>
              </a:rPr>
              <a:t>与</a:t>
            </a:r>
            <a:r>
              <a:rPr lang="en-US" altLang="zh-CN" sz="2000" b="1" dirty="0">
                <a:solidFill>
                  <a:srgbClr val="DB5355"/>
                </a:solidFill>
                <a:latin typeface="楷体" panose="02010609060101010101" pitchFamily="49" charset="-122"/>
                <a:ea typeface="楷体" panose="02010609060101010101" pitchFamily="49" charset="-122"/>
              </a:rPr>
              <a:t>IFAC</a:t>
            </a:r>
            <a:r>
              <a:rPr lang="zh-CN" altLang="en-US" sz="2000" b="1" dirty="0">
                <a:solidFill>
                  <a:srgbClr val="DB5355"/>
                </a:solidFill>
                <a:latin typeface="楷体" panose="02010609060101010101" pitchFamily="49" charset="-122"/>
                <a:ea typeface="楷体" panose="02010609060101010101" pitchFamily="49" charset="-122"/>
              </a:rPr>
              <a:t>的两次国际趋同</a:t>
            </a:r>
            <a:endParaRPr kumimoji="0" lang="zh-CN" altLang="en-US" sz="2000" b="1" i="0" u="none" strike="noStrike" kern="1200" cap="none" spc="0" normalizeH="0" baseline="0" noProof="0" dirty="0">
              <a:ln>
                <a:noFill/>
              </a:ln>
              <a:solidFill>
                <a:srgbClr val="DB5355"/>
              </a:solidFill>
              <a:effectLst/>
              <a:uLnTx/>
              <a:uFillTx/>
              <a:latin typeface="楷体" panose="02010609060101010101" pitchFamily="49" charset="-122"/>
              <a:ea typeface="楷体" panose="02010609060101010101" pitchFamily="49" charset="-122"/>
            </a:endParaRPr>
          </a:p>
        </p:txBody>
      </p:sp>
      <p:sp>
        <p:nvSpPr>
          <p:cNvPr id="5" name="矩形 4"/>
          <p:cNvSpPr/>
          <p:nvPr/>
        </p:nvSpPr>
        <p:spPr>
          <a:xfrm>
            <a:off x="454360" y="1158477"/>
            <a:ext cx="10382131" cy="1732910"/>
          </a:xfrm>
          <a:prstGeom prst="rect">
            <a:avLst/>
          </a:prstGeom>
        </p:spPr>
        <p:txBody>
          <a:bodyPr wrap="square">
            <a:spAutoFit/>
          </a:bodyPr>
          <a:lstStyle/>
          <a:p>
            <a:pPr marL="285750" lvl="0" indent="-285750">
              <a:lnSpc>
                <a:spcPct val="120000"/>
              </a:lnSpc>
              <a:buFont typeface="Arial" panose="020B0604020202020204" pitchFamily="34" charset="0"/>
              <a:buChar char="•"/>
            </a:pPr>
            <a:r>
              <a:rPr lang="en-US" altLang="zh-CN" b="1" dirty="0">
                <a:solidFill>
                  <a:prstClr val="black"/>
                </a:solidFill>
                <a:latin typeface="仿宋" panose="02010609060101010101" pitchFamily="49" charset="-122"/>
                <a:ea typeface="仿宋" panose="02010609060101010101" pitchFamily="49" charset="-122"/>
              </a:rPr>
              <a:t>2009</a:t>
            </a:r>
            <a:r>
              <a:rPr lang="zh-CN" altLang="en-US" b="1" dirty="0">
                <a:solidFill>
                  <a:prstClr val="black"/>
                </a:solidFill>
                <a:latin typeface="仿宋" panose="02010609060101010101" pitchFamily="49" charset="-122"/>
                <a:ea typeface="仿宋" panose="02010609060101010101" pitchFamily="49" charset="-122"/>
              </a:rPr>
              <a:t>年首次制定发布了与</a:t>
            </a:r>
            <a:r>
              <a:rPr lang="en-US" altLang="zh-CN" b="1" dirty="0">
                <a:solidFill>
                  <a:prstClr val="black"/>
                </a:solidFill>
                <a:latin typeface="仿宋" panose="02010609060101010101" pitchFamily="49" charset="-122"/>
                <a:ea typeface="仿宋" panose="02010609060101010101" pitchFamily="49" charset="-122"/>
              </a:rPr>
              <a:t>IFAC</a:t>
            </a:r>
            <a:r>
              <a:rPr lang="zh-CN" altLang="en-US" b="1" dirty="0">
                <a:solidFill>
                  <a:prstClr val="black"/>
                </a:solidFill>
                <a:latin typeface="仿宋" panose="02010609060101010101" pitchFamily="49" charset="-122"/>
                <a:ea typeface="仿宋" panose="02010609060101010101" pitchFamily="49" charset="-122"/>
              </a:rPr>
              <a:t>全面国际趋同的</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solidFill>
                  <a:srgbClr val="DB5355"/>
                </a:solidFill>
                <a:latin typeface="仿宋" panose="02010609060101010101" pitchFamily="49" charset="-122"/>
                <a:ea typeface="仿宋" panose="02010609060101010101" pitchFamily="49" charset="-122"/>
              </a:rPr>
              <a:t>中国注册会计师职业道德守则</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solidFill>
                  <a:prstClr val="black"/>
                </a:solidFill>
                <a:latin typeface="仿宋" panose="02010609060101010101" pitchFamily="49" charset="-122"/>
                <a:ea typeface="仿宋" panose="02010609060101010101" pitchFamily="49" charset="-122"/>
              </a:rPr>
              <a:t>和</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solidFill>
                  <a:srgbClr val="DB5355"/>
                </a:solidFill>
                <a:latin typeface="仿宋" panose="02010609060101010101" pitchFamily="49" charset="-122"/>
                <a:ea typeface="仿宋" panose="02010609060101010101" pitchFamily="49" charset="-122"/>
              </a:rPr>
              <a:t>中国注册会计师协会非执业会员职业道德守则</a:t>
            </a:r>
            <a:r>
              <a:rPr lang="en-US" altLang="zh-CN" b="1" dirty="0">
                <a:solidFill>
                  <a:srgbClr val="DB5355"/>
                </a:solidFill>
                <a:latin typeface="仿宋" panose="02010609060101010101" pitchFamily="49" charset="-122"/>
                <a:ea typeface="仿宋" panose="02010609060101010101" pitchFamily="49" charset="-122"/>
              </a:rPr>
              <a:t>》</a:t>
            </a:r>
            <a:endParaRPr lang="en-US" altLang="zh-CN" b="1" dirty="0">
              <a:solidFill>
                <a:srgbClr val="DB5355"/>
              </a:solidFill>
              <a:latin typeface="仿宋" panose="02010609060101010101" pitchFamily="49" charset="-122"/>
              <a:ea typeface="仿宋" panose="02010609060101010101" pitchFamily="49" charset="-122"/>
            </a:endParaRPr>
          </a:p>
          <a:p>
            <a:pPr marL="285750" lvl="0" indent="-285750">
              <a:lnSpc>
                <a:spcPct val="120000"/>
              </a:lnSpc>
              <a:buFont typeface="Arial" panose="020B0604020202020204" pitchFamily="34" charset="0"/>
              <a:buChar char="•"/>
            </a:pPr>
            <a:r>
              <a:rPr lang="en-US" altLang="zh-CN" b="1" dirty="0">
                <a:solidFill>
                  <a:prstClr val="black"/>
                </a:solidFill>
                <a:latin typeface="仿宋" panose="02010609060101010101" pitchFamily="49" charset="-122"/>
                <a:ea typeface="仿宋" panose="02010609060101010101" pitchFamily="49" charset="-122"/>
              </a:rPr>
              <a:t>2020</a:t>
            </a:r>
            <a:r>
              <a:rPr lang="zh-CN" altLang="en-US" b="1" dirty="0">
                <a:solidFill>
                  <a:prstClr val="black"/>
                </a:solidFill>
                <a:latin typeface="仿宋" panose="02010609060101010101" pitchFamily="49" charset="-122"/>
                <a:ea typeface="仿宋" panose="02010609060101010101" pitchFamily="49" charset="-122"/>
              </a:rPr>
              <a:t>年</a:t>
            </a:r>
            <a:r>
              <a:rPr lang="en-US" altLang="zh-CN" b="1" dirty="0">
                <a:solidFill>
                  <a:prstClr val="black"/>
                </a:solidFill>
                <a:latin typeface="仿宋" panose="02010609060101010101" pitchFamily="49" charset="-122"/>
                <a:ea typeface="仿宋" panose="02010609060101010101" pitchFamily="49" charset="-122"/>
              </a:rPr>
              <a:t>1</a:t>
            </a:r>
            <a:r>
              <a:rPr lang="zh-CN" altLang="en-US" b="1" dirty="0">
                <a:solidFill>
                  <a:prstClr val="black"/>
                </a:solidFill>
                <a:latin typeface="仿宋" panose="02010609060101010101" pitchFamily="49" charset="-122"/>
                <a:ea typeface="仿宋" panose="02010609060101010101" pitchFamily="49" charset="-122"/>
              </a:rPr>
              <a:t>月</a:t>
            </a:r>
            <a:r>
              <a:rPr lang="en-US" altLang="zh-CN" b="1" dirty="0">
                <a:solidFill>
                  <a:prstClr val="black"/>
                </a:solidFill>
                <a:latin typeface="仿宋" panose="02010609060101010101" pitchFamily="49" charset="-122"/>
                <a:ea typeface="仿宋" panose="02010609060101010101" pitchFamily="49" charset="-122"/>
              </a:rPr>
              <a:t>8</a:t>
            </a:r>
            <a:r>
              <a:rPr lang="zh-CN" altLang="en-US" b="1" dirty="0">
                <a:solidFill>
                  <a:prstClr val="black"/>
                </a:solidFill>
                <a:latin typeface="仿宋" panose="02010609060101010101" pitchFamily="49" charset="-122"/>
                <a:ea typeface="仿宋" panose="02010609060101010101" pitchFamily="49" charset="-122"/>
              </a:rPr>
              <a:t>日，为顺应新时代对注册会计师诚信和职业道德水平提出的更高要求，并保持与</a:t>
            </a:r>
            <a:r>
              <a:rPr lang="en-US" altLang="zh-CN" b="1" dirty="0">
                <a:solidFill>
                  <a:prstClr val="black"/>
                </a:solidFill>
                <a:latin typeface="仿宋" panose="02010609060101010101" pitchFamily="49" charset="-122"/>
                <a:ea typeface="仿宋" panose="02010609060101010101" pitchFamily="49" charset="-122"/>
              </a:rPr>
              <a:t>IFAC</a:t>
            </a:r>
            <a:r>
              <a:rPr lang="zh-CN" altLang="en-US" b="1" dirty="0">
                <a:solidFill>
                  <a:prstClr val="black"/>
                </a:solidFill>
                <a:latin typeface="仿宋" panose="02010609060101010101" pitchFamily="49" charset="-122"/>
                <a:ea typeface="仿宋" panose="02010609060101010101" pitchFamily="49" charset="-122"/>
              </a:rPr>
              <a:t>职业道德守则的持续动态趋同，</a:t>
            </a:r>
            <a:r>
              <a:rPr lang="en-US" altLang="zh-CN" b="1" dirty="0">
                <a:solidFill>
                  <a:prstClr val="black"/>
                </a:solidFill>
                <a:latin typeface="仿宋" panose="02010609060101010101" pitchFamily="49" charset="-122"/>
                <a:ea typeface="仿宋" panose="02010609060101010101" pitchFamily="49" charset="-122"/>
              </a:rPr>
              <a:t>CICPA</a:t>
            </a:r>
            <a:r>
              <a:rPr lang="zh-CN" altLang="en-US" b="1" dirty="0">
                <a:solidFill>
                  <a:prstClr val="black"/>
                </a:solidFill>
                <a:latin typeface="仿宋" panose="02010609060101010101" pitchFamily="49" charset="-122"/>
                <a:ea typeface="仿宋" panose="02010609060101010101" pitchFamily="49" charset="-122"/>
              </a:rPr>
              <a:t>发布了</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solidFill>
                  <a:srgbClr val="DB5355"/>
                </a:solidFill>
                <a:latin typeface="仿宋" panose="02010609060101010101" pitchFamily="49" charset="-122"/>
                <a:ea typeface="仿宋" panose="02010609060101010101" pitchFamily="49" charset="-122"/>
              </a:rPr>
              <a:t>中国注册会计师职业道德守则</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solidFill>
                  <a:prstClr val="black"/>
                </a:solidFill>
                <a:latin typeface="仿宋" panose="02010609060101010101" pitchFamily="49" charset="-122"/>
                <a:ea typeface="仿宋" panose="02010609060101010101" pitchFamily="49" charset="-122"/>
              </a:rPr>
              <a:t>和</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solidFill>
                  <a:srgbClr val="DB5355"/>
                </a:solidFill>
                <a:latin typeface="仿宋" panose="02010609060101010101" pitchFamily="49" charset="-122"/>
                <a:ea typeface="仿宋" panose="02010609060101010101" pitchFamily="49" charset="-122"/>
              </a:rPr>
              <a:t>中国注册会计师协会非执业会员职业道德守则</a:t>
            </a:r>
            <a:r>
              <a:rPr lang="en-US" altLang="zh-CN" b="1" dirty="0">
                <a:solidFill>
                  <a:srgbClr val="DB5355"/>
                </a:solidFill>
                <a:latin typeface="仿宋" panose="02010609060101010101" pitchFamily="49" charset="-122"/>
                <a:ea typeface="仿宋" panose="02010609060101010101" pitchFamily="49" charset="-122"/>
              </a:rPr>
              <a:t>》</a:t>
            </a:r>
            <a:r>
              <a:rPr lang="zh-CN" altLang="en-US" b="1" dirty="0">
                <a:solidFill>
                  <a:prstClr val="black"/>
                </a:solidFill>
                <a:latin typeface="仿宋" panose="02010609060101010101" pitchFamily="49" charset="-122"/>
                <a:ea typeface="仿宋" panose="02010609060101010101" pitchFamily="49" charset="-122"/>
              </a:rPr>
              <a:t>修订文本的征求意见稿。其主要修订内容如下图所示：</a:t>
            </a:r>
            <a:endParaRPr lang="zh-CN" altLang="en-US" b="1" dirty="0">
              <a:solidFill>
                <a:prstClr val="black"/>
              </a:solidFill>
              <a:latin typeface="仿宋" panose="02010609060101010101" pitchFamily="49" charset="-122"/>
              <a:ea typeface="仿宋" panose="02010609060101010101" pitchFamily="49" charset="-122"/>
            </a:endParaRPr>
          </a:p>
        </p:txBody>
      </p:sp>
      <p:graphicFrame>
        <p:nvGraphicFramePr>
          <p:cNvPr id="6" name="图示 5"/>
          <p:cNvGraphicFramePr/>
          <p:nvPr/>
        </p:nvGraphicFramePr>
        <p:xfrm>
          <a:off x="1849624" y="3078557"/>
          <a:ext cx="8799443" cy="32430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THE PUBLIC INTEREST: </a:t>
            </a:r>
            <a:br>
              <a:rPr lang="en-AU" altLang="zh-CN" dirty="0"/>
            </a:br>
            <a:r>
              <a:rPr lang="en-AU" altLang="zh-CN" dirty="0"/>
              <a:t>ETHICS IN PRACTICE</a:t>
            </a:r>
            <a:endParaRPr lang="zh-CN" altLang="en-US" dirty="0"/>
          </a:p>
        </p:txBody>
      </p:sp>
      <p:sp>
        <p:nvSpPr>
          <p:cNvPr id="3" name="内容占位符 2"/>
          <p:cNvSpPr>
            <a:spLocks noGrp="1"/>
          </p:cNvSpPr>
          <p:nvPr>
            <p:ph idx="1"/>
          </p:nvPr>
        </p:nvSpPr>
        <p:spPr/>
        <p:txBody>
          <a:bodyPr/>
          <a:lstStyle/>
          <a:p>
            <a:pPr marL="285750" indent="-285750">
              <a:buFont typeface="Arial" panose="020B0604020202020204" pitchFamily="34" charset="0"/>
              <a:buChar char="•"/>
            </a:pPr>
            <a:r>
              <a:rPr lang="en-US" altLang="zh-CN" dirty="0"/>
              <a:t>A distinguishing feature of a profession is its commitment to promote and preserve the public interest even if it comes at the expense of its members’, and its own, self-interest. </a:t>
            </a:r>
            <a:endParaRPr lang="en-US" altLang="zh-CN" dirty="0"/>
          </a:p>
          <a:p>
            <a:pPr marL="285750" indent="-285750">
              <a:buFont typeface="Arial" panose="020B0604020202020204" pitchFamily="34" charset="0"/>
              <a:buChar char="•"/>
            </a:pPr>
            <a:r>
              <a:rPr lang="en-US" altLang="zh-CN" dirty="0"/>
              <a:t>IFAC has defined public interest as ‘the sum of the benefits that citizens receive from the services provided by the accountancy profession, incorporating the effects of all regulatory measures designed to ensure the quality and provision of such services’ (IFAC 2010).</a:t>
            </a:r>
            <a:endParaRPr lang="en-US" altLang="zh-CN" dirty="0"/>
          </a:p>
          <a:p>
            <a:endParaRPr lang="en-US" altLang="zh-CN" dirty="0"/>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THE PUBLIC INTEREST: </a:t>
            </a:r>
            <a:br>
              <a:rPr lang="en-AU" altLang="zh-CN" dirty="0"/>
            </a:br>
            <a:r>
              <a:rPr lang="en-AU" altLang="zh-CN" dirty="0"/>
              <a:t>ETHICS IN PRACTICE</a:t>
            </a:r>
            <a:endParaRPr lang="zh-CN" altLang="en-US" dirty="0"/>
          </a:p>
        </p:txBody>
      </p:sp>
      <p:sp>
        <p:nvSpPr>
          <p:cNvPr id="3" name="内容占位符 2"/>
          <p:cNvSpPr>
            <a:spLocks noGrp="1"/>
          </p:cNvSpPr>
          <p:nvPr>
            <p:ph idx="1"/>
          </p:nvPr>
        </p:nvSpPr>
        <p:spPr/>
        <p:txBody>
          <a:bodyPr>
            <a:normAutofit fontScale="85000" lnSpcReduction="20000"/>
          </a:bodyPr>
          <a:lstStyle/>
          <a:p>
            <a:pPr marL="0" indent="0" algn="just">
              <a:buNone/>
            </a:pPr>
            <a:r>
              <a:rPr lang="en-US" altLang="zh-CN" dirty="0"/>
              <a:t>IFAC defines ‘interest’ as the ‘responsibilities that professional accountants have to society</a:t>
            </a:r>
            <a:endParaRPr lang="en-US" altLang="zh-CN" dirty="0"/>
          </a:p>
          <a:p>
            <a:pPr algn="just"/>
            <a:r>
              <a:rPr lang="en-US" altLang="zh-CN" dirty="0"/>
              <a:t>Providing sound financial and business reporting to stakeholders, investors, and all parties in the marketplace directly or indirectly impacted by that reporting;</a:t>
            </a:r>
            <a:endParaRPr lang="en-US" altLang="zh-CN" dirty="0"/>
          </a:p>
          <a:p>
            <a:pPr algn="just"/>
            <a:r>
              <a:rPr lang="en-US" altLang="zh-CN" dirty="0"/>
              <a:t>Facilitating the comparability of financial reporting and auditing across different jurisdictions;</a:t>
            </a:r>
            <a:endParaRPr lang="en-US" altLang="zh-CN" dirty="0"/>
          </a:p>
          <a:p>
            <a:pPr algn="just"/>
            <a:r>
              <a:rPr lang="en-US" altLang="zh-CN" dirty="0"/>
              <a:t>Requiring that accounting professionals apply high standards of ethical behavior and professional judgment;</a:t>
            </a:r>
            <a:endParaRPr lang="en-US" altLang="zh-CN" dirty="0"/>
          </a:p>
          <a:p>
            <a:pPr algn="just"/>
            <a:r>
              <a:rPr lang="en-US" altLang="zh-CN" dirty="0"/>
              <a:t>Specifying appropriate educational requirements and qualifications for professional accountants; and</a:t>
            </a:r>
            <a:endParaRPr lang="en-US" altLang="zh-CN" dirty="0"/>
          </a:p>
          <a:p>
            <a:pPr algn="just"/>
            <a:r>
              <a:rPr lang="en-US" altLang="zh-CN" dirty="0"/>
              <a:t>Providing professional accountants in business with the knowledge, judgment and means to contribute to sound corporate governance and performance management for the organizations they serve (IFAC 2010).</a:t>
            </a:r>
            <a:endParaRPr lang="en-US" altLang="zh-CN" dirty="0"/>
          </a:p>
          <a:p>
            <a:endParaRPr lang="en-US" altLang="zh-CN" dirty="0"/>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0323" y="797664"/>
            <a:ext cx="8449780" cy="526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 A OF THE CODE: </a:t>
            </a:r>
            <a:br>
              <a:rPr lang="en-AU" dirty="0"/>
            </a:br>
            <a:r>
              <a:rPr lang="en-AU" dirty="0"/>
              <a:t>GENERAL APPLICATION OF THE CODE</a:t>
            </a:r>
            <a:endParaRPr lang="en-AU" dirty="0"/>
          </a:p>
        </p:txBody>
      </p:sp>
      <p:graphicFrame>
        <p:nvGraphicFramePr>
          <p:cNvPr id="7" name="Diagram 6"/>
          <p:cNvGraphicFramePr/>
          <p:nvPr/>
        </p:nvGraphicFramePr>
        <p:xfrm>
          <a:off x="2902377" y="1871931"/>
          <a:ext cx="6204520" cy="370383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ectangle 3"/>
          <p:cNvSpPr/>
          <p:nvPr/>
        </p:nvSpPr>
        <p:spPr>
          <a:xfrm>
            <a:off x="8806632" y="5681339"/>
            <a:ext cx="1526380" cy="215444"/>
          </a:xfrm>
          <a:prstGeom prst="rect">
            <a:avLst/>
          </a:prstGeom>
        </p:spPr>
        <p:txBody>
          <a:bodyPr wrap="none">
            <a:spAutoFit/>
          </a:bodyPr>
          <a:lstStyle/>
          <a:p>
            <a:pPr algn="r" defTabSz="457200"/>
            <a:r>
              <a:rPr lang="en-AU" sz="800" b="1" dirty="0">
                <a:solidFill>
                  <a:prstClr val="black"/>
                </a:solidFill>
                <a:latin typeface="Arial" panose="020B0604020202020204" pitchFamily="34" charset="0"/>
                <a:ea typeface="Times New Roman" panose="02020603050405020304" pitchFamily="18" charset="0"/>
                <a:cs typeface="Arial" panose="020B0604020202020204" pitchFamily="34" charset="0"/>
              </a:rPr>
              <a:t>Source: </a:t>
            </a:r>
            <a:r>
              <a:rPr lang="en-AU" sz="800" dirty="0">
                <a:solidFill>
                  <a:prstClr val="black"/>
                </a:solidFill>
                <a:latin typeface="Arial" panose="020B0604020202020204" pitchFamily="34" charset="0"/>
                <a:ea typeface="Times New Roman" panose="02020603050405020304" pitchFamily="18" charset="0"/>
                <a:cs typeface="Arial" panose="020B0604020202020204" pitchFamily="34" charset="0"/>
              </a:rPr>
              <a:t>CPA Australia 2016.</a:t>
            </a:r>
            <a:endParaRPr lang="en-AU" sz="800" dirty="0">
              <a:solidFill>
                <a:prstClr val="black"/>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INTEGRITY</a:t>
            </a:r>
            <a:endParaRPr lang="zh-CN" altLang="en-US" dirty="0"/>
          </a:p>
        </p:txBody>
      </p:sp>
      <p:sp>
        <p:nvSpPr>
          <p:cNvPr id="3" name="内容占位符 2"/>
          <p:cNvSpPr>
            <a:spLocks noGrp="1"/>
          </p:cNvSpPr>
          <p:nvPr>
            <p:ph idx="1"/>
          </p:nvPr>
        </p:nvSpPr>
        <p:spPr/>
        <p:txBody>
          <a:bodyPr>
            <a:normAutofit/>
          </a:bodyPr>
          <a:lstStyle/>
          <a:p>
            <a:pPr marL="285750" indent="-285750" algn="just">
              <a:buFont typeface="Arial" panose="020B0604020202020204" pitchFamily="34" charset="0"/>
              <a:buChar char="•"/>
            </a:pPr>
            <a:r>
              <a:rPr lang="en-US" altLang="zh-CN" dirty="0"/>
              <a:t>Integrity is an element of character and is essential to the maintenance of public trust.</a:t>
            </a:r>
            <a:endParaRPr lang="en-US" altLang="zh-CN" dirty="0"/>
          </a:p>
          <a:p>
            <a:pPr marL="285750" indent="-285750" algn="just">
              <a:buFont typeface="Arial" panose="020B0604020202020204" pitchFamily="34" charset="0"/>
              <a:buChar char="•"/>
            </a:pPr>
            <a:r>
              <a:rPr lang="en-US" altLang="zh-CN" dirty="0"/>
              <a:t>Integrity in accounting is centered on concepts such as trust, honesty, and honorable and reliable behavior. </a:t>
            </a:r>
            <a:endParaRPr lang="en-US" altLang="zh-CN" dirty="0"/>
          </a:p>
          <a:p>
            <a:pPr marL="285750" indent="-285750" algn="just">
              <a:buFont typeface="Arial" panose="020B0604020202020204" pitchFamily="34" charset="0"/>
              <a:buChar char="•"/>
            </a:pPr>
            <a:r>
              <a:rPr lang="en-US" altLang="zh-CN" dirty="0"/>
              <a:t>Integrity requires strength of character and the courage to pursue one’s convictions, otherwise good intentions may not be sufficient.</a:t>
            </a:r>
            <a:endParaRPr lang="en-US" altLang="zh-CN" dirty="0"/>
          </a:p>
          <a:p>
            <a:pPr marL="285750" indent="-285750" algn="just">
              <a:buFont typeface="Arial" panose="020B0604020202020204" pitchFamily="34" charset="0"/>
              <a:buChar char="•"/>
            </a:pPr>
            <a:r>
              <a:rPr lang="en-US" altLang="zh-CN" dirty="0"/>
              <a:t>As integrity is intrinsically linked with trust, the APESB Code of Ethics imposes an obligation on accountants to be straightforward and honest in professional and business relationships.</a:t>
            </a:r>
            <a:endParaRPr lang="zh-CN" alt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sz="4400" dirty="0"/>
              <a:t>INTEGRITY</a:t>
            </a:r>
            <a:br>
              <a:rPr lang="zh-CN" altLang="en-US" sz="2800" dirty="0">
                <a:latin typeface="微软雅黑" panose="020B0503020204020204" charset="-122"/>
                <a:ea typeface="微软雅黑" panose="020B0503020204020204" charset="-122"/>
              </a:rPr>
            </a:br>
            <a:endParaRPr lang="zh-CN" altLang="en-US" dirty="0"/>
          </a:p>
        </p:txBody>
      </p:sp>
      <p:sp>
        <p:nvSpPr>
          <p:cNvPr id="3" name="内容占位符 2"/>
          <p:cNvSpPr>
            <a:spLocks noGrp="1"/>
          </p:cNvSpPr>
          <p:nvPr>
            <p:ph idx="1"/>
          </p:nvPr>
        </p:nvSpPr>
        <p:spPr>
          <a:xfrm>
            <a:off x="838200" y="4714133"/>
            <a:ext cx="10515600" cy="1462830"/>
          </a:xfrm>
        </p:spPr>
        <p:txBody>
          <a:bodyPr>
            <a:normAutofit/>
          </a:bodyPr>
          <a:lstStyle/>
          <a:p>
            <a:pPr algn="just"/>
            <a:r>
              <a:rPr lang="en-US" altLang="zh-CN" kern="100" dirty="0">
                <a:effectLst/>
                <a:latin typeface="Arial" panose="020B0604020202020204" pitchFamily="34" charset="0"/>
                <a:ea typeface="等线" panose="02010600030101010101" pitchFamily="2" charset="-122"/>
                <a:cs typeface="Times New Roman" panose="02020603050405020304" pitchFamily="18" charset="0"/>
              </a:rPr>
              <a:t>This means that accountants shall not knowingly be associated with reports, returns, communications or other information where they believe that the  information.</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页脚占位符 5"/>
          <p:cNvSpPr>
            <a:spLocks noGrp="1"/>
          </p:cNvSpPr>
          <p:nvPr>
            <p:ph type="ftr" sz="quarter" idx="11"/>
          </p:nvPr>
        </p:nvSpPr>
        <p:spPr/>
        <p:txBody>
          <a:bodyPr/>
          <a:lstStyle/>
          <a:p>
            <a:pPr>
              <a:defRPr/>
            </a:pPr>
            <a:r>
              <a:rPr lang="en-US" altLang="zh-CN"/>
              <a:t>Business Ethics and Accounting Professional Ethics</a:t>
            </a:r>
            <a:endParaRPr lang="zh-CN" altLang="en-US" dirty="0"/>
          </a:p>
        </p:txBody>
      </p:sp>
      <p:sp>
        <p:nvSpPr>
          <p:cNvPr id="5" name="灯片编号占位符 4"/>
          <p:cNvSpPr>
            <a:spLocks noGrp="1"/>
          </p:cNvSpPr>
          <p:nvPr>
            <p:ph type="sldNum" sz="quarter" idx="12"/>
          </p:nvPr>
        </p:nvSpPr>
        <p:spPr/>
        <p:txBody>
          <a:bodyPr/>
          <a:lstStyle/>
          <a:p>
            <a:pPr>
              <a:defRPr/>
            </a:pPr>
            <a:fld id="{A7AB2CD2-CE2A-4873-9113-B211F00A064A}" type="slidenum">
              <a:rPr lang="en-US" altLang="zh-CN" smtClean="0"/>
            </a:fld>
            <a:endParaRPr lang="en-US" altLang="zh-CN"/>
          </a:p>
        </p:txBody>
      </p:sp>
      <p:sp>
        <p:nvSpPr>
          <p:cNvPr id="9" name="文本框 8"/>
          <p:cNvSpPr txBox="1"/>
          <p:nvPr/>
        </p:nvSpPr>
        <p:spPr>
          <a:xfrm>
            <a:off x="1008730" y="2222902"/>
            <a:ext cx="2359305" cy="1255309"/>
          </a:xfrm>
          <a:prstGeom prst="round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kumimoji="1" lang="zh-CN" altLang="en-US" sz="2400" b="1" dirty="0">
                <a:solidFill>
                  <a:schemeClr val="bg1"/>
                </a:solidFill>
                <a:latin typeface="仿宋" panose="02010609060101010101" pitchFamily="49" charset="-122"/>
                <a:ea typeface="仿宋" panose="02010609060101010101" pitchFamily="49" charset="-122"/>
              </a:rPr>
              <a:t>诚信的</a:t>
            </a:r>
            <a:endParaRPr kumimoji="1" lang="en-US" altLang="zh-CN" sz="2400" b="1" dirty="0">
              <a:solidFill>
                <a:schemeClr val="bg1"/>
              </a:solidFill>
              <a:latin typeface="仿宋" panose="02010609060101010101" pitchFamily="49" charset="-122"/>
              <a:ea typeface="仿宋" panose="02010609060101010101" pitchFamily="49" charset="-122"/>
            </a:endParaRPr>
          </a:p>
          <a:p>
            <a:pPr algn="ctr">
              <a:lnSpc>
                <a:spcPct val="150000"/>
              </a:lnSpc>
            </a:pPr>
            <a:r>
              <a:rPr kumimoji="1" lang="zh-CN" altLang="en-US" sz="2400" b="1" dirty="0">
                <a:solidFill>
                  <a:schemeClr val="bg1"/>
                </a:solidFill>
                <a:latin typeface="仿宋" panose="02010609060101010101" pitchFamily="49" charset="-122"/>
                <a:ea typeface="仿宋" panose="02010609060101010101" pitchFamily="49" charset="-122"/>
              </a:rPr>
              <a:t>道德评价标准</a:t>
            </a:r>
            <a:endParaRPr kumimoji="1" lang="zh-CN" altLang="en-US" sz="2400" b="1" dirty="0">
              <a:solidFill>
                <a:schemeClr val="bg1"/>
              </a:solidFill>
              <a:latin typeface="仿宋" panose="02010609060101010101" pitchFamily="49" charset="-122"/>
              <a:ea typeface="仿宋" panose="02010609060101010101" pitchFamily="49" charset="-122"/>
            </a:endParaRPr>
          </a:p>
        </p:txBody>
      </p:sp>
      <p:sp>
        <p:nvSpPr>
          <p:cNvPr id="10" name="Freeform 5"/>
          <p:cNvSpPr/>
          <p:nvPr/>
        </p:nvSpPr>
        <p:spPr bwMode="auto">
          <a:xfrm>
            <a:off x="3548558" y="1688961"/>
            <a:ext cx="632027" cy="223284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lstStyle/>
          <a:p>
            <a:endParaRPr lang="zh-CN" altLang="en-US"/>
          </a:p>
        </p:txBody>
      </p:sp>
      <p:sp>
        <p:nvSpPr>
          <p:cNvPr id="11" name="圆角矩形 10"/>
          <p:cNvSpPr/>
          <p:nvPr/>
        </p:nvSpPr>
        <p:spPr>
          <a:xfrm>
            <a:off x="4361108" y="1458128"/>
            <a:ext cx="2408031" cy="510778"/>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zh-CN" altLang="en-US" sz="2400" b="1" dirty="0">
                <a:solidFill>
                  <a:schemeClr val="tx1"/>
                </a:solidFill>
                <a:latin typeface="仿宋" panose="02010609060101010101" pitchFamily="49" charset="-122"/>
                <a:ea typeface="仿宋" panose="02010609060101010101" pitchFamily="49" charset="-122"/>
              </a:rPr>
              <a:t>效用主义 </a:t>
            </a:r>
            <a:endParaRPr lang="zh-CN" altLang="en-US" sz="2400" b="1" dirty="0">
              <a:solidFill>
                <a:schemeClr val="tx1"/>
              </a:solidFill>
              <a:latin typeface="仿宋" panose="02010609060101010101" pitchFamily="49" charset="-122"/>
              <a:ea typeface="仿宋" panose="02010609060101010101" pitchFamily="49" charset="-122"/>
            </a:endParaRPr>
          </a:p>
        </p:txBody>
      </p:sp>
      <p:sp>
        <p:nvSpPr>
          <p:cNvPr id="12" name="圆角矩形 11"/>
          <p:cNvSpPr/>
          <p:nvPr/>
        </p:nvSpPr>
        <p:spPr>
          <a:xfrm>
            <a:off x="4378232" y="2597225"/>
            <a:ext cx="2541210" cy="510778"/>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zh-CN" altLang="en-US" sz="2400" b="1" dirty="0">
                <a:solidFill>
                  <a:schemeClr val="tx1"/>
                </a:solidFill>
                <a:latin typeface="仿宋" panose="02010609060101010101" pitchFamily="49" charset="-122"/>
                <a:ea typeface="仿宋" panose="02010609060101010101" pitchFamily="49" charset="-122"/>
              </a:rPr>
              <a:t>权力与义务标准 </a:t>
            </a:r>
            <a:endParaRPr lang="zh-CN" altLang="en-US" sz="2400" b="1" dirty="0">
              <a:solidFill>
                <a:schemeClr val="tx1"/>
              </a:solidFill>
              <a:latin typeface="仿宋" panose="02010609060101010101" pitchFamily="49" charset="-122"/>
              <a:ea typeface="仿宋" panose="02010609060101010101" pitchFamily="49" charset="-122"/>
            </a:endParaRPr>
          </a:p>
        </p:txBody>
      </p:sp>
      <p:sp>
        <p:nvSpPr>
          <p:cNvPr id="13" name="虚尾箭头 12"/>
          <p:cNvSpPr/>
          <p:nvPr/>
        </p:nvSpPr>
        <p:spPr>
          <a:xfrm>
            <a:off x="7155472" y="1429842"/>
            <a:ext cx="712381" cy="451032"/>
          </a:xfrm>
          <a:prstGeom prst="striped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14" name="虚尾箭头 13"/>
          <p:cNvSpPr/>
          <p:nvPr/>
        </p:nvSpPr>
        <p:spPr>
          <a:xfrm>
            <a:off x="7155473" y="2573963"/>
            <a:ext cx="712381" cy="451032"/>
          </a:xfrm>
          <a:prstGeom prst="striped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15" name="文本框 14"/>
          <p:cNvSpPr txBox="1"/>
          <p:nvPr/>
        </p:nvSpPr>
        <p:spPr>
          <a:xfrm>
            <a:off x="8343704" y="1065894"/>
            <a:ext cx="2408031" cy="106305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kumimoji="1" lang="zh-CN" altLang="en-US" sz="2000" b="1" i="1" dirty="0">
                <a:solidFill>
                  <a:schemeClr val="bg1"/>
                </a:solidFill>
                <a:latin typeface="仿宋" panose="02010609060101010101" pitchFamily="49" charset="-122"/>
                <a:ea typeface="仿宋" panose="02010609060101010101" pitchFamily="49" charset="-122"/>
              </a:rPr>
              <a:t>视诚信为价值实现的必备手段</a:t>
            </a:r>
            <a:endParaRPr kumimoji="1" lang="zh-CN" altLang="en-US" sz="2000" b="1" i="1" dirty="0">
              <a:solidFill>
                <a:schemeClr val="bg1"/>
              </a:solidFill>
              <a:latin typeface="仿宋" panose="02010609060101010101" pitchFamily="49" charset="-122"/>
              <a:ea typeface="仿宋" panose="02010609060101010101" pitchFamily="49" charset="-122"/>
            </a:endParaRPr>
          </a:p>
        </p:txBody>
      </p:sp>
      <p:sp>
        <p:nvSpPr>
          <p:cNvPr id="16" name="文本框 15"/>
          <p:cNvSpPr txBox="1"/>
          <p:nvPr/>
        </p:nvSpPr>
        <p:spPr>
          <a:xfrm>
            <a:off x="8343705" y="2267950"/>
            <a:ext cx="2408031" cy="106305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zh-CN" altLang="en-US" sz="2000" b="1" i="1" dirty="0">
                <a:latin typeface="仿宋" panose="02010609060101010101" pitchFamily="49" charset="-122"/>
                <a:ea typeface="仿宋" panose="02010609060101010101" pitchFamily="49" charset="-122"/>
              </a:rPr>
              <a:t>视诚信为应尽的</a:t>
            </a:r>
            <a:endParaRPr lang="en-US" altLang="zh-CN" sz="2000" b="1" i="1" dirty="0">
              <a:latin typeface="仿宋" panose="02010609060101010101" pitchFamily="49" charset="-122"/>
              <a:ea typeface="仿宋" panose="02010609060101010101" pitchFamily="49" charset="-122"/>
            </a:endParaRPr>
          </a:p>
          <a:p>
            <a:pPr algn="ctr">
              <a:lnSpc>
                <a:spcPct val="150000"/>
              </a:lnSpc>
            </a:pPr>
            <a:r>
              <a:rPr lang="zh-CN" altLang="en-US" sz="2000" b="1" i="1" dirty="0">
                <a:latin typeface="仿宋" panose="02010609060101010101" pitchFamily="49" charset="-122"/>
                <a:ea typeface="仿宋" panose="02010609060101010101" pitchFamily="49" charset="-122"/>
              </a:rPr>
              <a:t>义务和内在的要求 </a:t>
            </a:r>
            <a:endParaRPr lang="zh-CN" altLang="en-US" sz="2000" b="1" i="1" dirty="0">
              <a:latin typeface="仿宋" panose="02010609060101010101" pitchFamily="49" charset="-122"/>
              <a:ea typeface="仿宋" panose="02010609060101010101" pitchFamily="49" charset="-122"/>
            </a:endParaRPr>
          </a:p>
        </p:txBody>
      </p:sp>
      <p:sp>
        <p:nvSpPr>
          <p:cNvPr id="17" name="圆角矩形 16"/>
          <p:cNvSpPr/>
          <p:nvPr/>
        </p:nvSpPr>
        <p:spPr>
          <a:xfrm>
            <a:off x="4353343" y="3738711"/>
            <a:ext cx="2395784" cy="510778"/>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zh-CN" altLang="en-US" sz="2400" b="1" dirty="0">
                <a:solidFill>
                  <a:schemeClr val="tx1"/>
                </a:solidFill>
                <a:latin typeface="仿宋" panose="02010609060101010101" pitchFamily="49" charset="-122"/>
                <a:ea typeface="仿宋" panose="02010609060101010101" pitchFamily="49" charset="-122"/>
              </a:rPr>
              <a:t>美德伦理学标准</a:t>
            </a:r>
            <a:endParaRPr lang="zh-CN" altLang="en-US" sz="2400" b="1" dirty="0">
              <a:solidFill>
                <a:schemeClr val="tx1"/>
              </a:solidFill>
              <a:latin typeface="仿宋" panose="02010609060101010101" pitchFamily="49" charset="-122"/>
              <a:ea typeface="仿宋" panose="02010609060101010101" pitchFamily="49" charset="-122"/>
            </a:endParaRPr>
          </a:p>
        </p:txBody>
      </p:sp>
      <p:sp>
        <p:nvSpPr>
          <p:cNvPr id="18" name="虚尾箭头 17"/>
          <p:cNvSpPr/>
          <p:nvPr/>
        </p:nvSpPr>
        <p:spPr>
          <a:xfrm>
            <a:off x="7130584" y="3715449"/>
            <a:ext cx="712381" cy="451032"/>
          </a:xfrm>
          <a:prstGeom prst="stripedRightArrow">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19" name="文本框 15"/>
          <p:cNvSpPr txBox="1"/>
          <p:nvPr/>
        </p:nvSpPr>
        <p:spPr>
          <a:xfrm>
            <a:off x="8318816" y="3512077"/>
            <a:ext cx="2408031" cy="106610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zh-CN" altLang="zh-CN" sz="2000" b="1" i="1" dirty="0"/>
              <a:t>诚信是一种理性的美德</a:t>
            </a:r>
            <a:endParaRPr lang="zh-CN" altLang="en-US" sz="2000" b="1" i="1" dirty="0">
              <a:latin typeface="仿宋" panose="02010609060101010101" pitchFamily="49" charset="-122"/>
              <a:ea typeface="仿宋"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sz="4400" dirty="0"/>
              <a:t>INTEGRITY</a:t>
            </a:r>
            <a:endParaRPr lang="zh-CN" altLang="en-US" dirty="0"/>
          </a:p>
        </p:txBody>
      </p:sp>
      <p:sp>
        <p:nvSpPr>
          <p:cNvPr id="5" name="矩形 4"/>
          <p:cNvSpPr/>
          <p:nvPr/>
        </p:nvSpPr>
        <p:spPr>
          <a:xfrm>
            <a:off x="1243796" y="1997693"/>
            <a:ext cx="3602908" cy="2015936"/>
          </a:xfrm>
          <a:prstGeom prst="rect">
            <a:avLst/>
          </a:prstGeom>
        </p:spPr>
        <p:txBody>
          <a:bodyPr wrap="square">
            <a:spAutoFit/>
          </a:bodyPr>
          <a:lstStyle/>
          <a:p>
            <a:pPr>
              <a:lnSpc>
                <a:spcPts val="2500"/>
              </a:lnSpc>
            </a:pPr>
            <a:r>
              <a:rPr lang="zh-CN" altLang="en-US" sz="2400" b="1" dirty="0">
                <a:latin typeface="仿宋" panose="02010609060101010101" pitchFamily="49" charset="-122"/>
                <a:ea typeface="仿宋" panose="02010609060101010101" pitchFamily="49" charset="-122"/>
              </a:rPr>
              <a:t>基于诚信原则，会计师如果认为业务报告、申报资料、沟通函件或其他方面的信息存在下列问题，不得与这些有问题信息发生关联：</a:t>
            </a:r>
            <a:endParaRPr lang="zh-CN" altLang="en-US" sz="2400" b="1" dirty="0">
              <a:latin typeface="仿宋" panose="02010609060101010101" pitchFamily="49" charset="-122"/>
              <a:ea typeface="仿宋" panose="02010609060101010101" pitchFamily="49" charset="-122"/>
            </a:endParaRPr>
          </a:p>
        </p:txBody>
      </p:sp>
      <p:sp>
        <p:nvSpPr>
          <p:cNvPr id="7" name="Freeform 5"/>
          <p:cNvSpPr/>
          <p:nvPr/>
        </p:nvSpPr>
        <p:spPr bwMode="auto">
          <a:xfrm>
            <a:off x="4846704" y="1521841"/>
            <a:ext cx="598702" cy="211168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lstStyle/>
          <a:p>
            <a:endParaRPr lang="zh-CN" altLang="en-US"/>
          </a:p>
        </p:txBody>
      </p:sp>
      <p:sp>
        <p:nvSpPr>
          <p:cNvPr id="9" name="AutoShape 4"/>
          <p:cNvSpPr txBox="1">
            <a:spLocks noChangeArrowheads="1"/>
          </p:cNvSpPr>
          <p:nvPr/>
        </p:nvSpPr>
        <p:spPr bwMode="gray">
          <a:xfrm>
            <a:off x="5598194" y="1221243"/>
            <a:ext cx="4242122" cy="378647"/>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ln>
          <a:effectLst/>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chemeClr val="hlink"/>
              </a:buClr>
            </a:pPr>
            <a:r>
              <a:rPr lang="zh-CN" altLang="en-US" b="1" dirty="0">
                <a:solidFill>
                  <a:schemeClr val="bg1"/>
                </a:solidFill>
                <a:latin typeface="仿宋" panose="02010609060101010101" pitchFamily="49" charset="-122"/>
                <a:ea typeface="仿宋" panose="02010609060101010101" pitchFamily="49" charset="-122"/>
              </a:rPr>
              <a:t>（</a:t>
            </a:r>
            <a:r>
              <a:rPr lang="en-US" altLang="zh-CN" b="1" dirty="0">
                <a:solidFill>
                  <a:schemeClr val="bg1"/>
                </a:solidFill>
                <a:latin typeface="仿宋" panose="02010609060101010101" pitchFamily="49" charset="-122"/>
                <a:ea typeface="仿宋" panose="02010609060101010101" pitchFamily="49" charset="-122"/>
              </a:rPr>
              <a:t>1</a:t>
            </a:r>
            <a:r>
              <a:rPr lang="zh-CN" altLang="en-US" b="1" dirty="0">
                <a:solidFill>
                  <a:schemeClr val="bg1"/>
                </a:solidFill>
                <a:latin typeface="仿宋" panose="02010609060101010101" pitchFamily="49" charset="-122"/>
                <a:ea typeface="仿宋" panose="02010609060101010101" pitchFamily="49" charset="-122"/>
              </a:rPr>
              <a:t>）含有严重虚假或误导性的陈述</a:t>
            </a:r>
            <a:r>
              <a:rPr lang="en-US" altLang="zh-CN" b="1" dirty="0">
                <a:solidFill>
                  <a:schemeClr val="bg1"/>
                </a:solidFill>
                <a:latin typeface="仿宋" panose="02010609060101010101" pitchFamily="49" charset="-122"/>
                <a:ea typeface="仿宋" panose="02010609060101010101" pitchFamily="49" charset="-122"/>
              </a:rPr>
              <a:t> </a:t>
            </a:r>
            <a:endParaRPr lang="zh-CN" altLang="en-US" sz="1600" b="1" dirty="0">
              <a:solidFill>
                <a:schemeClr val="bg1"/>
              </a:solidFill>
              <a:latin typeface="仿宋" panose="02010609060101010101" pitchFamily="49" charset="-122"/>
              <a:ea typeface="仿宋" panose="02010609060101010101" pitchFamily="49" charset="-122"/>
            </a:endParaRPr>
          </a:p>
        </p:txBody>
      </p:sp>
      <p:sp>
        <p:nvSpPr>
          <p:cNvPr id="11" name="AutoShape 5"/>
          <p:cNvSpPr>
            <a:spLocks noChangeArrowheads="1"/>
          </p:cNvSpPr>
          <p:nvPr/>
        </p:nvSpPr>
        <p:spPr bwMode="gray">
          <a:xfrm>
            <a:off x="5646469" y="2383037"/>
            <a:ext cx="4242122" cy="365125"/>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b="1" dirty="0">
                <a:solidFill>
                  <a:schemeClr val="bg1"/>
                </a:solidFill>
                <a:latin typeface="仿宋" panose="02010609060101010101" pitchFamily="49" charset="-122"/>
                <a:ea typeface="仿宋" panose="02010609060101010101" pitchFamily="49" charset="-122"/>
              </a:rPr>
              <a:t>（</a:t>
            </a:r>
            <a:r>
              <a:rPr lang="en-US" altLang="zh-CN" b="1" dirty="0">
                <a:solidFill>
                  <a:schemeClr val="bg1"/>
                </a:solidFill>
                <a:latin typeface="仿宋" panose="02010609060101010101" pitchFamily="49" charset="-122"/>
                <a:ea typeface="仿宋" panose="02010609060101010101" pitchFamily="49" charset="-122"/>
              </a:rPr>
              <a:t>2</a:t>
            </a:r>
            <a:r>
              <a:rPr lang="zh-CN" altLang="en-US" b="1" dirty="0">
                <a:solidFill>
                  <a:schemeClr val="bg1"/>
                </a:solidFill>
                <a:latin typeface="仿宋" panose="02010609060101010101" pitchFamily="49" charset="-122"/>
                <a:ea typeface="仿宋" panose="02010609060101010101" pitchFamily="49" charset="-122"/>
              </a:rPr>
              <a:t>）含有缺乏充分根据的陈述或信息</a:t>
            </a:r>
            <a:endParaRPr lang="zh-CN" altLang="en-US" sz="1600" b="1" dirty="0">
              <a:solidFill>
                <a:schemeClr val="bg1"/>
              </a:solidFill>
              <a:latin typeface="仿宋" panose="02010609060101010101" pitchFamily="49" charset="-122"/>
              <a:ea typeface="仿宋" panose="02010609060101010101" pitchFamily="49" charset="-122"/>
            </a:endParaRPr>
          </a:p>
        </p:txBody>
      </p:sp>
      <p:sp>
        <p:nvSpPr>
          <p:cNvPr id="13" name="AutoShape 6"/>
          <p:cNvSpPr>
            <a:spLocks noChangeArrowheads="1"/>
          </p:cNvSpPr>
          <p:nvPr/>
        </p:nvSpPr>
        <p:spPr bwMode="gray">
          <a:xfrm>
            <a:off x="5646469" y="3440511"/>
            <a:ext cx="4242122" cy="847668"/>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dirty="0"/>
          </a:p>
          <a:p>
            <a:pPr algn="ctr"/>
            <a:endParaRPr lang="zh-CN" altLang="en-US" dirty="0">
              <a:solidFill>
                <a:schemeClr val="bg1"/>
              </a:solidFill>
            </a:endParaRPr>
          </a:p>
        </p:txBody>
      </p:sp>
      <p:sp>
        <p:nvSpPr>
          <p:cNvPr id="15" name="文本框 14"/>
          <p:cNvSpPr txBox="1"/>
          <p:nvPr/>
        </p:nvSpPr>
        <p:spPr>
          <a:xfrm>
            <a:off x="5679840" y="3429000"/>
            <a:ext cx="4242122" cy="707951"/>
          </a:xfrm>
          <a:prstGeom prst="rect">
            <a:avLst/>
          </a:prstGeom>
          <a:noFill/>
        </p:spPr>
        <p:txBody>
          <a:bodyPr wrap="square" rtlCol="0">
            <a:spAutoFit/>
          </a:bodyPr>
          <a:lstStyle/>
          <a:p>
            <a:pPr>
              <a:lnSpc>
                <a:spcPts val="2500"/>
              </a:lnSpc>
            </a:pPr>
            <a:r>
              <a:rPr lang="zh-CN" altLang="en-US" b="1" dirty="0">
                <a:solidFill>
                  <a:schemeClr val="bg1"/>
                </a:solidFill>
                <a:latin typeface="仿宋" panose="02010609060101010101" pitchFamily="49" charset="-122"/>
                <a:ea typeface="仿宋" panose="02010609060101010101" pitchFamily="49" charset="-122"/>
              </a:rPr>
              <a:t>（</a:t>
            </a:r>
            <a:r>
              <a:rPr lang="en-US" altLang="zh-CN" b="1" dirty="0">
                <a:solidFill>
                  <a:schemeClr val="bg1"/>
                </a:solidFill>
                <a:latin typeface="仿宋" panose="02010609060101010101" pitchFamily="49" charset="-122"/>
                <a:ea typeface="仿宋" panose="02010609060101010101" pitchFamily="49" charset="-122"/>
              </a:rPr>
              <a:t>3</a:t>
            </a:r>
            <a:r>
              <a:rPr lang="zh-CN" altLang="en-US" b="1" dirty="0">
                <a:solidFill>
                  <a:schemeClr val="bg1"/>
                </a:solidFill>
                <a:latin typeface="仿宋" panose="02010609060101010101" pitchFamily="49" charset="-122"/>
                <a:ea typeface="仿宋" panose="02010609060101010101" pitchFamily="49" charset="-122"/>
              </a:rPr>
              <a:t>）存在遗漏或含糊其辞的信息，</a:t>
            </a:r>
            <a:endParaRPr lang="en-US" altLang="zh-CN" b="1" dirty="0">
              <a:solidFill>
                <a:schemeClr val="bg1"/>
              </a:solidFill>
              <a:latin typeface="仿宋" panose="02010609060101010101" pitchFamily="49" charset="-122"/>
              <a:ea typeface="仿宋" panose="02010609060101010101" pitchFamily="49" charset="-122"/>
            </a:endParaRPr>
          </a:p>
          <a:p>
            <a:pPr>
              <a:lnSpc>
                <a:spcPts val="2500"/>
              </a:lnSpc>
            </a:pPr>
            <a:r>
              <a:rPr lang="zh-CN" altLang="en-US" b="1" dirty="0">
                <a:solidFill>
                  <a:schemeClr val="bg1"/>
                </a:solidFill>
                <a:latin typeface="仿宋" panose="02010609060101010101" pitchFamily="49" charset="-122"/>
                <a:ea typeface="仿宋" panose="02010609060101010101" pitchFamily="49" charset="-122"/>
              </a:rPr>
              <a:t>而这种遗漏或含糊其辞可能会产生误导 </a:t>
            </a:r>
            <a:endParaRPr lang="zh-CN" altLang="en-US" b="1" dirty="0">
              <a:solidFill>
                <a:schemeClr val="bg1"/>
              </a:solidFill>
              <a:latin typeface="仿宋" panose="02010609060101010101" pitchFamily="49" charset="-122"/>
              <a:ea typeface="仿宋" panose="02010609060101010101" pitchFamily="49" charset="-122"/>
            </a:endParaRPr>
          </a:p>
        </p:txBody>
      </p:sp>
      <p:sp>
        <p:nvSpPr>
          <p:cNvPr id="17" name="圆角矩形 22"/>
          <p:cNvSpPr/>
          <p:nvPr/>
        </p:nvSpPr>
        <p:spPr>
          <a:xfrm>
            <a:off x="1695016" y="4683374"/>
            <a:ext cx="8226946" cy="91970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CN" altLang="en-US" sz="1600" b="1" dirty="0">
                <a:solidFill>
                  <a:schemeClr val="bg1"/>
                </a:solidFill>
                <a:latin typeface="仿宋" panose="02010609060101010101" pitchFamily="49" charset="-122"/>
                <a:ea typeface="仿宋" panose="02010609060101010101" pitchFamily="49" charset="-122"/>
                <a:sym typeface="+mn-ea"/>
              </a:rPr>
              <a:t>会计师如果注意到已与有问题的信息发生关联，应当采取措施消除关联。针对上述情形，如果会计师按照职业准则的规定出具了恰当的业务报告（例如，在审计业务中，出具恰当的非无保留意见审计报告），则不被视为违反诚信原则。 </a:t>
            </a:r>
            <a:endParaRPr lang="zh-CN" altLang="en-US" sz="1600" b="1" dirty="0">
              <a:solidFill>
                <a:schemeClr val="bg1"/>
              </a:solidFill>
              <a:latin typeface="仿宋" panose="02010609060101010101" pitchFamily="49" charset="-122"/>
              <a:ea typeface="仿宋"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1" cstate="print"/>
          <a:srcRect/>
          <a:stretch>
            <a:fillRect/>
          </a:stretch>
        </p:blipFill>
        <p:spPr bwMode="auto">
          <a:xfrm>
            <a:off x="6700983" y="1912962"/>
            <a:ext cx="4815068" cy="3032847"/>
          </a:xfrm>
          <a:prstGeom prst="rect">
            <a:avLst/>
          </a:prstGeom>
          <a:noFill/>
          <a:ln w="9525">
            <a:solidFill>
              <a:schemeClr val="tx1"/>
            </a:solidFill>
            <a:miter lim="800000"/>
            <a:headEnd/>
            <a:tailEnd/>
          </a:ln>
        </p:spPr>
      </p:pic>
      <p:sp>
        <p:nvSpPr>
          <p:cNvPr id="7" name="文本框 6"/>
          <p:cNvSpPr txBox="1">
            <a:spLocks noChangeArrowheads="1"/>
          </p:cNvSpPr>
          <p:nvPr/>
        </p:nvSpPr>
        <p:spPr bwMode="auto">
          <a:xfrm>
            <a:off x="713504" y="301633"/>
            <a:ext cx="6351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AU" altLang="zh-CN" sz="3200" dirty="0"/>
              <a:t>INTEGRITY-Case study</a:t>
            </a:r>
            <a:endParaRPr lang="zh-CN" altLang="en-US" sz="3200" b="1" dirty="0">
              <a:solidFill>
                <a:srgbClr val="DB5355"/>
              </a:solidFill>
              <a:latin typeface="微软雅黑" panose="020B0503020204020204" charset="-122"/>
              <a:ea typeface="微软雅黑" panose="020B0503020204020204" charset="-122"/>
            </a:endParaRPr>
          </a:p>
        </p:txBody>
      </p:sp>
      <p:sp>
        <p:nvSpPr>
          <p:cNvPr id="9" name="矩形 8"/>
          <p:cNvSpPr/>
          <p:nvPr/>
        </p:nvSpPr>
        <p:spPr>
          <a:xfrm>
            <a:off x="713504" y="1010419"/>
            <a:ext cx="6431569" cy="461665"/>
          </a:xfrm>
          <a:prstGeom prst="rect">
            <a:avLst/>
          </a:prstGeom>
        </p:spPr>
        <p:txBody>
          <a:bodyPr wrap="none">
            <a:spAutoFit/>
          </a:bodyPr>
          <a:lstStyle/>
          <a:p>
            <a:r>
              <a:rPr lang="zh-CN" altLang="en-US" sz="2400" b="1" dirty="0">
                <a:solidFill>
                  <a:srgbClr val="DB5355"/>
                </a:solidFill>
                <a:latin typeface="微软雅黑" panose="020B0503020204020204" charset="-122"/>
                <a:ea typeface="微软雅黑" panose="020B0503020204020204" charset="-122"/>
              </a:rPr>
              <a:t>谎言是对诚信原则的最大背叛：康美神话破灭 </a:t>
            </a:r>
            <a:endParaRPr lang="zh-CN" altLang="en-US" sz="2400" b="1" dirty="0">
              <a:solidFill>
                <a:srgbClr val="DB5355"/>
              </a:solidFill>
              <a:latin typeface="微软雅黑" panose="020B0503020204020204" charset="-122"/>
              <a:ea typeface="微软雅黑" panose="020B0503020204020204" charset="-122"/>
            </a:endParaRPr>
          </a:p>
        </p:txBody>
      </p:sp>
      <p:sp>
        <p:nvSpPr>
          <p:cNvPr id="11" name="矩形 10"/>
          <p:cNvSpPr/>
          <p:nvPr/>
        </p:nvSpPr>
        <p:spPr>
          <a:xfrm>
            <a:off x="524718" y="1613401"/>
            <a:ext cx="6096000" cy="1200329"/>
          </a:xfrm>
          <a:prstGeom prst="rect">
            <a:avLst/>
          </a:prstGeom>
        </p:spPr>
        <p:txBody>
          <a:bodyPr>
            <a:spAutoFit/>
          </a:bodyPr>
          <a:lstStyle/>
          <a:p>
            <a:pPr>
              <a:spcAft>
                <a:spcPts val="0"/>
              </a:spcAft>
            </a:pPr>
            <a:r>
              <a:rPr lang="zh-CN" altLang="zh-CN" dirty="0">
                <a:latin typeface="宋体" panose="02010600030101010101" pitchFamily="2" charset="-122"/>
                <a:ea typeface="楷体" panose="02010609060101010101" pitchFamily="49" charset="-122"/>
                <a:cs typeface="Times New Roman (正文 CS 字体)"/>
              </a:rPr>
              <a:t>康美药业自</a:t>
            </a:r>
            <a:r>
              <a:rPr lang="en-US" altLang="zh-CN" dirty="0">
                <a:latin typeface="宋体" panose="02010600030101010101" pitchFamily="2" charset="-122"/>
                <a:ea typeface="楷体" panose="02010609060101010101" pitchFamily="49" charset="-122"/>
                <a:cs typeface="Times New Roman (正文 CS 字体)"/>
              </a:rPr>
              <a:t>2002</a:t>
            </a:r>
            <a:r>
              <a:rPr lang="zh-CN" altLang="zh-CN" dirty="0">
                <a:latin typeface="宋体" panose="02010600030101010101" pitchFamily="2" charset="-122"/>
                <a:ea typeface="楷体" panose="02010609060101010101" pitchFamily="49" charset="-122"/>
                <a:cs typeface="Times New Roman (正文 CS 字体)"/>
              </a:rPr>
              <a:t>年</a:t>
            </a:r>
            <a:r>
              <a:rPr lang="en-US" altLang="zh-CN" dirty="0">
                <a:latin typeface="宋体" panose="02010600030101010101" pitchFamily="2" charset="-122"/>
                <a:ea typeface="楷体" panose="02010609060101010101" pitchFamily="49" charset="-122"/>
                <a:cs typeface="Times New Roman (正文 CS 字体)"/>
              </a:rPr>
              <a:t>3</a:t>
            </a:r>
            <a:r>
              <a:rPr lang="zh-CN" altLang="zh-CN" dirty="0">
                <a:latin typeface="宋体" panose="02010600030101010101" pitchFamily="2" charset="-122"/>
                <a:ea typeface="楷体" panose="02010609060101010101" pitchFamily="49" charset="-122"/>
                <a:cs typeface="Times New Roman (正文 CS 字体)"/>
              </a:rPr>
              <a:t>月上市以来，便一直保持着很高的增长速度，其股价涨幅惊人，最高市值达</a:t>
            </a:r>
            <a:r>
              <a:rPr lang="en-US" altLang="zh-CN" dirty="0">
                <a:latin typeface="宋体" panose="02010600030101010101" pitchFamily="2" charset="-122"/>
                <a:ea typeface="楷体" panose="02010609060101010101" pitchFamily="49" charset="-122"/>
                <a:cs typeface="Times New Roman (正文 CS 字体)"/>
              </a:rPr>
              <a:t>1500</a:t>
            </a:r>
            <a:r>
              <a:rPr lang="zh-CN" altLang="zh-CN" dirty="0">
                <a:latin typeface="宋体" panose="02010600030101010101" pitchFamily="2" charset="-122"/>
                <a:ea typeface="楷体" panose="02010609060101010101" pitchFamily="49" charset="-122"/>
                <a:cs typeface="Times New Roman (正文 CS 字体)"/>
              </a:rPr>
              <a:t>亿元，曾被誉为</a:t>
            </a:r>
            <a:r>
              <a:rPr lang="en-US" altLang="zh-CN" dirty="0">
                <a:latin typeface="宋体" panose="02010600030101010101" pitchFamily="2" charset="-122"/>
                <a:ea typeface="楷体" panose="02010609060101010101" pitchFamily="49" charset="-122"/>
                <a:cs typeface="Times New Roman (正文 CS 字体)"/>
              </a:rPr>
              <a:t>A</a:t>
            </a:r>
            <a:r>
              <a:rPr lang="zh-CN" altLang="zh-CN" dirty="0">
                <a:latin typeface="宋体" panose="02010600030101010101" pitchFamily="2" charset="-122"/>
                <a:ea typeface="楷体" panose="02010609060101010101" pitchFamily="49" charset="-122"/>
                <a:cs typeface="Times New Roman (正文 CS 字体)"/>
              </a:rPr>
              <a:t>股资本市场的一个高增长神话。然而，</a:t>
            </a:r>
            <a:r>
              <a:rPr lang="en-US" altLang="zh-CN" dirty="0">
                <a:latin typeface="宋体" panose="02010600030101010101" pitchFamily="2" charset="-122"/>
                <a:ea typeface="楷体" panose="02010609060101010101" pitchFamily="49" charset="-122"/>
                <a:cs typeface="Times New Roman (正文 CS 字体)"/>
              </a:rPr>
              <a:t>2018</a:t>
            </a:r>
            <a:r>
              <a:rPr lang="zh-CN" altLang="zh-CN" dirty="0">
                <a:latin typeface="宋体" panose="02010600030101010101" pitchFamily="2" charset="-122"/>
                <a:ea typeface="楷体" panose="02010609060101010101" pitchFamily="49" charset="-122"/>
                <a:cs typeface="Times New Roman (正文 CS 字体)"/>
              </a:rPr>
              <a:t>年，康美神话破灭，市值跌去</a:t>
            </a:r>
            <a:r>
              <a:rPr lang="en-US" altLang="zh-CN" dirty="0">
                <a:latin typeface="宋体" panose="02010600030101010101" pitchFamily="2" charset="-122"/>
                <a:ea typeface="楷体" panose="02010609060101010101" pitchFamily="49" charset="-122"/>
                <a:cs typeface="Times New Roman (正文 CS 字体)"/>
              </a:rPr>
              <a:t>90%</a:t>
            </a:r>
            <a:r>
              <a:rPr lang="zh-CN" altLang="zh-CN" dirty="0">
                <a:latin typeface="宋体" panose="02010600030101010101" pitchFamily="2" charset="-122"/>
                <a:ea typeface="楷体" panose="02010609060101010101" pitchFamily="49" charset="-122"/>
                <a:cs typeface="Times New Roman (正文 CS 字体)"/>
              </a:rPr>
              <a:t>。</a:t>
            </a:r>
            <a:endParaRPr lang="zh-CN" altLang="zh-CN" sz="2400" dirty="0">
              <a:latin typeface="宋体" panose="02010600030101010101" pitchFamily="2" charset="-122"/>
              <a:cs typeface="宋体" panose="02010600030101010101" pitchFamily="2" charset="-122"/>
            </a:endParaRPr>
          </a:p>
        </p:txBody>
      </p:sp>
      <p:sp>
        <p:nvSpPr>
          <p:cNvPr id="13" name="矩形 12"/>
          <p:cNvSpPr/>
          <p:nvPr/>
        </p:nvSpPr>
        <p:spPr>
          <a:xfrm>
            <a:off x="385823" y="2779005"/>
            <a:ext cx="6096000" cy="2585323"/>
          </a:xfrm>
          <a:prstGeom prst="rect">
            <a:avLst/>
          </a:prstGeom>
        </p:spPr>
        <p:txBody>
          <a:bodyPr>
            <a:spAutoFit/>
          </a:bodyPr>
          <a:lstStyle/>
          <a:p>
            <a:pPr indent="266700" algn="just">
              <a:spcAft>
                <a:spcPts val="0"/>
              </a:spcAft>
            </a:pPr>
            <a:r>
              <a:rPr lang="zh-CN" altLang="zh-CN" b="1" dirty="0">
                <a:latin typeface="宋体" panose="02010600030101010101" pitchFamily="2" charset="-122"/>
                <a:ea typeface="楷体" panose="02010609060101010101" pitchFamily="49" charset="-122"/>
                <a:cs typeface="Times New Roman (正文 CS 字体)"/>
              </a:rPr>
              <a:t>谎言之一：</a:t>
            </a:r>
            <a:r>
              <a:rPr lang="zh-CN" altLang="zh-CN" b="1" dirty="0">
                <a:solidFill>
                  <a:srgbClr val="FF0000"/>
                </a:solidFill>
                <a:latin typeface="宋体" panose="02010600030101010101" pitchFamily="2" charset="-122"/>
                <a:ea typeface="楷体" panose="02010609060101010101" pitchFamily="49" charset="-122"/>
                <a:cs typeface="Times New Roman (正文 CS 字体)"/>
              </a:rPr>
              <a:t>不存在的</a:t>
            </a:r>
            <a:r>
              <a:rPr lang="en-US" altLang="zh-CN" b="1" dirty="0">
                <a:solidFill>
                  <a:srgbClr val="FF0000"/>
                </a:solidFill>
                <a:latin typeface="宋体" panose="02010600030101010101" pitchFamily="2" charset="-122"/>
                <a:ea typeface="楷体" panose="02010609060101010101" pitchFamily="49" charset="-122"/>
                <a:cs typeface="Times New Roman (正文 CS 字体)"/>
              </a:rPr>
              <a:t>300</a:t>
            </a:r>
            <a:r>
              <a:rPr lang="zh-CN" altLang="zh-CN" b="1" dirty="0">
                <a:solidFill>
                  <a:srgbClr val="FF0000"/>
                </a:solidFill>
                <a:latin typeface="宋体" panose="02010600030101010101" pitchFamily="2" charset="-122"/>
                <a:ea typeface="楷体" panose="02010609060101010101" pitchFamily="49" charset="-122"/>
                <a:cs typeface="Times New Roman (正文 CS 字体)"/>
              </a:rPr>
              <a:t>亿货币资金</a:t>
            </a:r>
            <a:r>
              <a:rPr lang="zh-CN" altLang="zh-CN" dirty="0">
                <a:solidFill>
                  <a:srgbClr val="FF0000"/>
                </a:solidFill>
                <a:latin typeface="宋体" panose="02010600030101010101" pitchFamily="2" charset="-122"/>
                <a:ea typeface="楷体" panose="02010609060101010101" pitchFamily="49" charset="-122"/>
                <a:cs typeface="Times New Roman (正文 CS 字体)"/>
              </a:rPr>
              <a:t>。</a:t>
            </a:r>
            <a:r>
              <a:rPr lang="zh-CN" altLang="zh-CN" dirty="0">
                <a:solidFill>
                  <a:srgbClr val="000000"/>
                </a:solidFill>
                <a:latin typeface="宋体" panose="02010600030101010101" pitchFamily="2" charset="-122"/>
                <a:ea typeface="楷体" panose="02010609060101010101" pitchFamily="49" charset="-122"/>
                <a:cs typeface="宋体" panose="02010600030101010101" pitchFamily="2" charset="-122"/>
              </a:rPr>
              <a:t>康美药业通过使用虚假银行单据虚增存款、伪造业务凭证进行收入造假、将不满足会计确认和计量条件的工程项目纳入报表等手段来粉饰财报。经调查，康美医药</a:t>
            </a:r>
            <a:r>
              <a:rPr lang="en-US" altLang="zh-CN" dirty="0">
                <a:solidFill>
                  <a:srgbClr val="000000"/>
                </a:solidFill>
                <a:latin typeface="宋体" panose="02010600030101010101" pitchFamily="2" charset="-122"/>
                <a:ea typeface="楷体" panose="02010609060101010101" pitchFamily="49" charset="-122"/>
                <a:cs typeface="宋体" panose="02010600030101010101" pitchFamily="2" charset="-122"/>
              </a:rPr>
              <a:t>2017</a:t>
            </a:r>
            <a:r>
              <a:rPr lang="zh-CN" altLang="zh-CN" dirty="0">
                <a:solidFill>
                  <a:srgbClr val="000000"/>
                </a:solidFill>
                <a:latin typeface="宋体" panose="02010600030101010101" pitchFamily="2" charset="-122"/>
                <a:ea typeface="楷体" panose="02010609060101010101" pitchFamily="49" charset="-122"/>
                <a:cs typeface="宋体" panose="02010600030101010101" pitchFamily="2" charset="-122"/>
              </a:rPr>
              <a:t>年财报中虚增货币资金高达</a:t>
            </a:r>
            <a:r>
              <a:rPr lang="en-US" altLang="zh-CN" dirty="0">
                <a:solidFill>
                  <a:srgbClr val="000000"/>
                </a:solidFill>
                <a:latin typeface="宋体" panose="02010600030101010101" pitchFamily="2" charset="-122"/>
                <a:ea typeface="楷体" panose="02010609060101010101" pitchFamily="49" charset="-122"/>
                <a:cs typeface="宋体" panose="02010600030101010101" pitchFamily="2" charset="-122"/>
              </a:rPr>
              <a:t>300</a:t>
            </a:r>
            <a:r>
              <a:rPr lang="zh-CN" altLang="zh-CN" dirty="0">
                <a:solidFill>
                  <a:srgbClr val="000000"/>
                </a:solidFill>
                <a:latin typeface="宋体" panose="02010600030101010101" pitchFamily="2" charset="-122"/>
                <a:ea typeface="楷体" panose="02010609060101010101" pitchFamily="49" charset="-122"/>
                <a:cs typeface="宋体" panose="02010600030101010101" pitchFamily="2" charset="-122"/>
              </a:rPr>
              <a:t>亿。</a:t>
            </a:r>
            <a:endParaRPr lang="zh-CN" altLang="zh-CN" sz="2400" dirty="0">
              <a:latin typeface="宋体" panose="02010600030101010101" pitchFamily="2" charset="-122"/>
              <a:cs typeface="宋体" panose="02010600030101010101" pitchFamily="2" charset="-122"/>
            </a:endParaRPr>
          </a:p>
          <a:p>
            <a:pPr indent="266700">
              <a:spcAft>
                <a:spcPts val="0"/>
              </a:spcAft>
            </a:pPr>
            <a:r>
              <a:rPr lang="zh-CN" altLang="zh-CN" b="1" dirty="0">
                <a:latin typeface="宋体" panose="02010600030101010101" pitchFamily="2" charset="-122"/>
                <a:ea typeface="楷体" panose="02010609060101010101" pitchFamily="49" charset="-122"/>
                <a:cs typeface="Times New Roman (正文 CS 字体)"/>
              </a:rPr>
              <a:t>谎言之二：</a:t>
            </a:r>
            <a:r>
              <a:rPr lang="zh-CN" altLang="zh-CN" b="1" dirty="0">
                <a:solidFill>
                  <a:srgbClr val="FF0000"/>
                </a:solidFill>
                <a:latin typeface="宋体" panose="02010600030101010101" pitchFamily="2" charset="-122"/>
                <a:ea typeface="楷体" panose="02010609060101010101" pitchFamily="49" charset="-122"/>
                <a:cs typeface="Times New Roman (正文 CS 字体)"/>
              </a:rPr>
              <a:t>不存在的土地</a:t>
            </a:r>
            <a:r>
              <a:rPr lang="zh-CN" altLang="zh-CN" b="1" dirty="0">
                <a:latin typeface="宋体" panose="02010600030101010101" pitchFamily="2" charset="-122"/>
                <a:ea typeface="楷体" panose="02010609060101010101" pitchFamily="49" charset="-122"/>
                <a:cs typeface="Times New Roman (正文 CS 字体)"/>
              </a:rPr>
              <a:t>，……</a:t>
            </a:r>
            <a:endParaRPr lang="zh-CN" altLang="zh-CN" sz="2400" b="1" dirty="0">
              <a:latin typeface="宋体" panose="02010600030101010101" pitchFamily="2" charset="-122"/>
              <a:cs typeface="宋体" panose="02010600030101010101" pitchFamily="2" charset="-122"/>
            </a:endParaRPr>
          </a:p>
          <a:p>
            <a:pPr indent="266700">
              <a:spcAft>
                <a:spcPts val="0"/>
              </a:spcAft>
            </a:pPr>
            <a:r>
              <a:rPr lang="zh-CN" altLang="zh-CN" b="1" dirty="0">
                <a:latin typeface="宋体" panose="02010600030101010101" pitchFamily="2" charset="-122"/>
                <a:ea typeface="楷体" panose="02010609060101010101" pitchFamily="49" charset="-122"/>
                <a:cs typeface="Times New Roman (正文 CS 字体)"/>
              </a:rPr>
              <a:t>谎言之三：</a:t>
            </a:r>
            <a:r>
              <a:rPr lang="zh-CN" altLang="zh-CN" b="1" dirty="0">
                <a:solidFill>
                  <a:srgbClr val="FF0000"/>
                </a:solidFill>
                <a:latin typeface="宋体" panose="02010600030101010101" pitchFamily="2" charset="-122"/>
                <a:ea typeface="楷体" panose="02010609060101010101" pitchFamily="49" charset="-122"/>
                <a:cs typeface="Times New Roman (正文 CS 字体)"/>
              </a:rPr>
              <a:t>注水的项目</a:t>
            </a:r>
            <a:r>
              <a:rPr lang="zh-CN" altLang="zh-CN" b="1" dirty="0">
                <a:latin typeface="宋体" panose="02010600030101010101" pitchFamily="2" charset="-122"/>
                <a:ea typeface="楷体" panose="02010609060101010101" pitchFamily="49" charset="-122"/>
                <a:cs typeface="Times New Roman (正文 CS 字体)"/>
              </a:rPr>
              <a:t>，……</a:t>
            </a:r>
            <a:endParaRPr lang="en-US" altLang="zh-CN" b="1" dirty="0">
              <a:latin typeface="宋体" panose="02010600030101010101" pitchFamily="2" charset="-122"/>
              <a:ea typeface="楷体" panose="02010609060101010101" pitchFamily="49" charset="-122"/>
              <a:cs typeface="Times New Roman (正文 CS 字体)"/>
            </a:endParaRPr>
          </a:p>
          <a:p>
            <a:pPr indent="266700"/>
            <a:r>
              <a:rPr lang="zh-CN" altLang="en-US" b="1" dirty="0">
                <a:latin typeface="宋体" panose="02010600030101010101" pitchFamily="2" charset="-122"/>
                <a:ea typeface="楷体" panose="02010609060101010101" pitchFamily="49" charset="-122"/>
              </a:rPr>
              <a:t>谎</a:t>
            </a:r>
            <a:r>
              <a:rPr lang="zh-CN" altLang="zh-CN" b="1" dirty="0">
                <a:latin typeface="宋体" panose="02010600030101010101" pitchFamily="2" charset="-122"/>
                <a:ea typeface="楷体" panose="02010609060101010101" pitchFamily="49" charset="-122"/>
              </a:rPr>
              <a:t>言之四：</a:t>
            </a:r>
            <a:r>
              <a:rPr lang="zh-CN" altLang="zh-CN" b="1" dirty="0">
                <a:solidFill>
                  <a:srgbClr val="FF0000"/>
                </a:solidFill>
                <a:latin typeface="宋体" panose="02010600030101010101" pitchFamily="2" charset="-122"/>
                <a:ea typeface="楷体" panose="02010609060101010101" pitchFamily="49" charset="-122"/>
              </a:rPr>
              <a:t>隐瞒地产关联交易，虚增无形资产</a:t>
            </a:r>
            <a:r>
              <a:rPr lang="zh-CN" altLang="zh-CN" b="1" dirty="0">
                <a:latin typeface="宋体" panose="02010600030101010101" pitchFamily="2" charset="-122"/>
                <a:ea typeface="楷体" panose="02010609060101010101" pitchFamily="49" charset="-122"/>
              </a:rPr>
              <a:t>，……</a:t>
            </a:r>
            <a:endParaRPr lang="en-US" altLang="zh-CN" b="1" dirty="0">
              <a:latin typeface="宋体" panose="02010600030101010101" pitchFamily="2" charset="-122"/>
              <a:ea typeface="楷体" panose="02010609060101010101" pitchFamily="49" charset="-122"/>
            </a:endParaRPr>
          </a:p>
          <a:p>
            <a:pPr indent="266700"/>
            <a:r>
              <a:rPr lang="zh-CN" altLang="en-US" b="1" dirty="0">
                <a:latin typeface="宋体" panose="02010600030101010101" pitchFamily="2" charset="-122"/>
                <a:ea typeface="楷体" panose="02010609060101010101" pitchFamily="49" charset="-122"/>
              </a:rPr>
              <a:t>谎言之</a:t>
            </a:r>
            <a:r>
              <a:rPr lang="en-GB" altLang="zh-CN" b="1" dirty="0">
                <a:latin typeface="宋体" panose="02010600030101010101" pitchFamily="2" charset="-122"/>
                <a:ea typeface="楷体" panose="02010609060101010101" pitchFamily="49" charset="-122"/>
              </a:rPr>
              <a:t>X</a:t>
            </a:r>
            <a:r>
              <a:rPr lang="zh-CN" altLang="en-GB" b="1" dirty="0">
                <a:latin typeface="宋体" panose="02010600030101010101" pitchFamily="2" charset="-122"/>
                <a:ea typeface="楷体" panose="02010609060101010101" pitchFamily="49" charset="-122"/>
              </a:rPr>
              <a:t>：</a:t>
            </a:r>
            <a:r>
              <a:rPr lang="en-GB" altLang="zh-CN" b="1" dirty="0">
                <a:latin typeface="宋体" panose="02010600030101010101" pitchFamily="2" charset="-122"/>
                <a:ea typeface="楷体" panose="02010609060101010101" pitchFamily="49" charset="-122"/>
              </a:rPr>
              <a:t>……</a:t>
            </a:r>
            <a:endParaRPr lang="zh-CN" altLang="en-US" b="1" dirty="0">
              <a:latin typeface="宋体" panose="02010600030101010101" pitchFamily="2" charset="-122"/>
              <a:ea typeface="楷体" panose="02010609060101010101" pitchFamily="49" charset="-122"/>
            </a:endParaRPr>
          </a:p>
        </p:txBody>
      </p:sp>
      <p:sp>
        <p:nvSpPr>
          <p:cNvPr id="15" name="矩形 14"/>
          <p:cNvSpPr/>
          <p:nvPr/>
        </p:nvSpPr>
        <p:spPr>
          <a:xfrm>
            <a:off x="385823" y="5386687"/>
            <a:ext cx="10679576" cy="923330"/>
          </a:xfrm>
          <a:prstGeom prst="rect">
            <a:avLst/>
          </a:prstGeom>
        </p:spPr>
        <p:txBody>
          <a:bodyPr wrap="square">
            <a:spAutoFit/>
          </a:bodyPr>
          <a:lstStyle/>
          <a:p>
            <a:pPr indent="266700"/>
            <a:r>
              <a:rPr lang="zh-CN" altLang="en-US" dirty="0">
                <a:latin typeface="宋体" panose="02010600030101010101" pitchFamily="2" charset="-122"/>
                <a:ea typeface="楷体" panose="02010609060101010101" pitchFamily="49" charset="-122"/>
              </a:rPr>
              <a:t>如果康美</a:t>
            </a:r>
            <a:r>
              <a:rPr lang="en-US" altLang="zh-CN" dirty="0">
                <a:latin typeface="宋体" panose="02010600030101010101" pitchFamily="2" charset="-122"/>
                <a:ea typeface="楷体" panose="02010609060101010101" pitchFamily="49" charset="-122"/>
              </a:rPr>
              <a:t>300</a:t>
            </a:r>
            <a:r>
              <a:rPr lang="zh-CN" altLang="en-US" dirty="0">
                <a:latin typeface="宋体" panose="02010600030101010101" pitchFamily="2" charset="-122"/>
                <a:ea typeface="楷体" panose="02010609060101010101" pitchFamily="49" charset="-122"/>
              </a:rPr>
              <a:t>亿虚假的货币资金往康美的资产负债表、利润表及现金流量表的潜在舞弊账户进行分摊时，   </a:t>
            </a:r>
            <a:r>
              <a:rPr lang="zh-CN" altLang="en-US" b="1" i="1" dirty="0">
                <a:solidFill>
                  <a:srgbClr val="FF0000"/>
                </a:solidFill>
                <a:latin typeface="宋体" panose="02010600030101010101" pitchFamily="2" charset="-122"/>
                <a:ea typeface="楷体" panose="02010609060101010101" pitchFamily="49" charset="-122"/>
              </a:rPr>
              <a:t>这部谎话连天的“舞弊小说”该有多么的“精彩绝伦”</a:t>
            </a:r>
            <a:r>
              <a:rPr lang="en-US" altLang="zh-CN" b="1" i="1" dirty="0">
                <a:solidFill>
                  <a:srgbClr val="FF0000"/>
                </a:solidFill>
                <a:latin typeface="宋体" panose="02010600030101010101" pitchFamily="2" charset="-122"/>
                <a:ea typeface="楷体" panose="02010609060101010101" pitchFamily="49" charset="-122"/>
              </a:rPr>
              <a:t>……</a:t>
            </a:r>
            <a:r>
              <a:rPr lang="zh-CN" altLang="en-US" b="1" i="1" dirty="0">
                <a:solidFill>
                  <a:srgbClr val="FF0000"/>
                </a:solidFill>
                <a:latin typeface="宋体" panose="02010600030101010101" pitchFamily="2" charset="-122"/>
                <a:ea typeface="楷体" panose="02010609060101010101" pitchFamily="49" charset="-122"/>
              </a:rPr>
              <a:t>有限的篇幅，难以诉说惊天的谎言，谎言是对诚信原则的最大背叛！</a:t>
            </a:r>
            <a:endParaRPr lang="zh-CN" altLang="en-US" b="1" i="1" dirty="0">
              <a:solidFill>
                <a:srgbClr val="FF0000"/>
              </a:solidFill>
              <a:latin typeface="宋体" panose="02010600030101010101" pitchFamily="2" charset="-122"/>
              <a:ea typeface="楷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OBJECTIVITY</a:t>
            </a:r>
            <a:endParaRPr lang="zh-CN" altLang="en-US" dirty="0"/>
          </a:p>
        </p:txBody>
      </p:sp>
      <p:sp>
        <p:nvSpPr>
          <p:cNvPr id="3" name="内容占位符 2"/>
          <p:cNvSpPr>
            <a:spLocks noGrp="1"/>
          </p:cNvSpPr>
          <p:nvPr>
            <p:ph idx="1"/>
          </p:nvPr>
        </p:nvSpPr>
        <p:spPr>
          <a:xfrm>
            <a:off x="838200" y="1606964"/>
            <a:ext cx="10515600" cy="4351338"/>
          </a:xfrm>
        </p:spPr>
        <p:txBody>
          <a:bodyPr>
            <a:normAutofit/>
          </a:bodyPr>
          <a:lstStyle/>
          <a:p>
            <a:pPr marL="285750" indent="-285750" algn="just">
              <a:buFont typeface="Arial" panose="020B0604020202020204" pitchFamily="34" charset="0"/>
              <a:buChar char="•"/>
            </a:pPr>
            <a:r>
              <a:rPr lang="en-US" altLang="zh-CN" sz="2400" dirty="0"/>
              <a:t>Objectivity refers to the state or quality of being true, outside of any individual feelings or interpretations. </a:t>
            </a:r>
            <a:endParaRPr lang="en-US" altLang="zh-CN" sz="2400" dirty="0"/>
          </a:p>
          <a:p>
            <a:pPr marL="285750" indent="-285750" algn="just">
              <a:buFont typeface="Arial" panose="020B0604020202020204" pitchFamily="34" charset="0"/>
              <a:buChar char="•"/>
            </a:pPr>
            <a:r>
              <a:rPr lang="en-US" altLang="zh-CN" sz="2400" dirty="0"/>
              <a:t>Accountants may be exposed to numerous situations that may impair their objectivity in the application of professional judgment.</a:t>
            </a:r>
            <a:endParaRPr lang="en-US" altLang="zh-CN" sz="2400" dirty="0"/>
          </a:p>
          <a:p>
            <a:pPr marL="285750" indent="-285750" algn="just">
              <a:buFont typeface="Arial" panose="020B0604020202020204" pitchFamily="34" charset="0"/>
              <a:buChar char="•"/>
            </a:pPr>
            <a:r>
              <a:rPr lang="en-US" altLang="zh-CN" sz="2400" dirty="0"/>
              <a:t>A member in public practice may feel the need to support a client’s questionable assertions to secure ongoing fees. </a:t>
            </a:r>
            <a:endParaRPr lang="en-US" altLang="zh-CN" sz="2400" dirty="0"/>
          </a:p>
          <a:p>
            <a:pPr marL="285750" indent="-285750" algn="just">
              <a:buFont typeface="Arial" panose="020B0604020202020204" pitchFamily="34" charset="0"/>
              <a:buChar char="•"/>
            </a:pPr>
            <a:r>
              <a:rPr lang="en-US" altLang="zh-CN" sz="2400" dirty="0"/>
              <a:t>Accountants may subordinate the interests of the public to those of the client or themselves, or compromise one client’s interest over another’s.</a:t>
            </a:r>
            <a:endParaRPr lang="zh-CN"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ETHICAL RESPONSIBILITIES</a:t>
            </a:r>
            <a:endParaRPr lang="zh-CN" altLang="en-US" dirty="0"/>
          </a:p>
        </p:txBody>
      </p:sp>
      <p:sp>
        <p:nvSpPr>
          <p:cNvPr id="3" name="内容占位符 2"/>
          <p:cNvSpPr>
            <a:spLocks noGrp="1"/>
          </p:cNvSpPr>
          <p:nvPr>
            <p:ph idx="1"/>
          </p:nvPr>
        </p:nvSpPr>
        <p:spPr>
          <a:xfrm>
            <a:off x="927652" y="1487694"/>
            <a:ext cx="10515600" cy="4351338"/>
          </a:xfrm>
        </p:spPr>
        <p:txBody>
          <a:bodyPr>
            <a:normAutofit/>
          </a:bodyPr>
          <a:lstStyle/>
          <a:p>
            <a:pPr marL="0" indent="0">
              <a:buNone/>
            </a:pPr>
            <a:r>
              <a:rPr lang="en-US" altLang="zh-CN" sz="2400" dirty="0"/>
              <a:t>The ethical responsibilities of a professional accountant include the following:</a:t>
            </a:r>
            <a:endParaRPr lang="en-US" altLang="zh-CN" sz="2400" dirty="0"/>
          </a:p>
          <a:p>
            <a:pPr marL="342900" indent="-342900"/>
            <a:r>
              <a:rPr lang="en-US" altLang="zh-CN" sz="2400" dirty="0"/>
              <a:t>the exercise of reasonable skills and diligence;</a:t>
            </a:r>
            <a:endParaRPr lang="en-US" altLang="zh-CN" sz="2400" dirty="0"/>
          </a:p>
          <a:p>
            <a:pPr marL="342900" indent="-342900"/>
            <a:r>
              <a:rPr lang="en-US" altLang="zh-CN" sz="2400" dirty="0"/>
              <a:t>adherence to a professional code of ethics and standards;</a:t>
            </a:r>
            <a:endParaRPr lang="en-US" altLang="zh-CN" sz="2400" dirty="0"/>
          </a:p>
          <a:p>
            <a:pPr marL="342900" indent="-342900"/>
            <a:r>
              <a:rPr lang="en-US" altLang="zh-CN" sz="2400" dirty="0"/>
              <a:t>the cautious application of relevant knowledge and experience; </a:t>
            </a:r>
            <a:endParaRPr lang="en-US" altLang="zh-CN" sz="2400" dirty="0"/>
          </a:p>
          <a:p>
            <a:pPr marL="342900" indent="-342900"/>
            <a:r>
              <a:rPr lang="en-US" altLang="zh-CN" sz="2400" dirty="0"/>
              <a:t>professional skepticism to ensure that any observed discrepancies are properly followed up and investigated</a:t>
            </a:r>
            <a:r>
              <a:rPr lang="en-US" altLang="zh-CN" dirty="0"/>
              <a:t>.</a:t>
            </a:r>
            <a:endParaRPr lang="en-US" altLang="zh-CN" dirty="0"/>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defRPr/>
            </a:pPr>
            <a:endParaRPr lang="zh-CN" altLang="en-US" dirty="0"/>
          </a:p>
        </p:txBody>
      </p:sp>
      <p:sp>
        <p:nvSpPr>
          <p:cNvPr id="4" name="灯片编号占位符 3"/>
          <p:cNvSpPr>
            <a:spLocks noGrp="1"/>
          </p:cNvSpPr>
          <p:nvPr>
            <p:ph type="sldNum" sz="quarter" idx="12"/>
          </p:nvPr>
        </p:nvSpPr>
        <p:spPr>
          <a:xfrm>
            <a:off x="7981507" y="6155320"/>
            <a:ext cx="2743200" cy="365125"/>
          </a:xfrm>
        </p:spPr>
        <p:txBody>
          <a:bodyPr/>
          <a:lstStyle/>
          <a:p>
            <a:pPr>
              <a:defRPr/>
            </a:pPr>
            <a:fld id="{0B3ED4C1-A84E-460F-A688-3ECC6FB1F149}" type="slidenum">
              <a:rPr lang="zh-CN" altLang="en-US" smtClean="0"/>
            </a:fld>
            <a:endParaRPr lang="zh-CN" altLang="en-US"/>
          </a:p>
        </p:txBody>
      </p:sp>
      <p:sp>
        <p:nvSpPr>
          <p:cNvPr id="9" name="文本框 8"/>
          <p:cNvSpPr txBox="1">
            <a:spLocks noChangeArrowheads="1"/>
          </p:cNvSpPr>
          <p:nvPr/>
        </p:nvSpPr>
        <p:spPr bwMode="auto">
          <a:xfrm>
            <a:off x="1075156" y="361227"/>
            <a:ext cx="6351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800" dirty="0">
                <a:latin typeface="+mj-lt"/>
              </a:rPr>
              <a:t>OBJECTIVITY</a:t>
            </a:r>
            <a:endParaRPr lang="zh-CN" altLang="en-US" sz="3200" dirty="0">
              <a:latin typeface="+mj-lt"/>
              <a:ea typeface="微软雅黑" panose="020B0503020204020204" charset="-122"/>
            </a:endParaRPr>
          </a:p>
        </p:txBody>
      </p:sp>
      <p:sp>
        <p:nvSpPr>
          <p:cNvPr id="10" name="圆角矩形 9"/>
          <p:cNvSpPr/>
          <p:nvPr/>
        </p:nvSpPr>
        <p:spPr>
          <a:xfrm>
            <a:off x="5135574" y="1902393"/>
            <a:ext cx="2381693" cy="91971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3600" b="1" dirty="0">
                <a:latin typeface="宋体" panose="02010600030101010101" pitchFamily="2" charset="-122"/>
                <a:ea typeface="宋体" panose="02010600030101010101" pitchFamily="2" charset="-122"/>
              </a:rPr>
              <a:t>客观 公正</a:t>
            </a:r>
            <a:endParaRPr kumimoji="1" lang="zh-CN" altLang="en-US" sz="3600" b="1" dirty="0">
              <a:latin typeface="宋体" panose="02010600030101010101" pitchFamily="2" charset="-122"/>
              <a:ea typeface="宋体" panose="02010600030101010101" pitchFamily="2" charset="-122"/>
            </a:endParaRPr>
          </a:p>
        </p:txBody>
      </p:sp>
      <p:sp>
        <p:nvSpPr>
          <p:cNvPr id="11" name="矩形 10"/>
          <p:cNvSpPr/>
          <p:nvPr/>
        </p:nvSpPr>
        <p:spPr>
          <a:xfrm>
            <a:off x="838200" y="1696801"/>
            <a:ext cx="3204670" cy="16547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200000"/>
              </a:lnSpc>
            </a:pPr>
            <a:r>
              <a:rPr lang="zh-CN" altLang="en-US" b="1" dirty="0">
                <a:solidFill>
                  <a:schemeClr val="bg1"/>
                </a:solidFill>
                <a:latin typeface="仿宋" panose="02010609060101010101" pitchFamily="49" charset="-122"/>
                <a:ea typeface="仿宋" panose="02010609060101010101" pitchFamily="49" charset="-122"/>
              </a:rPr>
              <a:t>不以特定人的角度看待事物</a:t>
            </a:r>
            <a:endParaRPr lang="en-US" altLang="zh-CN" b="1" dirty="0">
              <a:solidFill>
                <a:schemeClr val="bg1"/>
              </a:solidFill>
              <a:latin typeface="仿宋" panose="02010609060101010101" pitchFamily="49" charset="-122"/>
              <a:ea typeface="仿宋" panose="02010609060101010101" pitchFamily="49" charset="-122"/>
            </a:endParaRPr>
          </a:p>
          <a:p>
            <a:pPr algn="ctr">
              <a:lnSpc>
                <a:spcPct val="200000"/>
              </a:lnSpc>
            </a:pPr>
            <a:r>
              <a:rPr lang="zh-CN" altLang="en-US" b="1" dirty="0">
                <a:solidFill>
                  <a:schemeClr val="bg1"/>
                </a:solidFill>
                <a:latin typeface="仿宋" panose="02010609060101010101" pitchFamily="49" charset="-122"/>
                <a:ea typeface="仿宋" panose="02010609060101010101" pitchFamily="49" charset="-122"/>
              </a:rPr>
              <a:t>强调以事物本身的属性为标准</a:t>
            </a:r>
            <a:endParaRPr lang="en-US" altLang="zh-CN" b="1" dirty="0">
              <a:solidFill>
                <a:schemeClr val="bg1"/>
              </a:solidFill>
              <a:latin typeface="仿宋" panose="02010609060101010101" pitchFamily="49" charset="-122"/>
              <a:ea typeface="仿宋" panose="02010609060101010101" pitchFamily="49" charset="-122"/>
            </a:endParaRPr>
          </a:p>
          <a:p>
            <a:pPr algn="ctr">
              <a:lnSpc>
                <a:spcPct val="200000"/>
              </a:lnSpc>
            </a:pPr>
            <a:r>
              <a:rPr lang="zh-CN" altLang="en-US" b="1" dirty="0">
                <a:solidFill>
                  <a:schemeClr val="bg1"/>
                </a:solidFill>
                <a:latin typeface="仿宋" panose="02010609060101010101" pitchFamily="49" charset="-122"/>
                <a:ea typeface="仿宋" panose="02010609060101010101" pitchFamily="49" charset="-122"/>
              </a:rPr>
              <a:t>不以人的意志而转移；</a:t>
            </a:r>
            <a:endParaRPr lang="en-US" altLang="zh-CN" b="1" dirty="0">
              <a:solidFill>
                <a:schemeClr val="bg1"/>
              </a:solidFill>
              <a:latin typeface="仿宋" panose="02010609060101010101" pitchFamily="49" charset="-122"/>
              <a:ea typeface="仿宋" panose="02010609060101010101" pitchFamily="49" charset="-122"/>
            </a:endParaRPr>
          </a:p>
        </p:txBody>
      </p:sp>
      <p:sp>
        <p:nvSpPr>
          <p:cNvPr id="12" name="虚尾箭头 11"/>
          <p:cNvSpPr/>
          <p:nvPr/>
        </p:nvSpPr>
        <p:spPr>
          <a:xfrm rot="10800000">
            <a:off x="4250950" y="2177168"/>
            <a:ext cx="651417" cy="356191"/>
          </a:xfrm>
          <a:prstGeom prst="strip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b="1"/>
          </a:p>
        </p:txBody>
      </p:sp>
      <p:sp>
        <p:nvSpPr>
          <p:cNvPr id="13" name="虚尾箭头 12"/>
          <p:cNvSpPr/>
          <p:nvPr/>
        </p:nvSpPr>
        <p:spPr>
          <a:xfrm>
            <a:off x="7731704" y="2162884"/>
            <a:ext cx="653190" cy="356191"/>
          </a:xfrm>
          <a:prstGeom prst="strip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b="1"/>
          </a:p>
        </p:txBody>
      </p:sp>
      <p:sp>
        <p:nvSpPr>
          <p:cNvPr id="14" name="矩形 13"/>
          <p:cNvSpPr/>
          <p:nvPr/>
        </p:nvSpPr>
        <p:spPr>
          <a:xfrm>
            <a:off x="8558756" y="1722499"/>
            <a:ext cx="2743200" cy="16547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200000"/>
              </a:lnSpc>
            </a:pPr>
            <a:r>
              <a:rPr lang="zh-CN" altLang="en-US" b="1" dirty="0">
                <a:latin typeface="仿宋" panose="02010609060101010101" pitchFamily="49" charset="-122"/>
                <a:ea typeface="仿宋" panose="02010609060101010101" pitchFamily="49" charset="-122"/>
              </a:rPr>
              <a:t>公平正直</a:t>
            </a:r>
            <a:endParaRPr lang="en-US" altLang="zh-CN" b="1" dirty="0">
              <a:latin typeface="仿宋" panose="02010609060101010101" pitchFamily="49" charset="-122"/>
              <a:ea typeface="仿宋" panose="02010609060101010101" pitchFamily="49" charset="-122"/>
            </a:endParaRPr>
          </a:p>
          <a:p>
            <a:pPr algn="ctr">
              <a:lnSpc>
                <a:spcPct val="200000"/>
              </a:lnSpc>
            </a:pPr>
            <a:r>
              <a:rPr lang="zh-CN" altLang="en-US" b="1" dirty="0">
                <a:latin typeface="仿宋" panose="02010609060101010101" pitchFamily="49" charset="-122"/>
                <a:ea typeface="仿宋" panose="02010609060101010101" pitchFamily="49" charset="-122"/>
              </a:rPr>
              <a:t>没有偏颇</a:t>
            </a:r>
            <a:endParaRPr lang="en-US" altLang="zh-CN" b="1" dirty="0">
              <a:latin typeface="仿宋" panose="02010609060101010101" pitchFamily="49" charset="-122"/>
              <a:ea typeface="仿宋" panose="02010609060101010101" pitchFamily="49" charset="-122"/>
            </a:endParaRPr>
          </a:p>
          <a:p>
            <a:pPr algn="ctr">
              <a:lnSpc>
                <a:spcPct val="200000"/>
              </a:lnSpc>
            </a:pPr>
            <a:r>
              <a:rPr lang="zh-CN" altLang="en-US" b="1" dirty="0">
                <a:latin typeface="仿宋" panose="02010609060101010101" pitchFamily="49" charset="-122"/>
                <a:ea typeface="仿宋" panose="02010609060101010101" pitchFamily="49" charset="-122"/>
              </a:rPr>
              <a:t>平等对待各方</a:t>
            </a:r>
            <a:endParaRPr lang="zh-CN" altLang="en-US" sz="2000" b="1" dirty="0">
              <a:latin typeface="仿宋" panose="02010609060101010101" pitchFamily="49" charset="-122"/>
              <a:ea typeface="仿宋" panose="02010609060101010101" pitchFamily="49" charset="-122"/>
            </a:endParaRPr>
          </a:p>
        </p:txBody>
      </p:sp>
      <p:sp>
        <p:nvSpPr>
          <p:cNvPr id="15" name="矩形 14"/>
          <p:cNvSpPr/>
          <p:nvPr/>
        </p:nvSpPr>
        <p:spPr>
          <a:xfrm>
            <a:off x="4675723" y="3680099"/>
            <a:ext cx="3471060" cy="142776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50000"/>
              </a:lnSpc>
            </a:pPr>
            <a:r>
              <a:rPr lang="zh-CN" altLang="en-US" sz="2000" b="1" spc="100" dirty="0">
                <a:solidFill>
                  <a:schemeClr val="bg1"/>
                </a:solidFill>
                <a:latin typeface="仿宋" panose="02010609060101010101" pitchFamily="49" charset="-122"/>
                <a:ea typeface="仿宋" panose="02010609060101010101" pitchFamily="49" charset="-122"/>
              </a:rPr>
              <a:t>坚持客观立场、忠实于事实真相、实现公正公平</a:t>
            </a:r>
            <a:r>
              <a:rPr lang="en-US" altLang="zh-CN" sz="2000" b="1" spc="100" dirty="0">
                <a:solidFill>
                  <a:schemeClr val="bg1"/>
                </a:solidFill>
                <a:latin typeface="仿宋" panose="02010609060101010101" pitchFamily="49" charset="-122"/>
                <a:ea typeface="仿宋" panose="02010609060101010101" pitchFamily="49" charset="-122"/>
              </a:rPr>
              <a:t>(</a:t>
            </a:r>
            <a:r>
              <a:rPr lang="zh-CN" altLang="en-US" sz="2000" b="1" spc="100" dirty="0">
                <a:solidFill>
                  <a:schemeClr val="bg1"/>
                </a:solidFill>
                <a:latin typeface="仿宋" panose="02010609060101010101" pitchFamily="49" charset="-122"/>
                <a:ea typeface="仿宋" panose="02010609060101010101" pitchFamily="49" charset="-122"/>
              </a:rPr>
              <a:t>包括程序公平与结果公平</a:t>
            </a:r>
            <a:r>
              <a:rPr lang="en-US" altLang="zh-CN" sz="2000" b="1" spc="100" dirty="0">
                <a:solidFill>
                  <a:schemeClr val="bg1"/>
                </a:solidFill>
                <a:latin typeface="仿宋" panose="02010609060101010101" pitchFamily="49" charset="-122"/>
                <a:ea typeface="仿宋" panose="02010609060101010101" pitchFamily="49" charset="-122"/>
              </a:rPr>
              <a:t>)</a:t>
            </a:r>
            <a:endParaRPr lang="zh-CN" altLang="en-US" sz="2000" b="1" spc="100" dirty="0">
              <a:solidFill>
                <a:schemeClr val="bg1"/>
              </a:solidFill>
              <a:latin typeface="仿宋" panose="02010609060101010101" pitchFamily="49" charset="-122"/>
              <a:ea typeface="仿宋" panose="02010609060101010101" pitchFamily="49" charset="-122"/>
            </a:endParaRPr>
          </a:p>
        </p:txBody>
      </p:sp>
      <p:sp>
        <p:nvSpPr>
          <p:cNvPr id="16" name="虚尾箭头 15"/>
          <p:cNvSpPr/>
          <p:nvPr/>
        </p:nvSpPr>
        <p:spPr>
          <a:xfrm rot="5400000">
            <a:off x="6001323" y="3067221"/>
            <a:ext cx="645563" cy="356191"/>
          </a:xfrm>
          <a:prstGeom prst="striped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b="1"/>
          </a:p>
        </p:txBody>
      </p:sp>
      <p:sp>
        <p:nvSpPr>
          <p:cNvPr id="17" name="圆角矩形 16"/>
          <p:cNvSpPr/>
          <p:nvPr/>
        </p:nvSpPr>
        <p:spPr>
          <a:xfrm>
            <a:off x="1770577" y="1167982"/>
            <a:ext cx="1213458" cy="5449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zh-CN" altLang="en-US" sz="3200" b="1" dirty="0">
                <a:latin typeface="宋体" panose="02010600030101010101" pitchFamily="2" charset="-122"/>
                <a:ea typeface="宋体" panose="02010600030101010101" pitchFamily="2" charset="-122"/>
              </a:rPr>
              <a:t>客观</a:t>
            </a:r>
            <a:endParaRPr kumimoji="1" lang="zh-CN" altLang="en-US" sz="3200" b="1" dirty="0">
              <a:latin typeface="宋体" panose="02010600030101010101" pitchFamily="2" charset="-122"/>
              <a:ea typeface="宋体" panose="02010600030101010101" pitchFamily="2" charset="-122"/>
            </a:endParaRPr>
          </a:p>
        </p:txBody>
      </p:sp>
      <p:sp>
        <p:nvSpPr>
          <p:cNvPr id="18" name="圆角矩形 17"/>
          <p:cNvSpPr/>
          <p:nvPr/>
        </p:nvSpPr>
        <p:spPr>
          <a:xfrm>
            <a:off x="9353107" y="1179557"/>
            <a:ext cx="1121982" cy="5449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zh-CN" altLang="en-US" sz="3200" dirty="0">
                <a:latin typeface="宋体" panose="02010600030101010101" pitchFamily="2" charset="-122"/>
                <a:ea typeface="宋体" panose="02010600030101010101" pitchFamily="2" charset="-122"/>
              </a:rPr>
              <a:t>公正</a:t>
            </a:r>
            <a:endParaRPr kumimoji="1" lang="zh-CN" altLang="en-US" sz="3200" dirty="0">
              <a:latin typeface="宋体" panose="02010600030101010101" pitchFamily="2" charset="-122"/>
              <a:ea typeface="宋体" panose="02010600030101010101" pitchFamily="2" charset="-122"/>
            </a:endParaRPr>
          </a:p>
        </p:txBody>
      </p:sp>
      <p:sp>
        <p:nvSpPr>
          <p:cNvPr id="19" name="圆角矩形 18"/>
          <p:cNvSpPr/>
          <p:nvPr/>
        </p:nvSpPr>
        <p:spPr>
          <a:xfrm>
            <a:off x="1656684" y="5393791"/>
            <a:ext cx="8978649" cy="944092"/>
          </a:xfrm>
          <a:prstGeom prst="roundRect">
            <a:avLst/>
          </a:prstGeom>
          <a:solidFill>
            <a:srgbClr val="FFABAF"/>
          </a:solidFill>
          <a:ln>
            <a:solidFill>
              <a:srgbClr val="FF5D58"/>
            </a:solidFill>
          </a:ln>
        </p:spPr>
        <p:style>
          <a:lnRef idx="2">
            <a:schemeClr val="accent2"/>
          </a:lnRef>
          <a:fillRef idx="1">
            <a:schemeClr val="lt1"/>
          </a:fillRef>
          <a:effectRef idx="0">
            <a:schemeClr val="accent2"/>
          </a:effectRef>
          <a:fontRef idx="minor">
            <a:schemeClr val="dk1"/>
          </a:fontRef>
        </p:style>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chemeClr val="bg1"/>
                </a:solidFill>
                <a:latin typeface="仿宋" panose="02010609060101010101" pitchFamily="49" charset="-122"/>
                <a:ea typeface="仿宋" panose="02010609060101010101" pitchFamily="49" charset="-122"/>
                <a:sym typeface="宋体" panose="02010600030101010101" pitchFamily="2" charset="-122"/>
              </a:rPr>
              <a:t>坚持客观立场是基石</a:t>
            </a:r>
            <a:r>
              <a:rPr lang="en-US" altLang="zh-CN" sz="2000" b="1" dirty="0">
                <a:solidFill>
                  <a:schemeClr val="bg1"/>
                </a:solidFill>
                <a:latin typeface="仿宋" panose="02010609060101010101" pitchFamily="49" charset="-122"/>
                <a:ea typeface="仿宋" panose="02010609060101010101" pitchFamily="49" charset="-122"/>
                <a:sym typeface="宋体" panose="02010600030101010101" pitchFamily="2" charset="-122"/>
              </a:rPr>
              <a:t>, </a:t>
            </a:r>
            <a:r>
              <a:rPr lang="zh-CN" altLang="en-US" sz="2000" b="1" dirty="0">
                <a:solidFill>
                  <a:schemeClr val="bg1"/>
                </a:solidFill>
                <a:latin typeface="仿宋" panose="02010609060101010101" pitchFamily="49" charset="-122"/>
                <a:ea typeface="仿宋" panose="02010609060101010101" pitchFamily="49" charset="-122"/>
                <a:sym typeface="宋体" panose="02010600030101010101" pitchFamily="2" charset="-122"/>
              </a:rPr>
              <a:t>忠实于事实真相是核心</a:t>
            </a:r>
            <a:r>
              <a:rPr lang="en-US" altLang="zh-CN" sz="2000" b="1" dirty="0">
                <a:solidFill>
                  <a:schemeClr val="bg1"/>
                </a:solidFill>
                <a:latin typeface="仿宋" panose="02010609060101010101" pitchFamily="49" charset="-122"/>
                <a:ea typeface="仿宋" panose="02010609060101010101" pitchFamily="49" charset="-122"/>
                <a:sym typeface="宋体" panose="02010600030101010101" pitchFamily="2" charset="-122"/>
              </a:rPr>
              <a:t>, </a:t>
            </a:r>
            <a:r>
              <a:rPr lang="zh-CN" altLang="en-US" sz="2000" b="1" dirty="0">
                <a:solidFill>
                  <a:schemeClr val="bg1"/>
                </a:solidFill>
                <a:latin typeface="仿宋" panose="02010609060101010101" pitchFamily="49" charset="-122"/>
                <a:ea typeface="仿宋" panose="02010609060101010101" pitchFamily="49" charset="-122"/>
                <a:sym typeface="宋体" panose="02010600030101010101" pitchFamily="2" charset="-122"/>
              </a:rPr>
              <a:t>实现公平公正是目的。</a:t>
            </a:r>
            <a:endParaRPr lang="en-US" altLang="zh-CN" sz="2000" b="1" dirty="0">
              <a:solidFill>
                <a:schemeClr val="bg1"/>
              </a:solidFill>
              <a:latin typeface="仿宋" panose="02010609060101010101" pitchFamily="49" charset="-122"/>
              <a:ea typeface="仿宋" panose="02010609060101010101" pitchFamily="49" charset="-122"/>
              <a:sym typeface="宋体" panose="02010600030101010101" pitchFamily="2" charset="-122"/>
            </a:endParaRPr>
          </a:p>
          <a:p>
            <a:pPr algn="ctr"/>
            <a:r>
              <a:rPr lang="zh-CN" altLang="en-US" sz="2000" b="1" dirty="0">
                <a:solidFill>
                  <a:schemeClr val="bg1"/>
                </a:solidFill>
                <a:latin typeface="仿宋" panose="02010609060101010101" pitchFamily="49" charset="-122"/>
                <a:ea typeface="仿宋" panose="02010609060101010101" pitchFamily="49" charset="-122"/>
                <a:sym typeface="宋体" panose="02010600030101010101" pitchFamily="2" charset="-122"/>
              </a:rPr>
              <a:t>客观公正就是</a:t>
            </a:r>
            <a:r>
              <a:rPr lang="zh-CN" altLang="en-US" sz="2000" b="1" i="1" dirty="0">
                <a:latin typeface="仿宋" panose="02010609060101010101" pitchFamily="49" charset="-122"/>
                <a:ea typeface="仿宋" panose="02010609060101010101" pitchFamily="49" charset="-122"/>
                <a:sym typeface="宋体" panose="02010600030101010101" pitchFamily="2" charset="-122"/>
              </a:rPr>
              <a:t>实事求是。</a:t>
            </a:r>
            <a:endParaRPr lang="en-US" altLang="zh-CN" sz="2000" b="1" i="1" dirty="0">
              <a:latin typeface="仿宋" panose="02010609060101010101" pitchFamily="49" charset="-122"/>
              <a:ea typeface="仿宋" panose="02010609060101010101" pitchFamily="49" charset="-122"/>
              <a:sym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OBJECTIVITY</a:t>
            </a:r>
            <a:br>
              <a:rPr lang="en-US" altLang="zh-CN" dirty="0"/>
            </a:br>
            <a:endParaRPr lang="zh-CN" altLang="en-US" dirty="0"/>
          </a:p>
        </p:txBody>
      </p:sp>
      <p:sp>
        <p:nvSpPr>
          <p:cNvPr id="4" name="灯片编号占位符 3"/>
          <p:cNvSpPr>
            <a:spLocks noGrp="1"/>
          </p:cNvSpPr>
          <p:nvPr>
            <p:ph type="sldNum" sz="quarter" idx="12"/>
          </p:nvPr>
        </p:nvSpPr>
        <p:spPr/>
        <p:txBody>
          <a:bodyPr/>
          <a:lstStyle/>
          <a:p>
            <a:pPr>
              <a:defRPr/>
            </a:pPr>
            <a:fld id="{0B3ED4C1-A84E-460F-A688-3ECC6FB1F149}" type="slidenum">
              <a:rPr lang="zh-CN" altLang="en-US" smtClean="0"/>
            </a:fld>
            <a:endParaRPr lang="zh-CN" altLang="en-US"/>
          </a:p>
        </p:txBody>
      </p:sp>
      <p:sp>
        <p:nvSpPr>
          <p:cNvPr id="8" name="矩形 7"/>
          <p:cNvSpPr/>
          <p:nvPr/>
        </p:nvSpPr>
        <p:spPr>
          <a:xfrm>
            <a:off x="0" y="1124064"/>
            <a:ext cx="7373073" cy="61595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zh-CN" sz="2400" dirty="0">
                <a:latin typeface="黑体" panose="02010609060101010101" pitchFamily="49" charset="-122"/>
                <a:ea typeface="黑体" panose="02010609060101010101" pitchFamily="49" charset="-122"/>
              </a:rPr>
              <a:t>IFAC</a:t>
            </a:r>
            <a:r>
              <a:rPr lang="zh-CN" altLang="en-US" sz="2400" dirty="0">
                <a:latin typeface="黑体" panose="02010609060101010101" pitchFamily="49" charset="-122"/>
                <a:ea typeface="黑体" panose="02010609060101010101" pitchFamily="49" charset="-122"/>
              </a:rPr>
              <a:t>（</a:t>
            </a:r>
            <a:r>
              <a:rPr lang="en-GB" altLang="zh-CN" sz="2400" dirty="0">
                <a:latin typeface="黑体" panose="02010609060101010101" pitchFamily="49" charset="-122"/>
                <a:ea typeface="黑体" panose="02010609060101010101" pitchFamily="49" charset="-122"/>
              </a:rPr>
              <a:t>2018</a:t>
            </a:r>
            <a:r>
              <a:rPr lang="zh-CN" altLang="en-US" sz="2400" dirty="0">
                <a:latin typeface="黑体" panose="02010609060101010101" pitchFamily="49" charset="-122"/>
                <a:ea typeface="黑体" panose="02010609060101010101" pitchFamily="49" charset="-122"/>
              </a:rPr>
              <a:t>）及 </a:t>
            </a:r>
            <a:r>
              <a:rPr lang="en-GB" altLang="zh-CN" sz="2400" dirty="0">
                <a:latin typeface="黑体" panose="02010609060101010101" pitchFamily="49" charset="-122"/>
                <a:ea typeface="黑体" panose="02010609060101010101" pitchFamily="49" charset="-122"/>
              </a:rPr>
              <a:t>CICPA</a:t>
            </a:r>
            <a:r>
              <a:rPr lang="zh-CN" altLang="en-US" sz="2400" dirty="0">
                <a:latin typeface="黑体" panose="02010609060101010101" pitchFamily="49" charset="-122"/>
                <a:ea typeface="黑体" panose="02010609060101010101" pitchFamily="49" charset="-122"/>
              </a:rPr>
              <a:t>（</a:t>
            </a:r>
            <a:r>
              <a:rPr lang="en-GB" altLang="zh-CN" sz="2400" dirty="0">
                <a:latin typeface="黑体" panose="02010609060101010101" pitchFamily="49" charset="-122"/>
                <a:ea typeface="黑体" panose="02010609060101010101" pitchFamily="49" charset="-122"/>
              </a:rPr>
              <a:t>2020</a:t>
            </a:r>
            <a:r>
              <a:rPr lang="zh-CN" altLang="en-US" sz="2400" dirty="0">
                <a:latin typeface="黑体" panose="02010609060101010101" pitchFamily="49" charset="-122"/>
                <a:ea typeface="黑体" panose="02010609060101010101" pitchFamily="49" charset="-122"/>
              </a:rPr>
              <a:t>）的职业道德守则规定：</a:t>
            </a:r>
            <a:endParaRPr lang="zh-CN" altLang="en-US" sz="2400" b="1" dirty="0">
              <a:latin typeface="+mn-ea"/>
            </a:endParaRPr>
          </a:p>
        </p:txBody>
      </p:sp>
      <p:sp>
        <p:nvSpPr>
          <p:cNvPr id="9" name="Freeform 5"/>
          <p:cNvSpPr/>
          <p:nvPr/>
        </p:nvSpPr>
        <p:spPr bwMode="auto">
          <a:xfrm>
            <a:off x="1499596" y="2560263"/>
            <a:ext cx="598702" cy="2491960"/>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lstStyle/>
          <a:p>
            <a:endParaRPr lang="zh-CN" altLang="en-US"/>
          </a:p>
        </p:txBody>
      </p:sp>
      <p:sp>
        <p:nvSpPr>
          <p:cNvPr id="10" name="AutoShape 4"/>
          <p:cNvSpPr txBox="1">
            <a:spLocks noChangeArrowheads="1"/>
          </p:cNvSpPr>
          <p:nvPr/>
        </p:nvSpPr>
        <p:spPr bwMode="gray">
          <a:xfrm>
            <a:off x="2476018" y="2166371"/>
            <a:ext cx="7246716" cy="1005092"/>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ln>
          <a:effectLst/>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chemeClr val="hlink"/>
              </a:buClr>
            </a:pPr>
            <a:endParaRPr lang="zh-CN" altLang="en-US" sz="1600" b="1" dirty="0">
              <a:solidFill>
                <a:schemeClr val="bg1"/>
              </a:solidFill>
            </a:endParaRPr>
          </a:p>
        </p:txBody>
      </p:sp>
      <p:sp>
        <p:nvSpPr>
          <p:cNvPr id="12" name="文本框 11"/>
          <p:cNvSpPr txBox="1"/>
          <p:nvPr/>
        </p:nvSpPr>
        <p:spPr>
          <a:xfrm>
            <a:off x="2702206" y="2166371"/>
            <a:ext cx="6794339" cy="1200329"/>
          </a:xfrm>
          <a:prstGeom prst="rect">
            <a:avLst/>
          </a:prstGeom>
          <a:noFill/>
        </p:spPr>
        <p:txBody>
          <a:bodyPr wrap="square" rtlCol="0">
            <a:spAutoFit/>
          </a:bodyPr>
          <a:lstStyle/>
          <a:p>
            <a:pPr>
              <a:lnSpc>
                <a:spcPct val="150000"/>
              </a:lnSpc>
            </a:pPr>
            <a:r>
              <a:rPr kumimoji="1" lang="zh-CN" altLang="en-US" b="1" dirty="0">
                <a:solidFill>
                  <a:schemeClr val="bg1"/>
                </a:solidFill>
                <a:latin typeface="仿宋" panose="02010609060101010101" pitchFamily="49" charset="-122"/>
                <a:ea typeface="仿宋" panose="02010609060101010101" pitchFamily="49" charset="-122"/>
              </a:rPr>
              <a:t>（</a:t>
            </a:r>
            <a:r>
              <a:rPr kumimoji="1" lang="en-US" altLang="zh-CN" b="1" dirty="0">
                <a:solidFill>
                  <a:schemeClr val="bg1"/>
                </a:solidFill>
                <a:latin typeface="仿宋" panose="02010609060101010101" pitchFamily="49" charset="-122"/>
                <a:ea typeface="仿宋" panose="02010609060101010101" pitchFamily="49" charset="-122"/>
              </a:rPr>
              <a:t>1</a:t>
            </a:r>
            <a:r>
              <a:rPr kumimoji="1" lang="zh-CN" altLang="en-US" b="1" dirty="0">
                <a:solidFill>
                  <a:schemeClr val="bg1"/>
                </a:solidFill>
                <a:latin typeface="仿宋" panose="02010609060101010101" pitchFamily="49" charset="-122"/>
                <a:ea typeface="仿宋" panose="02010609060101010101" pitchFamily="49" charset="-122"/>
              </a:rPr>
              <a:t>）</a:t>
            </a:r>
            <a:r>
              <a:rPr lang="zh-CN" altLang="en-US" b="1" dirty="0">
                <a:solidFill>
                  <a:schemeClr val="bg1"/>
                </a:solidFill>
                <a:latin typeface="仿宋" panose="02010609060101010101" pitchFamily="49" charset="-122"/>
                <a:ea typeface="仿宋" panose="02010609060101010101" pitchFamily="49" charset="-122"/>
              </a:rPr>
              <a:t>会计师应当遵循客观公正原则，公正处事，实事求是，不得由于偏见、利益冲突或他人的不当影响而损害自己的职业判断。 </a:t>
            </a:r>
            <a:endParaRPr lang="zh-CN" altLang="en-US" b="1" dirty="0">
              <a:solidFill>
                <a:schemeClr val="bg1"/>
              </a:solidFill>
              <a:latin typeface="仿宋" panose="02010609060101010101" pitchFamily="49" charset="-122"/>
              <a:ea typeface="仿宋" panose="02010609060101010101" pitchFamily="49" charset="-122"/>
            </a:endParaRPr>
          </a:p>
          <a:p>
            <a:endParaRPr kumimoji="1" lang="zh-CN" altLang="en-US" b="1" dirty="0"/>
          </a:p>
        </p:txBody>
      </p:sp>
      <p:sp>
        <p:nvSpPr>
          <p:cNvPr id="13" name="AutoShape 6"/>
          <p:cNvSpPr>
            <a:spLocks noChangeArrowheads="1"/>
          </p:cNvSpPr>
          <p:nvPr/>
        </p:nvSpPr>
        <p:spPr bwMode="gray">
          <a:xfrm>
            <a:off x="2476018" y="4077233"/>
            <a:ext cx="7246716" cy="1096651"/>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b="1" dirty="0"/>
          </a:p>
          <a:p>
            <a:pPr algn="ctr"/>
            <a:endParaRPr lang="zh-CN" altLang="en-US" b="1" dirty="0">
              <a:solidFill>
                <a:schemeClr val="bg1"/>
              </a:solidFill>
            </a:endParaRPr>
          </a:p>
        </p:txBody>
      </p:sp>
      <p:sp>
        <p:nvSpPr>
          <p:cNvPr id="14" name="文本框 13"/>
          <p:cNvSpPr txBox="1"/>
          <p:nvPr/>
        </p:nvSpPr>
        <p:spPr>
          <a:xfrm>
            <a:off x="2702205" y="4159701"/>
            <a:ext cx="6794339" cy="880947"/>
          </a:xfrm>
          <a:prstGeom prst="rect">
            <a:avLst/>
          </a:prstGeom>
          <a:noFill/>
        </p:spPr>
        <p:txBody>
          <a:bodyPr wrap="square" rtlCol="0">
            <a:spAutoFit/>
          </a:bodyPr>
          <a:lstStyle/>
          <a:p>
            <a:pPr>
              <a:lnSpc>
                <a:spcPct val="150000"/>
              </a:lnSpc>
            </a:pPr>
            <a:r>
              <a:rPr lang="zh-CN" altLang="en-US" b="1" dirty="0">
                <a:solidFill>
                  <a:schemeClr val="bg1"/>
                </a:solidFill>
                <a:latin typeface="仿宋" panose="02010609060101010101" pitchFamily="49" charset="-122"/>
                <a:ea typeface="仿宋" panose="02010609060101010101" pitchFamily="49" charset="-122"/>
              </a:rPr>
              <a:t>（</a:t>
            </a:r>
            <a:r>
              <a:rPr lang="en-US" altLang="zh-CN" b="1" dirty="0">
                <a:solidFill>
                  <a:schemeClr val="bg1"/>
                </a:solidFill>
                <a:latin typeface="仿宋" panose="02010609060101010101" pitchFamily="49" charset="-122"/>
                <a:ea typeface="仿宋" panose="02010609060101010101" pitchFamily="49" charset="-122"/>
              </a:rPr>
              <a:t>2</a:t>
            </a:r>
            <a:r>
              <a:rPr lang="zh-CN" altLang="en-US" b="1" dirty="0">
                <a:solidFill>
                  <a:schemeClr val="bg1"/>
                </a:solidFill>
                <a:latin typeface="仿宋" panose="02010609060101010101" pitchFamily="49" charset="-122"/>
                <a:ea typeface="仿宋" panose="02010609060101010101" pitchFamily="49" charset="-122"/>
              </a:rPr>
              <a:t>）如果存在可能导致职业判断出现偏差，或对职业判断产生不当影响的情形，会计师不得从事与之相关的专业活动。 </a:t>
            </a:r>
            <a:endParaRPr lang="zh-CN" altLang="en-US" b="1" dirty="0">
              <a:solidFill>
                <a:schemeClr val="bg1"/>
              </a:solidFill>
              <a:latin typeface="仿宋" panose="02010609060101010101" pitchFamily="49" charset="-122"/>
              <a:ea typeface="仿宋" panose="02010609060101010101" pitchFamily="49" charset="-122"/>
            </a:endParaRPr>
          </a:p>
        </p:txBody>
      </p:sp>
      <p:sp>
        <p:nvSpPr>
          <p:cNvPr id="16" name="矩形 15"/>
          <p:cNvSpPr/>
          <p:nvPr/>
        </p:nvSpPr>
        <p:spPr>
          <a:xfrm>
            <a:off x="745416" y="5590016"/>
            <a:ext cx="10322675" cy="461665"/>
          </a:xfrm>
          <a:prstGeom prst="rect">
            <a:avLst/>
          </a:prstGeom>
        </p:spPr>
        <p:txBody>
          <a:bodyPr wrap="square">
            <a:spAutoFit/>
          </a:bodyPr>
          <a:lstStyle/>
          <a:p>
            <a:r>
              <a:rPr lang="zh-CN" altLang="en-US" sz="2400" b="1" dirty="0">
                <a:latin typeface="仿宋" panose="02010609060101010101" pitchFamily="49" charset="-122"/>
                <a:ea typeface="仿宋" panose="02010609060101010101" pitchFamily="49" charset="-122"/>
              </a:rPr>
              <a:t>会计职业对客观公正原则的选择体现的是</a:t>
            </a:r>
            <a:r>
              <a:rPr lang="zh-CN" altLang="en-US" sz="2400" b="1" i="1" dirty="0">
                <a:solidFill>
                  <a:srgbClr val="FF0000"/>
                </a:solidFill>
                <a:latin typeface="仿宋" panose="02010609060101010101" pitchFamily="49" charset="-122"/>
                <a:ea typeface="仿宋" panose="02010609060101010101" pitchFamily="49" charset="-122"/>
              </a:rPr>
              <a:t>公平与正义的道德评判标准</a:t>
            </a:r>
            <a:r>
              <a:rPr lang="zh-CN" altLang="en-US" sz="2400" b="1" dirty="0">
                <a:latin typeface="仿宋" panose="02010609060101010101" pitchFamily="49" charset="-122"/>
                <a:ea typeface="仿宋" panose="02010609060101010101" pitchFamily="49" charset="-122"/>
              </a:rPr>
              <a:t>。 </a:t>
            </a:r>
            <a:endParaRPr lang="zh-CN" altLang="en-US" sz="2400" b="1" dirty="0">
              <a:latin typeface="仿宋" panose="02010609060101010101" pitchFamily="49" charset="-122"/>
              <a:ea typeface="仿宋"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defRPr/>
            </a:pPr>
            <a:endParaRPr lang="zh-CN" altLang="en-US" dirty="0"/>
          </a:p>
        </p:txBody>
      </p:sp>
      <p:sp>
        <p:nvSpPr>
          <p:cNvPr id="4" name="灯片编号占位符 3"/>
          <p:cNvSpPr>
            <a:spLocks noGrp="1"/>
          </p:cNvSpPr>
          <p:nvPr>
            <p:ph type="sldNum" sz="quarter" idx="12"/>
          </p:nvPr>
        </p:nvSpPr>
        <p:spPr/>
        <p:txBody>
          <a:bodyPr/>
          <a:lstStyle/>
          <a:p>
            <a:pPr>
              <a:defRPr/>
            </a:pPr>
            <a:fld id="{0B3ED4C1-A84E-460F-A688-3ECC6FB1F149}" type="slidenum">
              <a:rPr lang="zh-CN" altLang="en-US" smtClean="0"/>
            </a:fld>
            <a:endParaRPr lang="zh-CN" altLang="en-US"/>
          </a:p>
        </p:txBody>
      </p:sp>
      <p:sp>
        <p:nvSpPr>
          <p:cNvPr id="5" name="日期占位符 6"/>
          <p:cNvSpPr>
            <a:spLocks noGrp="1"/>
          </p:cNvSpPr>
          <p:nvPr>
            <p:ph type="dt" sz="half" idx="10"/>
          </p:nvPr>
        </p:nvSpPr>
        <p:spPr>
          <a:xfrm>
            <a:off x="4727575" y="7938"/>
            <a:ext cx="2743200" cy="365125"/>
          </a:xfrm>
        </p:spPr>
        <p:txBody>
          <a:bodyPr anchor="ctr"/>
          <a:lstStyle/>
          <a:p>
            <a:pPr lvl="0" algn="ctr">
              <a:defRPr/>
            </a:pPr>
            <a:endParaRPr kumimoji="0" lang="zh-CN" altLang="en-US" sz="1400" b="1"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p:txBody>
      </p:sp>
      <p:sp>
        <p:nvSpPr>
          <p:cNvPr id="7" name="文本框 6"/>
          <p:cNvSpPr txBox="1">
            <a:spLocks noChangeArrowheads="1"/>
          </p:cNvSpPr>
          <p:nvPr/>
        </p:nvSpPr>
        <p:spPr bwMode="auto">
          <a:xfrm>
            <a:off x="713503" y="301633"/>
            <a:ext cx="96530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800" dirty="0">
                <a:latin typeface="+mj-lt"/>
              </a:rPr>
              <a:t>OBJECTIVITY-Case study</a:t>
            </a:r>
            <a:br>
              <a:rPr lang="en-US" altLang="zh-CN" sz="4800" dirty="0">
                <a:latin typeface="+mj-lt"/>
              </a:rPr>
            </a:br>
            <a:endParaRPr lang="zh-CN" altLang="en-US" sz="3200" b="1" dirty="0">
              <a:solidFill>
                <a:srgbClr val="DB5355"/>
              </a:solidFill>
              <a:latin typeface="+mj-lt"/>
              <a:ea typeface="微软雅黑" panose="020B0503020204020204" charset="-122"/>
            </a:endParaRPr>
          </a:p>
        </p:txBody>
      </p:sp>
      <p:sp>
        <p:nvSpPr>
          <p:cNvPr id="8" name="矩形 7"/>
          <p:cNvSpPr/>
          <p:nvPr/>
        </p:nvSpPr>
        <p:spPr>
          <a:xfrm>
            <a:off x="713504" y="1010419"/>
            <a:ext cx="6647974" cy="461665"/>
          </a:xfrm>
          <a:prstGeom prst="rect">
            <a:avLst/>
          </a:prstGeom>
        </p:spPr>
        <p:txBody>
          <a:bodyPr wrap="none">
            <a:spAutoFit/>
          </a:bodyPr>
          <a:lstStyle/>
          <a:p>
            <a:r>
              <a:rPr lang="zh-CN" altLang="en-US" sz="2400" b="1" dirty="0">
                <a:solidFill>
                  <a:srgbClr val="DB5355"/>
                </a:solidFill>
                <a:latin typeface="微软雅黑" panose="020B0503020204020204" charset="-122"/>
                <a:ea typeface="微软雅黑" panose="020B0503020204020204" charset="-122"/>
              </a:rPr>
              <a:t>因对赌协议而舞弊：大股东眼里的“好会计师”</a:t>
            </a:r>
            <a:endParaRPr lang="zh-CN" altLang="en-US" sz="2400" b="1" dirty="0">
              <a:solidFill>
                <a:srgbClr val="DB5355"/>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 cstate="print"/>
          <a:stretch>
            <a:fillRect/>
          </a:stretch>
        </p:blipFill>
        <p:spPr>
          <a:xfrm>
            <a:off x="6658725" y="1684811"/>
            <a:ext cx="5139417" cy="4085863"/>
          </a:xfrm>
          <a:prstGeom prst="rect">
            <a:avLst/>
          </a:prstGeom>
          <a:ln>
            <a:solidFill>
              <a:schemeClr val="tx1">
                <a:lumMod val="50000"/>
                <a:lumOff val="50000"/>
              </a:schemeClr>
            </a:solidFill>
          </a:ln>
        </p:spPr>
      </p:pic>
      <p:sp>
        <p:nvSpPr>
          <p:cNvPr id="12" name="矩形 11"/>
          <p:cNvSpPr/>
          <p:nvPr/>
        </p:nvSpPr>
        <p:spPr>
          <a:xfrm>
            <a:off x="370708" y="1671148"/>
            <a:ext cx="6180561" cy="4267002"/>
          </a:xfrm>
          <a:prstGeom prst="rect">
            <a:avLst/>
          </a:prstGeom>
        </p:spPr>
        <p:txBody>
          <a:bodyPr wrap="square">
            <a:spAutoFit/>
          </a:bodyPr>
          <a:lstStyle/>
          <a:p>
            <a:pPr>
              <a:lnSpc>
                <a:spcPts val="3000"/>
              </a:lnSpc>
            </a:pPr>
            <a:r>
              <a:rPr lang="zh-CN" altLang="en-US" dirty="0">
                <a:latin typeface="楷体" panose="02010609060101010101" pitchFamily="49" charset="-122"/>
                <a:ea typeface="楷体" panose="02010609060101010101" pitchFamily="49" charset="-122"/>
              </a:rPr>
              <a:t>    </a:t>
            </a:r>
            <a:r>
              <a:rPr lang="en-US" altLang="zh-CN" dirty="0">
                <a:latin typeface="楷体" panose="02010609060101010101" pitchFamily="49" charset="-122"/>
                <a:ea typeface="楷体" panose="02010609060101010101" pitchFamily="49" charset="-122"/>
              </a:rPr>
              <a:t>2019 </a:t>
            </a:r>
            <a:r>
              <a:rPr lang="zh-CN" altLang="en-US" dirty="0">
                <a:latin typeface="楷体" panose="02010609060101010101" pitchFamily="49" charset="-122"/>
                <a:ea typeface="楷体" panose="02010609060101010101" pitchFamily="49" charset="-122"/>
              </a:rPr>
              <a:t>年 </a:t>
            </a:r>
            <a:r>
              <a:rPr lang="en-US" altLang="zh-CN" dirty="0">
                <a:latin typeface="楷体" panose="02010609060101010101" pitchFamily="49" charset="-122"/>
                <a:ea typeface="楷体" panose="02010609060101010101" pitchFamily="49" charset="-122"/>
              </a:rPr>
              <a:t>6 </a:t>
            </a:r>
            <a:r>
              <a:rPr lang="zh-CN" altLang="en-US" dirty="0">
                <a:latin typeface="楷体" panose="02010609060101010101" pitchFamily="49" charset="-122"/>
                <a:ea typeface="楷体" panose="02010609060101010101" pitchFamily="49" charset="-122"/>
              </a:rPr>
              <a:t>月，证监会的一纸行政处罚决定书，揭开了山东新绿食品股份有限公司的一场造假大戏，而其背后的动机，竟是为完成“对赌业绩”。在此前的 </a:t>
            </a:r>
            <a:r>
              <a:rPr lang="en-US" altLang="zh-CN" dirty="0">
                <a:latin typeface="楷体" panose="02010609060101010101" pitchFamily="49" charset="-122"/>
                <a:ea typeface="楷体" panose="02010609060101010101" pitchFamily="49" charset="-122"/>
              </a:rPr>
              <a:t>2013 </a:t>
            </a:r>
            <a:r>
              <a:rPr lang="zh-CN" altLang="en-US" dirty="0">
                <a:latin typeface="楷体" panose="02010609060101010101" pitchFamily="49" charset="-122"/>
                <a:ea typeface="楷体" panose="02010609060101010101" pitchFamily="49" charset="-122"/>
              </a:rPr>
              <a:t>与 </a:t>
            </a:r>
            <a:r>
              <a:rPr lang="en-US" altLang="zh-CN" dirty="0">
                <a:latin typeface="楷体" panose="02010609060101010101" pitchFamily="49" charset="-122"/>
                <a:ea typeface="楷体" panose="02010609060101010101" pitchFamily="49" charset="-122"/>
              </a:rPr>
              <a:t>2015 </a:t>
            </a:r>
            <a:r>
              <a:rPr lang="zh-CN" altLang="en-US" dirty="0">
                <a:latin typeface="楷体" panose="02010609060101010101" pitchFamily="49" charset="-122"/>
                <a:ea typeface="楷体" panose="02010609060101010101" pitchFamily="49" charset="-122"/>
              </a:rPr>
              <a:t>年，嘉兴硅谷天堂盈祥投资合伙企业</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有限合伙</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、上海建银国际投资咨询有限公司、方正和生投资有限责任公司、北京方正富邦创融资产管理有限公司、邵某海等以增资控股的形式合计持有山东新绿食品股份公司</a:t>
            </a:r>
            <a:r>
              <a:rPr lang="en-US" altLang="zh-CN" dirty="0">
                <a:latin typeface="楷体" panose="02010609060101010101" pitchFamily="49" charset="-122"/>
                <a:ea typeface="楷体" panose="02010609060101010101" pitchFamily="49" charset="-122"/>
              </a:rPr>
              <a:t>7.24%</a:t>
            </a:r>
            <a:r>
              <a:rPr lang="zh-CN" altLang="en-US" dirty="0">
                <a:latin typeface="楷体" panose="02010609060101010101" pitchFamily="49" charset="-122"/>
                <a:ea typeface="楷体" panose="02010609060101010101" pitchFamily="49" charset="-122"/>
              </a:rPr>
              <a:t>的股份，并与公司控股股东及董事长陈星签订</a:t>
            </a:r>
            <a:r>
              <a:rPr lang="zh-CN" altLang="en-US" dirty="0">
                <a:solidFill>
                  <a:srgbClr val="FF0000"/>
                </a:solidFill>
                <a:latin typeface="楷体" panose="02010609060101010101" pitchFamily="49" charset="-122"/>
                <a:ea typeface="楷体" panose="02010609060101010101" pitchFamily="49" charset="-122"/>
              </a:rPr>
              <a:t>业绩对赌协议</a:t>
            </a:r>
            <a:r>
              <a:rPr lang="zh-CN" altLang="en-US" dirty="0">
                <a:latin typeface="楷体" panose="02010609060101010101" pitchFamily="49" charset="-122"/>
                <a:ea typeface="楷体" panose="02010609060101010101" pitchFamily="49" charset="-122"/>
              </a:rPr>
              <a:t>。协议规定，</a:t>
            </a:r>
            <a:r>
              <a:rPr lang="zh-CN" altLang="en-US" dirty="0">
                <a:solidFill>
                  <a:srgbClr val="FF0000"/>
                </a:solidFill>
                <a:latin typeface="楷体" panose="02010609060101010101" pitchFamily="49" charset="-122"/>
                <a:ea typeface="楷体" panose="02010609060101010101" pitchFamily="49" charset="-122"/>
              </a:rPr>
              <a:t>若公司净利润未达到协议约定的金额，控股股东需向投资方无偿转让其所持有的股权</a:t>
            </a:r>
            <a:r>
              <a:rPr lang="zh-CN" altLang="en-US" dirty="0">
                <a:latin typeface="楷体" panose="02010609060101010101" pitchFamily="49" charset="-122"/>
                <a:ea typeface="楷体" panose="02010609060101010101" pitchFamily="49" charset="-122"/>
              </a:rPr>
              <a:t>。于是，新绿股份的“舞弊大戏”就此拉开了序幕。 </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PROFESSIONAL COMPETENCE </a:t>
            </a:r>
            <a:br>
              <a:rPr lang="en-US" altLang="zh-CN" sz="4400" dirty="0"/>
            </a:br>
            <a:r>
              <a:rPr lang="en-US" altLang="zh-CN" sz="4400" dirty="0"/>
              <a:t>AND DUE CARE</a:t>
            </a:r>
            <a:endParaRPr lang="zh-CN" altLang="en-US" dirty="0"/>
          </a:p>
        </p:txBody>
      </p:sp>
      <p:sp>
        <p:nvSpPr>
          <p:cNvPr id="3" name="内容占位符 2"/>
          <p:cNvSpPr>
            <a:spLocks noGrp="1"/>
          </p:cNvSpPr>
          <p:nvPr>
            <p:ph idx="1"/>
          </p:nvPr>
        </p:nvSpPr>
        <p:spPr/>
        <p:txBody>
          <a:bodyPr>
            <a:normAutofit/>
          </a:bodyPr>
          <a:lstStyle/>
          <a:p>
            <a:pPr marL="285750" indent="-285750" algn="just">
              <a:buFont typeface="Arial" panose="020B0604020202020204" pitchFamily="34" charset="0"/>
              <a:buChar char="•"/>
            </a:pPr>
            <a:r>
              <a:rPr lang="en-US" altLang="zh-CN" dirty="0"/>
              <a:t>The first obligation is ‘to maintain professional knowledge and skill at the level required to ensure that clients or employers receive competent professional service’. </a:t>
            </a:r>
            <a:endParaRPr lang="en-US" altLang="zh-CN" dirty="0"/>
          </a:p>
          <a:p>
            <a:pPr marL="285750" indent="-285750" algn="just">
              <a:buFont typeface="Arial" panose="020B0604020202020204" pitchFamily="34" charset="0"/>
              <a:buChar char="•"/>
            </a:pPr>
            <a:r>
              <a:rPr lang="en-US" altLang="zh-CN" dirty="0"/>
              <a:t>The second obligation is ‘to act diligently in accordance with applicable and professional standards when providing Professional Activities’.</a:t>
            </a:r>
            <a:endParaRPr lang="zh-CN" alt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PROFESSIONAL COMPETENCE </a:t>
            </a:r>
            <a:br>
              <a:rPr lang="en-US" altLang="zh-CN" sz="4400" dirty="0"/>
            </a:br>
            <a:r>
              <a:rPr lang="en-US" altLang="zh-CN" sz="4400" dirty="0"/>
              <a:t>AND DUE CARE</a:t>
            </a:r>
            <a:endParaRPr lang="zh-CN" altLang="en-US" dirty="0"/>
          </a:p>
        </p:txBody>
      </p:sp>
      <p:sp>
        <p:nvSpPr>
          <p:cNvPr id="3" name="内容占位符 2"/>
          <p:cNvSpPr>
            <a:spLocks noGrp="1"/>
          </p:cNvSpPr>
          <p:nvPr>
            <p:ph idx="1"/>
          </p:nvPr>
        </p:nvSpPr>
        <p:spPr/>
        <p:txBody>
          <a:bodyPr/>
          <a:lstStyle/>
          <a:p>
            <a:r>
              <a:rPr lang="en-US" altLang="zh-CN" dirty="0"/>
              <a:t>Due care encompasses the responsibility to ‘act in accordance with the requirements of an assignment, carefully, thoroughly and on a timely basis’. </a:t>
            </a:r>
            <a:endParaRPr lang="en-US" altLang="zh-CN" dirty="0"/>
          </a:p>
          <a:p>
            <a:r>
              <a:rPr lang="en-US" altLang="zh-CN" dirty="0"/>
              <a:t>Supervisors have a corresponding duty to ensure that those working under their authority have appropriate training and supervision.</a:t>
            </a:r>
            <a:endParaRPr lang="en-US" altLang="zh-CN" dirty="0"/>
          </a:p>
          <a:p>
            <a:r>
              <a:rPr lang="en-US" altLang="zh-CN" dirty="0"/>
              <a:t>Due care also imposes a condition of compliance with relevant technical and professional requirements. </a:t>
            </a:r>
            <a:endParaRPr lang="en-US" altLang="zh-CN" dirty="0"/>
          </a:p>
          <a:p>
            <a:r>
              <a:rPr lang="en-US" altLang="zh-CN" dirty="0"/>
              <a:t>Such requirements include accounting and auditing standards and other statutory regulations such as taxation laws.</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PROFESSIONAL COMPETENCE AND </a:t>
            </a:r>
            <a:br>
              <a:rPr lang="en-US" altLang="zh-CN" sz="4400" dirty="0"/>
            </a:br>
            <a:r>
              <a:rPr lang="en-US" altLang="zh-CN" sz="4400" dirty="0"/>
              <a:t>DUE CARE</a:t>
            </a:r>
            <a:endParaRPr lang="zh-CN" altLang="en-US" dirty="0"/>
          </a:p>
        </p:txBody>
      </p:sp>
      <p:sp>
        <p:nvSpPr>
          <p:cNvPr id="3" name="内容占位符 2"/>
          <p:cNvSpPr>
            <a:spLocks noGrp="1"/>
          </p:cNvSpPr>
          <p:nvPr>
            <p:ph idx="1"/>
          </p:nvPr>
        </p:nvSpPr>
        <p:spPr/>
        <p:txBody>
          <a:bodyPr>
            <a:normAutofit/>
          </a:bodyPr>
          <a:lstStyle/>
          <a:p>
            <a:r>
              <a:rPr lang="en-US" altLang="zh-CN" dirty="0"/>
              <a:t>1993, ICAA (AU), ASCPA (AU) and ICANZ (NZ)</a:t>
            </a:r>
            <a:endParaRPr lang="en-US" altLang="zh-CN" dirty="0"/>
          </a:p>
          <a:p>
            <a:r>
              <a:rPr lang="en-US" altLang="zh-CN" dirty="0"/>
              <a:t>1967 and 1999, AICPA (US)</a:t>
            </a:r>
            <a:endParaRPr lang="en-US" altLang="zh-CN" dirty="0"/>
          </a:p>
          <a:p>
            <a:r>
              <a:rPr lang="en-US" altLang="zh-CN" dirty="0"/>
              <a:t>1998, ACCA (UK)</a:t>
            </a:r>
            <a:endParaRPr lang="en-US" altLang="zh-CN" dirty="0"/>
          </a:p>
          <a:p>
            <a:r>
              <a:rPr lang="en-US" altLang="zh-CN" dirty="0"/>
              <a:t>2000, CGA (CA</a:t>
            </a:r>
            <a:r>
              <a:rPr lang="zh-CN" altLang="en-US" dirty="0"/>
              <a:t>）</a:t>
            </a:r>
            <a:endParaRPr lang="en-US" altLang="zh-CN" dirty="0"/>
          </a:p>
          <a:p>
            <a:r>
              <a:rPr lang="en-US" altLang="zh-CN" dirty="0"/>
              <a:t>2003, IFAC</a:t>
            </a:r>
            <a:endParaRPr lang="en-US" altLang="zh-CN" dirty="0"/>
          </a:p>
          <a:p>
            <a:r>
              <a:rPr lang="en-US" altLang="zh-CN" dirty="0"/>
              <a:t>2007, CICPA (CN)</a:t>
            </a:r>
            <a:endParaRPr lang="en-US" altLang="zh-CN" dirty="0"/>
          </a:p>
          <a:p>
            <a:r>
              <a:rPr lang="en-US" altLang="zh-CN" dirty="0"/>
              <a:t>2014, CIMA (UK) &amp; AICPA (US)</a:t>
            </a:r>
            <a:endParaRPr lang="en-US" altLang="zh-CN" dirty="0"/>
          </a:p>
          <a:p>
            <a:r>
              <a:rPr lang="en-US" altLang="zh-CN" dirty="0"/>
              <a:t>2019, China Association of Chief Financial Officers </a:t>
            </a:r>
            <a:endParaRPr lang="en-US" altLang="zh-CN" dirty="0"/>
          </a:p>
          <a:p>
            <a:endParaRPr lang="en-US" altLang="zh-CN" dirty="0"/>
          </a:p>
          <a:p>
            <a:endParaRPr lang="en-US" altLang="zh-CN" dirty="0"/>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2"/>
          </p:nvPr>
        </p:nvSpPr>
        <p:spPr>
          <a:xfrm>
            <a:off x="8610600" y="6356350"/>
            <a:ext cx="2743200" cy="365125"/>
          </a:xfrm>
        </p:spPr>
        <p:txBody>
          <a:bodyPr/>
          <a:lstStyle/>
          <a:p>
            <a:pPr>
              <a:defRPr/>
            </a:pPr>
            <a:fld id="{0B3ED4C1-A84E-460F-A688-3ECC6FB1F149}" type="slidenum">
              <a:rPr lang="zh-CN" altLang="en-US" smtClean="0">
                <a:solidFill>
                  <a:schemeClr val="tx1"/>
                </a:solidFill>
              </a:rPr>
            </a:fld>
            <a:endParaRPr lang="zh-CN" altLang="en-US">
              <a:solidFill>
                <a:schemeClr val="tx1"/>
              </a:solidFill>
            </a:endParaRPr>
          </a:p>
        </p:txBody>
      </p:sp>
      <p:sp>
        <p:nvSpPr>
          <p:cNvPr id="9" name="AutoShape 5"/>
          <p:cNvSpPr>
            <a:spLocks noChangeArrowheads="1"/>
          </p:cNvSpPr>
          <p:nvPr/>
        </p:nvSpPr>
        <p:spPr bwMode="gray">
          <a:xfrm>
            <a:off x="1127568" y="1030142"/>
            <a:ext cx="9765444" cy="1060306"/>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sz="1600" b="1" dirty="0">
              <a:solidFill>
                <a:schemeClr val="bg1"/>
              </a:solidFill>
              <a:ea typeface="宋体" panose="02010600030101010101" pitchFamily="2" charset="-122"/>
            </a:endParaRPr>
          </a:p>
        </p:txBody>
      </p:sp>
      <p:sp>
        <p:nvSpPr>
          <p:cNvPr id="10" name="文本框 9"/>
          <p:cNvSpPr txBox="1"/>
          <p:nvPr/>
        </p:nvSpPr>
        <p:spPr>
          <a:xfrm>
            <a:off x="1345288" y="1056644"/>
            <a:ext cx="9190299" cy="1092607"/>
          </a:xfrm>
          <a:prstGeom prst="rect">
            <a:avLst/>
          </a:prstGeom>
          <a:noFill/>
        </p:spPr>
        <p:txBody>
          <a:bodyPr wrap="square" rtlCol="0">
            <a:spAutoFit/>
          </a:bodyPr>
          <a:lstStyle/>
          <a:p>
            <a:pPr>
              <a:lnSpc>
                <a:spcPts val="2600"/>
              </a:lnSpc>
            </a:pPr>
            <a:r>
              <a:rPr kumimoji="1" lang="zh-CN" altLang="en-US"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目前，世界各国的会计职业团体在制定会计师能力框架时，大多采用了国际会计师联合会（</a:t>
            </a:r>
            <a:r>
              <a:rPr kumimoji="1" lang="en-GB" altLang="zh-CN"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IFAC</a:t>
            </a:r>
            <a:r>
              <a:rPr kumimoji="1" lang="zh-CN" altLang="en-US"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）所倡导的基于胜任能力的方法</a:t>
            </a:r>
            <a:r>
              <a:rPr lang="zh-CN" altLang="zh-CN" b="1" dirty="0">
                <a:solidFill>
                  <a:schemeClr val="bg1"/>
                </a:solidFill>
              </a:rPr>
              <a:t>（</a:t>
            </a:r>
            <a:r>
              <a:rPr lang="en-US" altLang="zh-CN" b="1" dirty="0">
                <a:solidFill>
                  <a:schemeClr val="bg1"/>
                </a:solidFill>
              </a:rPr>
              <a:t>Competence-Based Approach</a:t>
            </a:r>
            <a:r>
              <a:rPr lang="zh-CN" altLang="zh-CN" b="1" dirty="0"/>
              <a:t>）</a:t>
            </a:r>
            <a:r>
              <a:rPr kumimoji="1" lang="zh-CN" altLang="en-GB"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kumimoji="1" lang="zh-CN" altLang="en-US"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并以</a:t>
            </a:r>
            <a:r>
              <a:rPr kumimoji="1" lang="en-GB" altLang="zh-CN"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IFAC</a:t>
            </a:r>
            <a:r>
              <a:rPr kumimoji="1" lang="zh-CN" altLang="en-US"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的体系与标准作为参照。</a:t>
            </a:r>
            <a:endParaRPr kumimoji="1" lang="zh-CN" altLang="en-US"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1" name="Freeform 5"/>
          <p:cNvSpPr/>
          <p:nvPr/>
        </p:nvSpPr>
        <p:spPr bwMode="auto">
          <a:xfrm>
            <a:off x="2428881" y="3533478"/>
            <a:ext cx="598702" cy="1805981"/>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lstStyle/>
          <a:p>
            <a:endParaRPr lang="zh-CN" altLang="en-US"/>
          </a:p>
        </p:txBody>
      </p:sp>
      <p:grpSp>
        <p:nvGrpSpPr>
          <p:cNvPr id="12" name="组合 11"/>
          <p:cNvGrpSpPr/>
          <p:nvPr/>
        </p:nvGrpSpPr>
        <p:grpSpPr>
          <a:xfrm>
            <a:off x="438143" y="3934592"/>
            <a:ext cx="1814289" cy="1023096"/>
            <a:chOff x="1263090" y="767322"/>
            <a:chExt cx="1781877" cy="1023096"/>
          </a:xfrm>
        </p:grpSpPr>
        <p:sp>
          <p:nvSpPr>
            <p:cNvPr id="13" name="圆角矩形 15"/>
            <p:cNvSpPr/>
            <p:nvPr/>
          </p:nvSpPr>
          <p:spPr>
            <a:xfrm>
              <a:off x="1263090" y="767322"/>
              <a:ext cx="1781877" cy="102309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圆角矩形 4"/>
            <p:cNvSpPr txBox="1"/>
            <p:nvPr/>
          </p:nvSpPr>
          <p:spPr>
            <a:xfrm>
              <a:off x="1313033" y="817265"/>
              <a:ext cx="1681991" cy="923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ts val="3500"/>
                </a:lnSpc>
                <a:spcBef>
                  <a:spcPct val="0"/>
                </a:spcBef>
                <a:spcAft>
                  <a:spcPct val="35000"/>
                </a:spcAft>
                <a:buNone/>
              </a:pPr>
              <a:r>
                <a:rPr lang="zh-CN" altLang="en-US" sz="2800" b="1" kern="1200" dirty="0">
                  <a:latin typeface="仿宋" panose="02010609060101010101" pitchFamily="49" charset="-122"/>
                  <a:ea typeface="仿宋" panose="02010609060101010101" pitchFamily="49" charset="-122"/>
                  <a:cs typeface="Times New Roman" panose="02020603050405020304" pitchFamily="18" charset="0"/>
                </a:rPr>
                <a:t>专业胜任能力</a:t>
              </a:r>
              <a:endParaRPr lang="zh-CN" altLang="en-US" sz="2800" b="1" kern="1200" dirty="0">
                <a:latin typeface="仿宋" panose="02010609060101010101" pitchFamily="49" charset="-122"/>
                <a:ea typeface="仿宋" panose="02010609060101010101" pitchFamily="49" charset="-122"/>
                <a:cs typeface="Times New Roman" panose="02020603050405020304" pitchFamily="18" charset="0"/>
              </a:endParaRPr>
            </a:p>
          </p:txBody>
        </p:sp>
      </p:grpSp>
      <p:sp>
        <p:nvSpPr>
          <p:cNvPr id="15" name="AutoShape 3"/>
          <p:cNvSpPr>
            <a:spLocks noChangeArrowheads="1"/>
          </p:cNvSpPr>
          <p:nvPr/>
        </p:nvSpPr>
        <p:spPr bwMode="gray">
          <a:xfrm>
            <a:off x="3204032" y="3171638"/>
            <a:ext cx="1548879" cy="800166"/>
          </a:xfrm>
          <a:prstGeom prst="roundRect">
            <a:avLst/>
          </a:prstGeom>
          <a:gradFill rotWithShape="1">
            <a:gsLst>
              <a:gs pos="0">
                <a:schemeClr val="accent1">
                  <a:gamma/>
                  <a:tint val="0"/>
                  <a:invGamma/>
                  <a:alpha val="24001"/>
                </a:schemeClr>
              </a:gs>
              <a:gs pos="100000">
                <a:schemeClr val="accent1"/>
              </a:gs>
            </a:gsLst>
            <a:lin ang="0" scaled="1"/>
          </a:gradFill>
          <a:ln w="9525">
            <a:noFill/>
            <a:miter lim="800000"/>
          </a:ln>
          <a:effectLst/>
        </p:spPr>
        <p:txBody>
          <a:bodyPr wrap="none" anchor="ct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Wingdings" panose="05000000000000000000" pitchFamily="2" charset="2"/>
              <a:buNone/>
            </a:pPr>
            <a:endParaRPr lang="zh-CN" altLang="en-US" sz="2400" b="1" dirty="0">
              <a:solidFill>
                <a:schemeClr val="bg1"/>
              </a:solidFill>
              <a:ea typeface="宋体" panose="02010600030101010101" pitchFamily="2" charset="-122"/>
            </a:endParaRPr>
          </a:p>
        </p:txBody>
      </p:sp>
      <p:sp>
        <p:nvSpPr>
          <p:cNvPr id="16" name="文本框 15"/>
          <p:cNvSpPr txBox="1"/>
          <p:nvPr/>
        </p:nvSpPr>
        <p:spPr>
          <a:xfrm>
            <a:off x="3278957" y="3310692"/>
            <a:ext cx="1473068" cy="461665"/>
          </a:xfrm>
          <a:prstGeom prst="rect">
            <a:avLst/>
          </a:prstGeom>
          <a:noFill/>
        </p:spPr>
        <p:txBody>
          <a:bodyPr wrap="square" rtlCol="0">
            <a:spAutoFit/>
          </a:bodyPr>
          <a:lstStyle/>
          <a:p>
            <a:r>
              <a:rPr kumimoji="1" lang="zh-CN" altLang="en-US" sz="2400" b="1" dirty="0">
                <a:latin typeface="仿宋" panose="02010609060101010101" pitchFamily="49" charset="-122"/>
                <a:ea typeface="仿宋" panose="02010609060101010101" pitchFamily="49" charset="-122"/>
              </a:rPr>
              <a:t>职业能力</a:t>
            </a:r>
            <a:endParaRPr kumimoji="1" lang="zh-CN" altLang="en-US" sz="2400" b="1" dirty="0">
              <a:latin typeface="仿宋" panose="02010609060101010101" pitchFamily="49" charset="-122"/>
              <a:ea typeface="仿宋" panose="02010609060101010101" pitchFamily="49" charset="-122"/>
            </a:endParaRPr>
          </a:p>
        </p:txBody>
      </p:sp>
      <p:sp>
        <p:nvSpPr>
          <p:cNvPr id="17" name="AutoShape 3"/>
          <p:cNvSpPr>
            <a:spLocks noChangeArrowheads="1"/>
          </p:cNvSpPr>
          <p:nvPr/>
        </p:nvSpPr>
        <p:spPr bwMode="gray">
          <a:xfrm>
            <a:off x="3182060" y="4907745"/>
            <a:ext cx="1548879" cy="800166"/>
          </a:xfrm>
          <a:prstGeom prst="roundRect">
            <a:avLst/>
          </a:prstGeom>
          <a:gradFill rotWithShape="1">
            <a:gsLst>
              <a:gs pos="0">
                <a:schemeClr val="accent1">
                  <a:gamma/>
                  <a:tint val="0"/>
                  <a:invGamma/>
                  <a:alpha val="24001"/>
                </a:schemeClr>
              </a:gs>
              <a:gs pos="100000">
                <a:schemeClr val="accent1"/>
              </a:gs>
            </a:gsLst>
            <a:lin ang="0" scaled="1"/>
          </a:gradFill>
          <a:ln w="9525">
            <a:noFill/>
            <a:miter lim="800000"/>
          </a:ln>
          <a:effectLst/>
        </p:spPr>
        <p:txBody>
          <a:bodyPr wrap="none" anchor="ct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Wingdings" panose="05000000000000000000" pitchFamily="2" charset="2"/>
              <a:buNone/>
            </a:pPr>
            <a:endParaRPr lang="zh-CN" altLang="en-US" sz="2400" b="1" dirty="0">
              <a:ea typeface="宋体" panose="02010600030101010101" pitchFamily="2" charset="-122"/>
            </a:endParaRPr>
          </a:p>
        </p:txBody>
      </p:sp>
      <p:sp>
        <p:nvSpPr>
          <p:cNvPr id="18" name="文本框 17"/>
          <p:cNvSpPr txBox="1"/>
          <p:nvPr/>
        </p:nvSpPr>
        <p:spPr>
          <a:xfrm>
            <a:off x="3278165" y="5045463"/>
            <a:ext cx="1473068" cy="461665"/>
          </a:xfrm>
          <a:prstGeom prst="rect">
            <a:avLst/>
          </a:prstGeom>
          <a:noFill/>
        </p:spPr>
        <p:txBody>
          <a:bodyPr wrap="square" rtlCol="0">
            <a:spAutoFit/>
          </a:bodyPr>
          <a:lstStyle/>
          <a:p>
            <a:r>
              <a:rPr kumimoji="1" lang="zh-CN" altLang="en-US" sz="2400" b="1" dirty="0">
                <a:latin typeface="仿宋" panose="02010609060101010101" pitchFamily="49" charset="-122"/>
                <a:ea typeface="仿宋" panose="02010609060101010101" pitchFamily="49" charset="-122"/>
              </a:rPr>
              <a:t>能力投入</a:t>
            </a:r>
            <a:endParaRPr kumimoji="1" lang="zh-CN" altLang="en-US" sz="2400" b="1" dirty="0">
              <a:latin typeface="仿宋" panose="02010609060101010101" pitchFamily="49" charset="-122"/>
              <a:ea typeface="仿宋" panose="02010609060101010101" pitchFamily="49" charset="-122"/>
            </a:endParaRPr>
          </a:p>
        </p:txBody>
      </p:sp>
      <p:sp>
        <p:nvSpPr>
          <p:cNvPr id="19" name="右箭头 21"/>
          <p:cNvSpPr/>
          <p:nvPr/>
        </p:nvSpPr>
        <p:spPr>
          <a:xfrm>
            <a:off x="5063689" y="3368323"/>
            <a:ext cx="1354238" cy="371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6747789" y="3173776"/>
            <a:ext cx="2965544" cy="646331"/>
          </a:xfrm>
          <a:prstGeom prst="rect">
            <a:avLst/>
          </a:prstGeom>
        </p:spPr>
        <p:txBody>
          <a:bodyPr wrap="square">
            <a:spAutoFit/>
          </a:bodyPr>
          <a:lstStyle/>
          <a:p>
            <a:r>
              <a:rPr lang="zh-CN" altLang="en-US" dirty="0">
                <a:latin typeface="仿宋" panose="02010609060101010101" pitchFamily="49" charset="-122"/>
                <a:ea typeface="仿宋" panose="02010609060101010101" pitchFamily="49" charset="-122"/>
              </a:rPr>
              <a:t>在真实工作环境下按照既定标准实现其职责的能力 </a:t>
            </a:r>
            <a:endParaRPr lang="zh-CN" altLang="en-US" dirty="0">
              <a:latin typeface="仿宋" panose="02010609060101010101" pitchFamily="49" charset="-122"/>
              <a:ea typeface="仿宋" panose="02010609060101010101" pitchFamily="49" charset="-122"/>
            </a:endParaRPr>
          </a:p>
        </p:txBody>
      </p:sp>
      <p:sp>
        <p:nvSpPr>
          <p:cNvPr id="21" name="Freeform 5"/>
          <p:cNvSpPr/>
          <p:nvPr/>
        </p:nvSpPr>
        <p:spPr bwMode="auto">
          <a:xfrm>
            <a:off x="4932400" y="4563346"/>
            <a:ext cx="438246" cy="1458164"/>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lstStyle/>
          <a:p>
            <a:endParaRPr lang="zh-CN" altLang="en-US"/>
          </a:p>
        </p:txBody>
      </p:sp>
      <p:sp>
        <p:nvSpPr>
          <p:cNvPr id="22" name="AutoShape 5"/>
          <p:cNvSpPr>
            <a:spLocks noChangeArrowheads="1"/>
          </p:cNvSpPr>
          <p:nvPr/>
        </p:nvSpPr>
        <p:spPr bwMode="gray">
          <a:xfrm>
            <a:off x="5642657" y="4299759"/>
            <a:ext cx="1487348" cy="365125"/>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b="1" dirty="0">
                <a:solidFill>
                  <a:schemeClr val="bg1"/>
                </a:solidFill>
                <a:latin typeface="仿宋" panose="02010609060101010101" pitchFamily="49" charset="-122"/>
                <a:ea typeface="仿宋" panose="02010609060101010101" pitchFamily="49" charset="-122"/>
              </a:rPr>
              <a:t>职业知识</a:t>
            </a:r>
            <a:endParaRPr lang="zh-CN" altLang="en-US" sz="1600" b="1" dirty="0">
              <a:solidFill>
                <a:schemeClr val="bg1"/>
              </a:solidFill>
              <a:latin typeface="仿宋" panose="02010609060101010101" pitchFamily="49" charset="-122"/>
              <a:ea typeface="仿宋" panose="02010609060101010101" pitchFamily="49" charset="-122"/>
            </a:endParaRPr>
          </a:p>
        </p:txBody>
      </p:sp>
      <p:sp>
        <p:nvSpPr>
          <p:cNvPr id="23" name="AutoShape 5"/>
          <p:cNvSpPr>
            <a:spLocks noChangeArrowheads="1"/>
          </p:cNvSpPr>
          <p:nvPr/>
        </p:nvSpPr>
        <p:spPr bwMode="gray">
          <a:xfrm>
            <a:off x="5642657" y="5051068"/>
            <a:ext cx="1487348" cy="365125"/>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b="1" dirty="0">
                <a:solidFill>
                  <a:schemeClr val="bg1"/>
                </a:solidFill>
                <a:latin typeface="仿宋" panose="02010609060101010101" pitchFamily="49" charset="-122"/>
                <a:ea typeface="仿宋" panose="02010609060101010101" pitchFamily="49" charset="-122"/>
              </a:rPr>
              <a:t>职业技能</a:t>
            </a:r>
            <a:endParaRPr lang="zh-CN" altLang="en-US" sz="1600" b="1" dirty="0">
              <a:solidFill>
                <a:schemeClr val="bg1"/>
              </a:solidFill>
              <a:latin typeface="仿宋" panose="02010609060101010101" pitchFamily="49" charset="-122"/>
              <a:ea typeface="仿宋" panose="02010609060101010101" pitchFamily="49" charset="-122"/>
            </a:endParaRPr>
          </a:p>
        </p:txBody>
      </p:sp>
      <p:sp>
        <p:nvSpPr>
          <p:cNvPr id="24" name="AutoShape 5"/>
          <p:cNvSpPr>
            <a:spLocks noChangeArrowheads="1"/>
          </p:cNvSpPr>
          <p:nvPr/>
        </p:nvSpPr>
        <p:spPr bwMode="gray">
          <a:xfrm>
            <a:off x="5642657" y="5776588"/>
            <a:ext cx="1487348" cy="365125"/>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b="1" dirty="0">
                <a:solidFill>
                  <a:schemeClr val="bg1"/>
                </a:solidFill>
                <a:latin typeface="仿宋" panose="02010609060101010101" pitchFamily="49" charset="-122"/>
                <a:ea typeface="仿宋" panose="02010609060101010101" pitchFamily="49" charset="-122"/>
              </a:rPr>
              <a:t>职业价值观</a:t>
            </a:r>
            <a:endParaRPr lang="zh-CN" altLang="en-US" sz="1600" b="1" dirty="0">
              <a:solidFill>
                <a:schemeClr val="bg1"/>
              </a:solidFill>
              <a:latin typeface="仿宋" panose="02010609060101010101" pitchFamily="49" charset="-122"/>
              <a:ea typeface="仿宋" panose="02010609060101010101" pitchFamily="49" charset="-122"/>
            </a:endParaRPr>
          </a:p>
        </p:txBody>
      </p:sp>
      <p:sp>
        <p:nvSpPr>
          <p:cNvPr id="25" name="右箭头 28"/>
          <p:cNvSpPr/>
          <p:nvPr/>
        </p:nvSpPr>
        <p:spPr>
          <a:xfrm>
            <a:off x="7442914" y="4328003"/>
            <a:ext cx="577930" cy="255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p:nvSpPr>
        <p:spPr>
          <a:xfrm>
            <a:off x="8266591" y="4062186"/>
            <a:ext cx="3431217" cy="584775"/>
          </a:xfrm>
          <a:prstGeom prst="rect">
            <a:avLst/>
          </a:prstGeom>
        </p:spPr>
        <p:txBody>
          <a:bodyPr wrap="square">
            <a:spAutoFit/>
          </a:bodyPr>
          <a:lstStyle/>
          <a:p>
            <a:r>
              <a:rPr lang="zh-CN" altLang="en-US" sz="1600" dirty="0">
                <a:latin typeface="仿宋" panose="02010609060101010101" pitchFamily="49" charset="-122"/>
                <a:ea typeface="仿宋" panose="02010609060101010101" pitchFamily="49" charset="-122"/>
              </a:rPr>
              <a:t>一般知识、会计与相关知识、信息技术知识、组织与经营知识 </a:t>
            </a:r>
            <a:endParaRPr lang="zh-CN" altLang="en-US" sz="1600" dirty="0">
              <a:latin typeface="仿宋" panose="02010609060101010101" pitchFamily="49" charset="-122"/>
              <a:ea typeface="仿宋" panose="02010609060101010101" pitchFamily="49" charset="-122"/>
            </a:endParaRPr>
          </a:p>
        </p:txBody>
      </p:sp>
      <p:sp>
        <p:nvSpPr>
          <p:cNvPr id="27" name="右箭头 30"/>
          <p:cNvSpPr/>
          <p:nvPr/>
        </p:nvSpPr>
        <p:spPr>
          <a:xfrm>
            <a:off x="7442914" y="5070898"/>
            <a:ext cx="577930" cy="255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8" name="矩形 27"/>
          <p:cNvSpPr/>
          <p:nvPr/>
        </p:nvSpPr>
        <p:spPr>
          <a:xfrm>
            <a:off x="8230561" y="4713958"/>
            <a:ext cx="3048000" cy="830997"/>
          </a:xfrm>
          <a:prstGeom prst="rect">
            <a:avLst/>
          </a:prstGeom>
        </p:spPr>
        <p:txBody>
          <a:bodyPr wrap="square">
            <a:spAutoFit/>
          </a:bodyPr>
          <a:lstStyle/>
          <a:p>
            <a:r>
              <a:rPr lang="zh-CN" altLang="en-US" sz="1600" dirty="0">
                <a:latin typeface="仿宋" panose="02010609060101010101" pitchFamily="49" charset="-122"/>
                <a:ea typeface="仿宋" panose="02010609060101010101" pitchFamily="49" charset="-122"/>
              </a:rPr>
              <a:t>通常通过教育与执业经验相结合所获得的，包括智力技能、人际关系技能、交流技能 </a:t>
            </a:r>
            <a:endParaRPr lang="zh-CN" altLang="en-US" sz="1600" dirty="0">
              <a:latin typeface="仿宋" panose="02010609060101010101" pitchFamily="49" charset="-122"/>
              <a:ea typeface="仿宋" panose="02010609060101010101" pitchFamily="49" charset="-122"/>
            </a:endParaRPr>
          </a:p>
        </p:txBody>
      </p:sp>
      <p:sp>
        <p:nvSpPr>
          <p:cNvPr id="29" name="右箭头 32"/>
          <p:cNvSpPr/>
          <p:nvPr/>
        </p:nvSpPr>
        <p:spPr>
          <a:xfrm>
            <a:off x="7403196" y="5787942"/>
            <a:ext cx="577930" cy="255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矩形 29"/>
          <p:cNvSpPr/>
          <p:nvPr/>
        </p:nvSpPr>
        <p:spPr>
          <a:xfrm>
            <a:off x="8211275" y="5603374"/>
            <a:ext cx="3048000" cy="830997"/>
          </a:xfrm>
          <a:prstGeom prst="rect">
            <a:avLst/>
          </a:prstGeom>
        </p:spPr>
        <p:txBody>
          <a:bodyPr wrap="square">
            <a:spAutoFit/>
          </a:bodyPr>
          <a:lstStyle/>
          <a:p>
            <a:r>
              <a:rPr lang="zh-CN" altLang="en-US" sz="1600" dirty="0">
                <a:latin typeface="仿宋" panose="02010609060101010101" pitchFamily="49" charset="-122"/>
                <a:ea typeface="仿宋" panose="02010609060101010101" pitchFamily="49" charset="-122"/>
              </a:rPr>
              <a:t>包括承诺保持公正、客观、独立，遵照职业准则，关注公众利益和承担社会责任、致力于终身学习 </a:t>
            </a:r>
            <a:endParaRPr lang="zh-CN" altLang="en-US" sz="1600" dirty="0">
              <a:latin typeface="仿宋" panose="02010609060101010101" pitchFamily="49" charset="-122"/>
              <a:ea typeface="仿宋"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21233" y="3867852"/>
            <a:ext cx="3321934" cy="1784586"/>
            <a:chOff x="1263090" y="767322"/>
            <a:chExt cx="1781877" cy="1023096"/>
          </a:xfrm>
        </p:grpSpPr>
        <p:sp>
          <p:nvSpPr>
            <p:cNvPr id="5" name="圆角矩形 12"/>
            <p:cNvSpPr/>
            <p:nvPr/>
          </p:nvSpPr>
          <p:spPr>
            <a:xfrm>
              <a:off x="1263090" y="767322"/>
              <a:ext cx="1781877" cy="102309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圆角矩形 4"/>
            <p:cNvSpPr txBox="1"/>
            <p:nvPr/>
          </p:nvSpPr>
          <p:spPr>
            <a:xfrm>
              <a:off x="1313033" y="817265"/>
              <a:ext cx="1681991" cy="923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zh-CN" altLang="en-US" sz="3400" kern="1200" dirty="0"/>
            </a:p>
          </p:txBody>
        </p:sp>
      </p:grpSp>
      <p:sp>
        <p:nvSpPr>
          <p:cNvPr id="9" name="灯片编号占位符 3"/>
          <p:cNvSpPr>
            <a:spLocks noGrp="1"/>
          </p:cNvSpPr>
          <p:nvPr>
            <p:ph type="sldNum" sz="quarter" idx="12"/>
          </p:nvPr>
        </p:nvSpPr>
        <p:spPr>
          <a:xfrm>
            <a:off x="8610600" y="6356350"/>
            <a:ext cx="2743200" cy="365125"/>
          </a:xfrm>
        </p:spPr>
        <p:txBody>
          <a:bodyPr/>
          <a:lstStyle/>
          <a:p>
            <a:pPr>
              <a:defRPr/>
            </a:pPr>
            <a:fld id="{0B3ED4C1-A84E-460F-A688-3ECC6FB1F149}" type="slidenum">
              <a:rPr lang="zh-CN" altLang="en-US" smtClean="0"/>
            </a:fld>
            <a:endParaRPr lang="zh-CN" altLang="en-US"/>
          </a:p>
        </p:txBody>
      </p:sp>
      <p:sp>
        <p:nvSpPr>
          <p:cNvPr id="12" name="AutoShape 5"/>
          <p:cNvSpPr>
            <a:spLocks noChangeArrowheads="1"/>
          </p:cNvSpPr>
          <p:nvPr/>
        </p:nvSpPr>
        <p:spPr bwMode="gray">
          <a:xfrm>
            <a:off x="1127568" y="1030143"/>
            <a:ext cx="9765444" cy="890098"/>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sz="1600" b="1" dirty="0">
              <a:solidFill>
                <a:schemeClr val="bg1"/>
              </a:solidFill>
              <a:ea typeface="宋体" panose="02010600030101010101" pitchFamily="2" charset="-122"/>
            </a:endParaRPr>
          </a:p>
        </p:txBody>
      </p:sp>
      <p:sp>
        <p:nvSpPr>
          <p:cNvPr id="13" name="文本框 12"/>
          <p:cNvSpPr txBox="1"/>
          <p:nvPr/>
        </p:nvSpPr>
        <p:spPr>
          <a:xfrm>
            <a:off x="1446834" y="1122741"/>
            <a:ext cx="9259747" cy="704616"/>
          </a:xfrm>
          <a:prstGeom prst="rect">
            <a:avLst/>
          </a:prstGeom>
          <a:noFill/>
        </p:spPr>
        <p:txBody>
          <a:bodyPr wrap="square" rtlCol="0">
            <a:spAutoFit/>
          </a:bodyPr>
          <a:lstStyle/>
          <a:p>
            <a:pPr>
              <a:lnSpc>
                <a:spcPts val="2500"/>
              </a:lnSpc>
            </a:pPr>
            <a:r>
              <a:rPr kumimoji="1" lang="zh-CN" altLang="en-US"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勤勉尽责</a:t>
            </a:r>
            <a:r>
              <a:rPr kumimoji="1" lang="zh-CN" altLang="zh-CN"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kumimoji="1" lang="en-US" altLang="zh-CN"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Due Care or Diligence</a:t>
            </a:r>
            <a:r>
              <a:rPr kumimoji="1" lang="zh-CN" altLang="zh-CN"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kumimoji="1" lang="zh-CN" altLang="en-GB"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kumimoji="1" lang="zh-CN" altLang="en-US"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又称应有的职业关注或应有的职业谨慎，是会计执业过程非常重要的一个基本原则，也是在审计准则和司法判决中常见的关键术语与标准。</a:t>
            </a:r>
            <a:endParaRPr kumimoji="1" lang="zh-CN" altLang="en-US"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14" name="矩形 13"/>
          <p:cNvSpPr/>
          <p:nvPr/>
        </p:nvSpPr>
        <p:spPr>
          <a:xfrm>
            <a:off x="0" y="2501430"/>
            <a:ext cx="6481823" cy="61595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latin typeface="+mn-ea"/>
              </a:rPr>
              <a:t>应有的职业关注这一概念最早源于法庭的判决</a:t>
            </a:r>
            <a:endParaRPr lang="zh-CN" altLang="en-US" sz="2400" b="1" dirty="0">
              <a:latin typeface="+mn-ea"/>
            </a:endParaRPr>
          </a:p>
        </p:txBody>
      </p:sp>
      <p:sp>
        <p:nvSpPr>
          <p:cNvPr id="15" name="矩形 14"/>
          <p:cNvSpPr/>
          <p:nvPr/>
        </p:nvSpPr>
        <p:spPr>
          <a:xfrm>
            <a:off x="8483573" y="4111633"/>
            <a:ext cx="3059852" cy="1273875"/>
          </a:xfrm>
          <a:prstGeom prst="rect">
            <a:avLst/>
          </a:prstGeom>
        </p:spPr>
        <p:txBody>
          <a:bodyPr wrap="square">
            <a:spAutoFit/>
          </a:bodyPr>
          <a:lstStyle/>
          <a:p>
            <a:pPr algn="ctr">
              <a:lnSpc>
                <a:spcPct val="150000"/>
              </a:lnSpc>
            </a:pPr>
            <a:r>
              <a:rPr lang="zh-CN" altLang="en-US" b="1" dirty="0">
                <a:solidFill>
                  <a:schemeClr val="bg1"/>
                </a:solidFill>
                <a:latin typeface="仿宋" panose="02010609060101010101" pitchFamily="49" charset="-122"/>
                <a:ea typeface="仿宋" panose="02010609060101010101" pitchFamily="49" charset="-122"/>
                <a:cs typeface="Times New Roman" panose="02020603050405020304" pitchFamily="18" charset="0"/>
              </a:rPr>
              <a:t>英国“</a:t>
            </a:r>
            <a:r>
              <a:rPr lang="en-GB" altLang="zh-CN" b="1" dirty="0" err="1">
                <a:solidFill>
                  <a:schemeClr val="bg1"/>
                </a:solidFill>
                <a:latin typeface="仿宋" panose="02010609060101010101" pitchFamily="49" charset="-122"/>
                <a:ea typeface="仿宋" panose="02010609060101010101" pitchFamily="49" charset="-122"/>
                <a:cs typeface="Times New Roman" panose="02020603050405020304" pitchFamily="18" charset="0"/>
              </a:rPr>
              <a:t>Cooleyon</a:t>
            </a:r>
            <a:r>
              <a:rPr lang="en-GB" altLang="zh-CN" b="1" dirty="0">
                <a:solidFill>
                  <a:schemeClr val="bg1"/>
                </a:solidFill>
                <a:latin typeface="仿宋" panose="02010609060101010101" pitchFamily="49" charset="-122"/>
                <a:ea typeface="仿宋" panose="02010609060101010101" pitchFamily="49" charset="-122"/>
                <a:cs typeface="Times New Roman" panose="02020603050405020304" pitchFamily="18" charset="0"/>
              </a:rPr>
              <a:t> Tort</a:t>
            </a:r>
            <a:r>
              <a:rPr lang="zh-CN" altLang="en-US" b="1" dirty="0">
                <a:solidFill>
                  <a:schemeClr val="bg1"/>
                </a:solidFill>
                <a:latin typeface="仿宋" panose="02010609060101010101" pitchFamily="49" charset="-122"/>
                <a:ea typeface="仿宋" panose="02010609060101010101" pitchFamily="49" charset="-122"/>
                <a:cs typeface="Times New Roman" panose="02020603050405020304" pitchFamily="18" charset="0"/>
              </a:rPr>
              <a:t>”案：</a:t>
            </a:r>
            <a:endParaRPr lang="en-US" altLang="zh-CN" b="1" dirty="0">
              <a:solidFill>
                <a:schemeClr val="bg1"/>
              </a:solidFill>
              <a:latin typeface="仿宋" panose="02010609060101010101" pitchFamily="49" charset="-122"/>
              <a:ea typeface="仿宋" panose="02010609060101010101" pitchFamily="49" charset="-122"/>
              <a:cs typeface="Times New Roman" panose="02020603050405020304" pitchFamily="18" charset="0"/>
            </a:endParaRPr>
          </a:p>
          <a:p>
            <a:pPr algn="ctr">
              <a:lnSpc>
                <a:spcPct val="150000"/>
              </a:lnSpc>
            </a:pPr>
            <a:r>
              <a:rPr lang="zh-CN" altLang="en-US" b="1" dirty="0">
                <a:solidFill>
                  <a:schemeClr val="bg1"/>
                </a:solidFill>
                <a:latin typeface="仿宋" panose="02010609060101010101" pitchFamily="49" charset="-122"/>
                <a:ea typeface="仿宋" panose="02010609060101010101" pitchFamily="49" charset="-122"/>
                <a:cs typeface="Times New Roman" panose="02020603050405020304" pitchFamily="18" charset="0"/>
              </a:rPr>
              <a:t>“应有的职业关注</a:t>
            </a:r>
            <a:endParaRPr lang="en-US" altLang="zh-CN" b="1" dirty="0">
              <a:solidFill>
                <a:schemeClr val="bg1"/>
              </a:solidFill>
              <a:latin typeface="仿宋" panose="02010609060101010101" pitchFamily="49" charset="-122"/>
              <a:ea typeface="仿宋" panose="02010609060101010101" pitchFamily="49" charset="-122"/>
              <a:cs typeface="Times New Roman" panose="02020603050405020304" pitchFamily="18" charset="0"/>
            </a:endParaRPr>
          </a:p>
          <a:p>
            <a:pPr algn="ctr">
              <a:lnSpc>
                <a:spcPct val="150000"/>
              </a:lnSpc>
            </a:pPr>
            <a:r>
              <a:rPr lang="zh-CN" altLang="en-US" b="1" dirty="0">
                <a:solidFill>
                  <a:schemeClr val="bg1"/>
                </a:solidFill>
                <a:latin typeface="仿宋" panose="02010609060101010101" pitchFamily="49" charset="-122"/>
                <a:ea typeface="仿宋" panose="02010609060101010101" pitchFamily="49" charset="-122"/>
                <a:cs typeface="Times New Roman" panose="02020603050405020304" pitchFamily="18" charset="0"/>
              </a:rPr>
              <a:t>（勤勉尽责）”</a:t>
            </a:r>
            <a:endParaRPr lang="zh-CN" altLang="en-US" b="1" dirty="0">
              <a:solidFill>
                <a:schemeClr val="bg1"/>
              </a:solidFill>
              <a:latin typeface="仿宋" panose="02010609060101010101" pitchFamily="49" charset="-122"/>
              <a:ea typeface="仿宋" panose="02010609060101010101" pitchFamily="49" charset="-122"/>
              <a:cs typeface="Times New Roman" panose="02020603050405020304" pitchFamily="18" charset="0"/>
            </a:endParaRPr>
          </a:p>
        </p:txBody>
      </p:sp>
      <p:grpSp>
        <p:nvGrpSpPr>
          <p:cNvPr id="16" name="组合 15"/>
          <p:cNvGrpSpPr/>
          <p:nvPr/>
        </p:nvGrpSpPr>
        <p:grpSpPr>
          <a:xfrm>
            <a:off x="838199" y="3412609"/>
            <a:ext cx="6789517" cy="2698824"/>
            <a:chOff x="1794346" y="3397213"/>
            <a:chExt cx="4488507" cy="2652972"/>
          </a:xfrm>
        </p:grpSpPr>
        <p:grpSp>
          <p:nvGrpSpPr>
            <p:cNvPr id="17" name="组合 16"/>
            <p:cNvGrpSpPr/>
            <p:nvPr/>
          </p:nvGrpSpPr>
          <p:grpSpPr>
            <a:xfrm>
              <a:off x="1794346" y="3397213"/>
              <a:ext cx="4482014" cy="770184"/>
              <a:chOff x="1083217" y="5466334"/>
              <a:chExt cx="4482014" cy="770184"/>
            </a:xfrm>
          </p:grpSpPr>
          <p:sp>
            <p:nvSpPr>
              <p:cNvPr id="36" name="箭头: V 形 7"/>
              <p:cNvSpPr/>
              <p:nvPr/>
            </p:nvSpPr>
            <p:spPr>
              <a:xfrm>
                <a:off x="1083217" y="5466334"/>
                <a:ext cx="973205" cy="77018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箭头: V 形 8"/>
              <p:cNvSpPr/>
              <p:nvPr/>
            </p:nvSpPr>
            <p:spPr>
              <a:xfrm>
                <a:off x="1667788" y="5466334"/>
                <a:ext cx="973205" cy="770184"/>
              </a:xfrm>
              <a:prstGeom prst="chevron">
                <a:avLst>
                  <a:gd name="adj" fmla="val 70610"/>
                </a:avLst>
              </a:prstGeom>
            </p:spPr>
            <p:style>
              <a:lnRef idx="2">
                <a:schemeClr val="accent2">
                  <a:hueOff val="-72768"/>
                  <a:satOff val="-4193"/>
                  <a:lumOff val="431"/>
                  <a:alphaOff val="0"/>
                </a:schemeClr>
              </a:lnRef>
              <a:fillRef idx="1">
                <a:schemeClr val="accent2">
                  <a:hueOff val="-72768"/>
                  <a:satOff val="-4193"/>
                  <a:lumOff val="431"/>
                  <a:alphaOff val="0"/>
                </a:schemeClr>
              </a:fillRef>
              <a:effectRef idx="0">
                <a:schemeClr val="accent2">
                  <a:hueOff val="-72768"/>
                  <a:satOff val="-4193"/>
                  <a:lumOff val="431"/>
                  <a:alphaOff val="0"/>
                </a:schemeClr>
              </a:effectRef>
              <a:fontRef idx="minor">
                <a:schemeClr val="lt1"/>
              </a:fontRef>
            </p:style>
          </p:sp>
          <p:sp>
            <p:nvSpPr>
              <p:cNvPr id="38" name="箭头: V 形 9"/>
              <p:cNvSpPr/>
              <p:nvPr/>
            </p:nvSpPr>
            <p:spPr>
              <a:xfrm>
                <a:off x="2252820" y="5466334"/>
                <a:ext cx="973205" cy="770184"/>
              </a:xfrm>
              <a:prstGeom prst="chevron">
                <a:avLst>
                  <a:gd name="adj" fmla="val 70610"/>
                </a:avLst>
              </a:prstGeom>
            </p:spPr>
            <p:style>
              <a:lnRef idx="2">
                <a:schemeClr val="accent2">
                  <a:hueOff val="-145536"/>
                  <a:satOff val="-8390"/>
                  <a:lumOff val="863"/>
                  <a:alphaOff val="0"/>
                </a:schemeClr>
              </a:lnRef>
              <a:fillRef idx="1">
                <a:schemeClr val="accent2">
                  <a:hueOff val="-145536"/>
                  <a:satOff val="-8390"/>
                  <a:lumOff val="863"/>
                  <a:alphaOff val="0"/>
                </a:schemeClr>
              </a:fillRef>
              <a:effectRef idx="0">
                <a:schemeClr val="accent2">
                  <a:hueOff val="-145536"/>
                  <a:satOff val="-8390"/>
                  <a:lumOff val="863"/>
                  <a:alphaOff val="0"/>
                </a:schemeClr>
              </a:effectRef>
              <a:fontRef idx="minor">
                <a:schemeClr val="lt1"/>
              </a:fontRef>
            </p:style>
          </p:sp>
          <p:sp>
            <p:nvSpPr>
              <p:cNvPr id="39" name="箭头: V 形 10"/>
              <p:cNvSpPr/>
              <p:nvPr/>
            </p:nvSpPr>
            <p:spPr>
              <a:xfrm>
                <a:off x="2837391" y="5466334"/>
                <a:ext cx="973205" cy="770184"/>
              </a:xfrm>
              <a:prstGeom prst="chevron">
                <a:avLst>
                  <a:gd name="adj" fmla="val 70610"/>
                </a:avLst>
              </a:prstGeom>
            </p:spPr>
            <p:style>
              <a:lnRef idx="2">
                <a:schemeClr val="accent2">
                  <a:hueOff val="-218304"/>
                  <a:satOff val="-12586"/>
                  <a:lumOff val="1294"/>
                  <a:alphaOff val="0"/>
                </a:schemeClr>
              </a:lnRef>
              <a:fillRef idx="1">
                <a:schemeClr val="accent2">
                  <a:hueOff val="-218304"/>
                  <a:satOff val="-12586"/>
                  <a:lumOff val="1294"/>
                  <a:alphaOff val="0"/>
                </a:schemeClr>
              </a:fillRef>
              <a:effectRef idx="0">
                <a:schemeClr val="accent2">
                  <a:hueOff val="-218304"/>
                  <a:satOff val="-12586"/>
                  <a:lumOff val="1294"/>
                  <a:alphaOff val="0"/>
                </a:schemeClr>
              </a:effectRef>
              <a:fontRef idx="minor">
                <a:schemeClr val="lt1"/>
              </a:fontRef>
            </p:style>
          </p:sp>
          <p:sp>
            <p:nvSpPr>
              <p:cNvPr id="40" name="箭头: V 形 11"/>
              <p:cNvSpPr/>
              <p:nvPr/>
            </p:nvSpPr>
            <p:spPr>
              <a:xfrm>
                <a:off x="3422423" y="5466334"/>
                <a:ext cx="973205" cy="770184"/>
              </a:xfrm>
              <a:prstGeom prst="chevron">
                <a:avLst>
                  <a:gd name="adj" fmla="val 70610"/>
                </a:avLst>
              </a:prstGeom>
            </p:spPr>
            <p:style>
              <a:lnRef idx="2">
                <a:schemeClr val="accent2">
                  <a:hueOff val="-291073"/>
                  <a:satOff val="-16783"/>
                  <a:lumOff val="1726"/>
                  <a:alphaOff val="0"/>
                </a:schemeClr>
              </a:lnRef>
              <a:fillRef idx="1">
                <a:schemeClr val="accent2">
                  <a:hueOff val="-291073"/>
                  <a:satOff val="-16783"/>
                  <a:lumOff val="1726"/>
                  <a:alphaOff val="0"/>
                </a:schemeClr>
              </a:fillRef>
              <a:effectRef idx="0">
                <a:schemeClr val="accent2">
                  <a:hueOff val="-291073"/>
                  <a:satOff val="-16783"/>
                  <a:lumOff val="1726"/>
                  <a:alphaOff val="0"/>
                </a:schemeClr>
              </a:effectRef>
              <a:fontRef idx="minor">
                <a:schemeClr val="lt1"/>
              </a:fontRef>
            </p:style>
          </p:sp>
          <p:sp>
            <p:nvSpPr>
              <p:cNvPr id="41" name="箭头: V 形 12"/>
              <p:cNvSpPr/>
              <p:nvPr/>
            </p:nvSpPr>
            <p:spPr>
              <a:xfrm>
                <a:off x="4006993" y="5466334"/>
                <a:ext cx="973205" cy="770184"/>
              </a:xfrm>
              <a:prstGeom prst="chevron">
                <a:avLst>
                  <a:gd name="adj" fmla="val 70610"/>
                </a:avLst>
              </a:prstGeom>
            </p:spPr>
            <p:style>
              <a:lnRef idx="2">
                <a:schemeClr val="accent2">
                  <a:hueOff val="-363841"/>
                  <a:satOff val="-20979"/>
                  <a:lumOff val="2157"/>
                  <a:alphaOff val="0"/>
                </a:schemeClr>
              </a:lnRef>
              <a:fillRef idx="1">
                <a:schemeClr val="accent2">
                  <a:hueOff val="-363841"/>
                  <a:satOff val="-20979"/>
                  <a:lumOff val="2157"/>
                  <a:alphaOff val="0"/>
                </a:schemeClr>
              </a:fillRef>
              <a:effectRef idx="0">
                <a:schemeClr val="accent2">
                  <a:hueOff val="-363841"/>
                  <a:satOff val="-20979"/>
                  <a:lumOff val="2157"/>
                  <a:alphaOff val="0"/>
                </a:schemeClr>
              </a:effectRef>
              <a:fontRef idx="minor">
                <a:schemeClr val="lt1"/>
              </a:fontRef>
            </p:style>
          </p:sp>
          <p:sp>
            <p:nvSpPr>
              <p:cNvPr id="42" name="箭头: V 形 13"/>
              <p:cNvSpPr/>
              <p:nvPr/>
            </p:nvSpPr>
            <p:spPr>
              <a:xfrm>
                <a:off x="4592026" y="5466334"/>
                <a:ext cx="973205" cy="770184"/>
              </a:xfrm>
              <a:prstGeom prst="chevron">
                <a:avLst>
                  <a:gd name="adj" fmla="val 70610"/>
                </a:avLst>
              </a:prstGeom>
            </p:spPr>
            <p:style>
              <a:lnRef idx="2">
                <a:schemeClr val="accent2">
                  <a:hueOff val="-436609"/>
                  <a:satOff val="-25175"/>
                  <a:lumOff val="2588"/>
                  <a:alphaOff val="0"/>
                </a:schemeClr>
              </a:lnRef>
              <a:fillRef idx="1">
                <a:schemeClr val="accent2">
                  <a:hueOff val="-436609"/>
                  <a:satOff val="-25175"/>
                  <a:lumOff val="2588"/>
                  <a:alphaOff val="0"/>
                </a:schemeClr>
              </a:fillRef>
              <a:effectRef idx="0">
                <a:schemeClr val="accent2">
                  <a:hueOff val="-436609"/>
                  <a:satOff val="-25175"/>
                  <a:lumOff val="2588"/>
                  <a:alphaOff val="0"/>
                </a:schemeClr>
              </a:effectRef>
              <a:fontRef idx="minor">
                <a:schemeClr val="lt1"/>
              </a:fontRef>
            </p:style>
          </p:sp>
          <p:sp>
            <p:nvSpPr>
              <p:cNvPr id="43" name="任意多边形: 形状 14"/>
              <p:cNvSpPr/>
              <p:nvPr/>
            </p:nvSpPr>
            <p:spPr>
              <a:xfrm>
                <a:off x="1083217" y="5543353"/>
                <a:ext cx="4213065" cy="616147"/>
              </a:xfrm>
              <a:custGeom>
                <a:avLst/>
                <a:gdLst>
                  <a:gd name="connsiteX0" fmla="*/ 0 w 4213065"/>
                  <a:gd name="connsiteY0" fmla="*/ 0 h 616147"/>
                  <a:gd name="connsiteX1" fmla="*/ 4213065 w 4213065"/>
                  <a:gd name="connsiteY1" fmla="*/ 0 h 616147"/>
                  <a:gd name="connsiteX2" fmla="*/ 4213065 w 4213065"/>
                  <a:gd name="connsiteY2" fmla="*/ 616147 h 616147"/>
                  <a:gd name="connsiteX3" fmla="*/ 0 w 4213065"/>
                  <a:gd name="connsiteY3" fmla="*/ 616147 h 616147"/>
                  <a:gd name="connsiteX4" fmla="*/ 0 w 4213065"/>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065" h="616147">
                    <a:moveTo>
                      <a:pt x="0" y="0"/>
                    </a:moveTo>
                    <a:lnTo>
                      <a:pt x="4213065" y="0"/>
                    </a:lnTo>
                    <a:lnTo>
                      <a:pt x="4213065" y="616147"/>
                    </a:lnTo>
                    <a:lnTo>
                      <a:pt x="0" y="616147"/>
                    </a:lnTo>
                    <a:lnTo>
                      <a:pt x="0" y="0"/>
                    </a:lnTo>
                    <a:close/>
                  </a:path>
                </a:pathLst>
              </a:custGeom>
              <a:solidFill>
                <a:schemeClr val="bg1"/>
              </a:solidFill>
              <a:ln>
                <a:no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a:lnSpc>
                    <a:spcPts val="2100"/>
                  </a:lnSpc>
                  <a:spcBef>
                    <a:spcPct val="0"/>
                  </a:spcBef>
                  <a:spcAft>
                    <a:spcPct val="35000"/>
                  </a:spcAft>
                </a:pPr>
                <a:r>
                  <a:rPr lang="zh-CN" altLang="en-US" b="1" dirty="0">
                    <a:latin typeface="仿宋" panose="02010609060101010101" pitchFamily="49" charset="-122"/>
                    <a:ea typeface="仿宋" panose="02010609060101010101" pitchFamily="49" charset="-122"/>
                  </a:rPr>
                  <a:t>（</a:t>
                </a:r>
                <a:r>
                  <a:rPr lang="en-US" altLang="zh-CN" b="1" dirty="0">
                    <a:latin typeface="仿宋" panose="02010609060101010101" pitchFamily="49" charset="-122"/>
                    <a:ea typeface="仿宋" panose="02010609060101010101" pitchFamily="49" charset="-122"/>
                  </a:rPr>
                  <a:t>1</a:t>
                </a:r>
                <a:r>
                  <a:rPr lang="zh-CN" altLang="en-US" b="1" dirty="0">
                    <a:latin typeface="仿宋" panose="02010609060101010101" pitchFamily="49" charset="-122"/>
                    <a:ea typeface="仿宋" panose="02010609060101010101" pitchFamily="49" charset="-122"/>
                  </a:rPr>
                  <a:t>）拥有与其提供的服务相适应的技能</a:t>
                </a:r>
                <a:endParaRPr lang="zh-CN" altLang="en-US" b="1" kern="1200" dirty="0">
                  <a:latin typeface="仿宋" panose="02010609060101010101" pitchFamily="49" charset="-122"/>
                  <a:ea typeface="仿宋" panose="02010609060101010101" pitchFamily="49" charset="-122"/>
                </a:endParaRPr>
              </a:p>
            </p:txBody>
          </p:sp>
        </p:grpSp>
        <p:grpSp>
          <p:nvGrpSpPr>
            <p:cNvPr id="18" name="组合 17"/>
            <p:cNvGrpSpPr/>
            <p:nvPr/>
          </p:nvGrpSpPr>
          <p:grpSpPr>
            <a:xfrm>
              <a:off x="1794346" y="4324820"/>
              <a:ext cx="4482014" cy="770184"/>
              <a:chOff x="1083217" y="6661820"/>
              <a:chExt cx="4482014" cy="770184"/>
            </a:xfrm>
          </p:grpSpPr>
          <p:sp>
            <p:nvSpPr>
              <p:cNvPr id="28" name="箭头: V 形 16"/>
              <p:cNvSpPr/>
              <p:nvPr/>
            </p:nvSpPr>
            <p:spPr>
              <a:xfrm>
                <a:off x="1083217" y="6661820"/>
                <a:ext cx="973205" cy="770184"/>
              </a:xfrm>
              <a:prstGeom prst="chevron">
                <a:avLst>
                  <a:gd name="adj" fmla="val 70610"/>
                </a:avLst>
              </a:prstGeom>
            </p:spPr>
            <p:style>
              <a:lnRef idx="2">
                <a:schemeClr val="accent2">
                  <a:hueOff val="-509377"/>
                  <a:satOff val="-29372"/>
                  <a:lumOff val="3020"/>
                  <a:alphaOff val="0"/>
                </a:schemeClr>
              </a:lnRef>
              <a:fillRef idx="1">
                <a:schemeClr val="accent2">
                  <a:hueOff val="-509377"/>
                  <a:satOff val="-29372"/>
                  <a:lumOff val="3020"/>
                  <a:alphaOff val="0"/>
                </a:schemeClr>
              </a:fillRef>
              <a:effectRef idx="0">
                <a:schemeClr val="accent2">
                  <a:hueOff val="-509377"/>
                  <a:satOff val="-29372"/>
                  <a:lumOff val="3020"/>
                  <a:alphaOff val="0"/>
                </a:schemeClr>
              </a:effectRef>
              <a:fontRef idx="minor">
                <a:schemeClr val="lt1"/>
              </a:fontRef>
            </p:style>
          </p:sp>
          <p:sp>
            <p:nvSpPr>
              <p:cNvPr id="29" name="箭头: V 形 17"/>
              <p:cNvSpPr/>
              <p:nvPr/>
            </p:nvSpPr>
            <p:spPr>
              <a:xfrm>
                <a:off x="1667788" y="6661820"/>
                <a:ext cx="973205" cy="770184"/>
              </a:xfrm>
              <a:prstGeom prst="chevron">
                <a:avLst>
                  <a:gd name="adj" fmla="val 70610"/>
                </a:avLst>
              </a:prstGeom>
            </p:spPr>
            <p:style>
              <a:lnRef idx="2">
                <a:schemeClr val="accent2">
                  <a:hueOff val="-582145"/>
                  <a:satOff val="-33568"/>
                  <a:lumOff val="3451"/>
                  <a:alphaOff val="0"/>
                </a:schemeClr>
              </a:lnRef>
              <a:fillRef idx="1">
                <a:schemeClr val="accent2">
                  <a:hueOff val="-582145"/>
                  <a:satOff val="-33568"/>
                  <a:lumOff val="3451"/>
                  <a:alphaOff val="0"/>
                </a:schemeClr>
              </a:fillRef>
              <a:effectRef idx="0">
                <a:schemeClr val="accent2">
                  <a:hueOff val="-582145"/>
                  <a:satOff val="-33568"/>
                  <a:lumOff val="3451"/>
                  <a:alphaOff val="0"/>
                </a:schemeClr>
              </a:effectRef>
              <a:fontRef idx="minor">
                <a:schemeClr val="lt1"/>
              </a:fontRef>
            </p:style>
          </p:sp>
          <p:sp>
            <p:nvSpPr>
              <p:cNvPr id="30" name="箭头: V 形 18"/>
              <p:cNvSpPr/>
              <p:nvPr/>
            </p:nvSpPr>
            <p:spPr>
              <a:xfrm>
                <a:off x="2252820" y="6661820"/>
                <a:ext cx="973205" cy="770184"/>
              </a:xfrm>
              <a:prstGeom prst="chevron">
                <a:avLst>
                  <a:gd name="adj" fmla="val 70610"/>
                </a:avLst>
              </a:prstGeom>
            </p:spPr>
            <p:style>
              <a:lnRef idx="2">
                <a:schemeClr val="accent2">
                  <a:hueOff val="-654913"/>
                  <a:satOff val="-37765"/>
                  <a:lumOff val="3883"/>
                  <a:alphaOff val="0"/>
                </a:schemeClr>
              </a:lnRef>
              <a:fillRef idx="1">
                <a:schemeClr val="accent2">
                  <a:hueOff val="-654913"/>
                  <a:satOff val="-37765"/>
                  <a:lumOff val="3883"/>
                  <a:alphaOff val="0"/>
                </a:schemeClr>
              </a:fillRef>
              <a:effectRef idx="0">
                <a:schemeClr val="accent2">
                  <a:hueOff val="-654913"/>
                  <a:satOff val="-37765"/>
                  <a:lumOff val="3883"/>
                  <a:alphaOff val="0"/>
                </a:schemeClr>
              </a:effectRef>
              <a:fontRef idx="minor">
                <a:schemeClr val="lt1"/>
              </a:fontRef>
            </p:style>
          </p:sp>
          <p:sp>
            <p:nvSpPr>
              <p:cNvPr id="31" name="箭头: V 形 19"/>
              <p:cNvSpPr/>
              <p:nvPr/>
            </p:nvSpPr>
            <p:spPr>
              <a:xfrm>
                <a:off x="2837391" y="6661820"/>
                <a:ext cx="973205" cy="770184"/>
              </a:xfrm>
              <a:prstGeom prst="chevron">
                <a:avLst>
                  <a:gd name="adj" fmla="val 70610"/>
                </a:avLst>
              </a:prstGeom>
            </p:spPr>
            <p:style>
              <a:lnRef idx="2">
                <a:schemeClr val="accent2">
                  <a:hueOff val="-727682"/>
                  <a:satOff val="-41961"/>
                  <a:lumOff val="4314"/>
                  <a:alphaOff val="0"/>
                </a:schemeClr>
              </a:lnRef>
              <a:fillRef idx="1">
                <a:schemeClr val="accent2">
                  <a:hueOff val="-727682"/>
                  <a:satOff val="-41961"/>
                  <a:lumOff val="4314"/>
                  <a:alphaOff val="0"/>
                </a:schemeClr>
              </a:fillRef>
              <a:effectRef idx="0">
                <a:schemeClr val="accent2">
                  <a:hueOff val="-727682"/>
                  <a:satOff val="-41961"/>
                  <a:lumOff val="4314"/>
                  <a:alphaOff val="0"/>
                </a:schemeClr>
              </a:effectRef>
              <a:fontRef idx="minor">
                <a:schemeClr val="lt1"/>
              </a:fontRef>
            </p:style>
          </p:sp>
          <p:sp>
            <p:nvSpPr>
              <p:cNvPr id="32" name="箭头: V 形 20"/>
              <p:cNvSpPr/>
              <p:nvPr/>
            </p:nvSpPr>
            <p:spPr>
              <a:xfrm>
                <a:off x="3422423" y="6661820"/>
                <a:ext cx="973205" cy="770184"/>
              </a:xfrm>
              <a:prstGeom prst="chevron">
                <a:avLst>
                  <a:gd name="adj" fmla="val 70610"/>
                </a:avLst>
              </a:prstGeom>
            </p:spPr>
            <p:style>
              <a:lnRef idx="2">
                <a:schemeClr val="accent2">
                  <a:hueOff val="-800450"/>
                  <a:satOff val="-46157"/>
                  <a:lumOff val="4745"/>
                  <a:alphaOff val="0"/>
                </a:schemeClr>
              </a:lnRef>
              <a:fillRef idx="1">
                <a:schemeClr val="accent2">
                  <a:hueOff val="-800450"/>
                  <a:satOff val="-46157"/>
                  <a:lumOff val="4745"/>
                  <a:alphaOff val="0"/>
                </a:schemeClr>
              </a:fillRef>
              <a:effectRef idx="0">
                <a:schemeClr val="accent2">
                  <a:hueOff val="-800450"/>
                  <a:satOff val="-46157"/>
                  <a:lumOff val="4745"/>
                  <a:alphaOff val="0"/>
                </a:schemeClr>
              </a:effectRef>
              <a:fontRef idx="minor">
                <a:schemeClr val="lt1"/>
              </a:fontRef>
            </p:style>
          </p:sp>
          <p:sp>
            <p:nvSpPr>
              <p:cNvPr id="33" name="箭头: V 形 21"/>
              <p:cNvSpPr/>
              <p:nvPr/>
            </p:nvSpPr>
            <p:spPr>
              <a:xfrm>
                <a:off x="4006993" y="6661820"/>
                <a:ext cx="973205" cy="770184"/>
              </a:xfrm>
              <a:prstGeom prst="chevron">
                <a:avLst>
                  <a:gd name="adj" fmla="val 70610"/>
                </a:avLst>
              </a:prstGeom>
            </p:spPr>
            <p:style>
              <a:lnRef idx="2">
                <a:schemeClr val="accent2">
                  <a:hueOff val="-873218"/>
                  <a:satOff val="-50354"/>
                  <a:lumOff val="5177"/>
                  <a:alphaOff val="0"/>
                </a:schemeClr>
              </a:lnRef>
              <a:fillRef idx="1">
                <a:schemeClr val="accent2">
                  <a:hueOff val="-873218"/>
                  <a:satOff val="-50354"/>
                  <a:lumOff val="5177"/>
                  <a:alphaOff val="0"/>
                </a:schemeClr>
              </a:fillRef>
              <a:effectRef idx="0">
                <a:schemeClr val="accent2">
                  <a:hueOff val="-873218"/>
                  <a:satOff val="-50354"/>
                  <a:lumOff val="5177"/>
                  <a:alphaOff val="0"/>
                </a:schemeClr>
              </a:effectRef>
              <a:fontRef idx="minor">
                <a:schemeClr val="lt1"/>
              </a:fontRef>
            </p:style>
          </p:sp>
          <p:sp>
            <p:nvSpPr>
              <p:cNvPr id="34" name="箭头: V 形 22"/>
              <p:cNvSpPr/>
              <p:nvPr/>
            </p:nvSpPr>
            <p:spPr>
              <a:xfrm>
                <a:off x="4592026" y="6661820"/>
                <a:ext cx="973205" cy="770184"/>
              </a:xfrm>
              <a:prstGeom prst="chevron">
                <a:avLst>
                  <a:gd name="adj" fmla="val 70610"/>
                </a:avLst>
              </a:prstGeom>
            </p:spPr>
            <p:style>
              <a:lnRef idx="2">
                <a:schemeClr val="accent2">
                  <a:hueOff val="-945986"/>
                  <a:satOff val="-54550"/>
                  <a:lumOff val="5608"/>
                  <a:alphaOff val="0"/>
                </a:schemeClr>
              </a:lnRef>
              <a:fillRef idx="1">
                <a:schemeClr val="accent2">
                  <a:hueOff val="-945986"/>
                  <a:satOff val="-54550"/>
                  <a:lumOff val="5608"/>
                  <a:alphaOff val="0"/>
                </a:schemeClr>
              </a:fillRef>
              <a:effectRef idx="0">
                <a:schemeClr val="accent2">
                  <a:hueOff val="-945986"/>
                  <a:satOff val="-54550"/>
                  <a:lumOff val="5608"/>
                  <a:alphaOff val="0"/>
                </a:schemeClr>
              </a:effectRef>
              <a:fontRef idx="minor">
                <a:schemeClr val="lt1"/>
              </a:fontRef>
            </p:style>
          </p:sp>
          <p:sp>
            <p:nvSpPr>
              <p:cNvPr id="35" name="任意多边形: 形状 25"/>
              <p:cNvSpPr/>
              <p:nvPr/>
            </p:nvSpPr>
            <p:spPr>
              <a:xfrm>
                <a:off x="1083217" y="6738839"/>
                <a:ext cx="4213065" cy="616147"/>
              </a:xfrm>
              <a:custGeom>
                <a:avLst/>
                <a:gdLst>
                  <a:gd name="connsiteX0" fmla="*/ 0 w 4213065"/>
                  <a:gd name="connsiteY0" fmla="*/ 0 h 616147"/>
                  <a:gd name="connsiteX1" fmla="*/ 4213065 w 4213065"/>
                  <a:gd name="connsiteY1" fmla="*/ 0 h 616147"/>
                  <a:gd name="connsiteX2" fmla="*/ 4213065 w 4213065"/>
                  <a:gd name="connsiteY2" fmla="*/ 616147 h 616147"/>
                  <a:gd name="connsiteX3" fmla="*/ 0 w 4213065"/>
                  <a:gd name="connsiteY3" fmla="*/ 616147 h 616147"/>
                  <a:gd name="connsiteX4" fmla="*/ 0 w 4213065"/>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065" h="616147">
                    <a:moveTo>
                      <a:pt x="0" y="0"/>
                    </a:moveTo>
                    <a:lnTo>
                      <a:pt x="4213065" y="0"/>
                    </a:lnTo>
                    <a:lnTo>
                      <a:pt x="4213065" y="616147"/>
                    </a:lnTo>
                    <a:lnTo>
                      <a:pt x="0" y="616147"/>
                    </a:lnTo>
                    <a:lnTo>
                      <a:pt x="0" y="0"/>
                    </a:lnTo>
                    <a:close/>
                  </a:path>
                </a:pathLst>
              </a:custGeom>
              <a:solidFill>
                <a:srgbClr val="00B0F0"/>
              </a:solidFill>
            </p:spPr>
            <p:style>
              <a:lnRef idx="2">
                <a:schemeClr val="accent2">
                  <a:hueOff val="-727682"/>
                  <a:satOff val="-41961"/>
                  <a:lumOff val="431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a:r>
                  <a:rPr lang="zh-CN" altLang="en-US" b="1" dirty="0">
                    <a:latin typeface="仿宋" panose="02010609060101010101" pitchFamily="49" charset="-122"/>
                    <a:ea typeface="仿宋" panose="02010609060101010101" pitchFamily="49" charset="-122"/>
                  </a:rPr>
                  <a:t>（</a:t>
                </a:r>
                <a:r>
                  <a:rPr lang="en-US" altLang="zh-CN" b="1" dirty="0">
                    <a:latin typeface="仿宋" panose="02010609060101010101" pitchFamily="49" charset="-122"/>
                    <a:ea typeface="仿宋" panose="02010609060101010101" pitchFamily="49" charset="-122"/>
                  </a:rPr>
                  <a:t>2</a:t>
                </a:r>
                <a:r>
                  <a:rPr lang="zh-CN" altLang="en-US" b="1" dirty="0">
                    <a:latin typeface="仿宋" panose="02010609060101010101" pitchFamily="49" charset="-122"/>
                    <a:ea typeface="仿宋" panose="02010609060101010101" pitchFamily="49" charset="-122"/>
                  </a:rPr>
                  <a:t>）要小心谨慎地运用其技能 </a:t>
                </a:r>
                <a:endParaRPr lang="zh-CN" altLang="en-US" sz="1400" b="1" dirty="0">
                  <a:latin typeface="仿宋" panose="02010609060101010101" pitchFamily="49" charset="-122"/>
                  <a:ea typeface="仿宋" panose="02010609060101010101" pitchFamily="49" charset="-122"/>
                </a:endParaRPr>
              </a:p>
            </p:txBody>
          </p:sp>
        </p:grpSp>
        <p:grpSp>
          <p:nvGrpSpPr>
            <p:cNvPr id="19" name="组合 18"/>
            <p:cNvGrpSpPr/>
            <p:nvPr/>
          </p:nvGrpSpPr>
          <p:grpSpPr>
            <a:xfrm>
              <a:off x="1800839" y="5280001"/>
              <a:ext cx="4482014" cy="770184"/>
              <a:chOff x="1083217" y="7857307"/>
              <a:chExt cx="4482014" cy="770184"/>
            </a:xfrm>
          </p:grpSpPr>
          <p:sp>
            <p:nvSpPr>
              <p:cNvPr id="20" name="箭头: V 形 27"/>
              <p:cNvSpPr/>
              <p:nvPr/>
            </p:nvSpPr>
            <p:spPr>
              <a:xfrm>
                <a:off x="1083217" y="7857307"/>
                <a:ext cx="973205" cy="770184"/>
              </a:xfrm>
              <a:prstGeom prst="chevron">
                <a:avLst>
                  <a:gd name="adj" fmla="val 70610"/>
                </a:avLst>
              </a:prstGeom>
            </p:spPr>
            <p:style>
              <a:lnRef idx="2">
                <a:schemeClr val="accent2">
                  <a:hueOff val="-1018754"/>
                  <a:satOff val="-58747"/>
                  <a:lumOff val="6040"/>
                  <a:alphaOff val="0"/>
                </a:schemeClr>
              </a:lnRef>
              <a:fillRef idx="1">
                <a:schemeClr val="accent2">
                  <a:hueOff val="-1018754"/>
                  <a:satOff val="-58747"/>
                  <a:lumOff val="6040"/>
                  <a:alphaOff val="0"/>
                </a:schemeClr>
              </a:fillRef>
              <a:effectRef idx="0">
                <a:schemeClr val="accent2">
                  <a:hueOff val="-1018754"/>
                  <a:satOff val="-58747"/>
                  <a:lumOff val="6040"/>
                  <a:alphaOff val="0"/>
                </a:schemeClr>
              </a:effectRef>
              <a:fontRef idx="minor">
                <a:schemeClr val="lt1"/>
              </a:fontRef>
            </p:style>
          </p:sp>
          <p:sp>
            <p:nvSpPr>
              <p:cNvPr id="21" name="箭头: V 形 28"/>
              <p:cNvSpPr/>
              <p:nvPr/>
            </p:nvSpPr>
            <p:spPr>
              <a:xfrm>
                <a:off x="1667788" y="7857307"/>
                <a:ext cx="973205" cy="770184"/>
              </a:xfrm>
              <a:prstGeom prst="chevron">
                <a:avLst>
                  <a:gd name="adj" fmla="val 70610"/>
                </a:avLst>
              </a:prstGeom>
            </p:spPr>
            <p:style>
              <a:lnRef idx="2">
                <a:schemeClr val="accent2">
                  <a:hueOff val="-1091522"/>
                  <a:satOff val="-62943"/>
                  <a:lumOff val="6471"/>
                  <a:alphaOff val="0"/>
                </a:schemeClr>
              </a:lnRef>
              <a:fillRef idx="1">
                <a:schemeClr val="accent2">
                  <a:hueOff val="-1091522"/>
                  <a:satOff val="-62943"/>
                  <a:lumOff val="6471"/>
                  <a:alphaOff val="0"/>
                </a:schemeClr>
              </a:fillRef>
              <a:effectRef idx="0">
                <a:schemeClr val="accent2">
                  <a:hueOff val="-1091522"/>
                  <a:satOff val="-62943"/>
                  <a:lumOff val="6471"/>
                  <a:alphaOff val="0"/>
                </a:schemeClr>
              </a:effectRef>
              <a:fontRef idx="minor">
                <a:schemeClr val="lt1"/>
              </a:fontRef>
            </p:style>
          </p:sp>
          <p:sp>
            <p:nvSpPr>
              <p:cNvPr id="22" name="箭头: V 形 29"/>
              <p:cNvSpPr/>
              <p:nvPr/>
            </p:nvSpPr>
            <p:spPr>
              <a:xfrm>
                <a:off x="2252820" y="7857307"/>
                <a:ext cx="973205" cy="770184"/>
              </a:xfrm>
              <a:prstGeom prst="chevron">
                <a:avLst>
                  <a:gd name="adj" fmla="val 70610"/>
                </a:avLst>
              </a:prstGeom>
            </p:spPr>
            <p:style>
              <a:lnRef idx="2">
                <a:schemeClr val="accent2">
                  <a:hueOff val="-1164290"/>
                  <a:satOff val="-67139"/>
                  <a:lumOff val="6902"/>
                  <a:alphaOff val="0"/>
                </a:schemeClr>
              </a:lnRef>
              <a:fillRef idx="1">
                <a:schemeClr val="accent2">
                  <a:hueOff val="-1164290"/>
                  <a:satOff val="-67139"/>
                  <a:lumOff val="6902"/>
                  <a:alphaOff val="0"/>
                </a:schemeClr>
              </a:fillRef>
              <a:effectRef idx="0">
                <a:schemeClr val="accent2">
                  <a:hueOff val="-1164290"/>
                  <a:satOff val="-67139"/>
                  <a:lumOff val="6902"/>
                  <a:alphaOff val="0"/>
                </a:schemeClr>
              </a:effectRef>
              <a:fontRef idx="minor">
                <a:schemeClr val="lt1"/>
              </a:fontRef>
            </p:style>
          </p:sp>
          <p:sp>
            <p:nvSpPr>
              <p:cNvPr id="23" name="箭头: V 形 30"/>
              <p:cNvSpPr/>
              <p:nvPr/>
            </p:nvSpPr>
            <p:spPr>
              <a:xfrm>
                <a:off x="2837391" y="7857307"/>
                <a:ext cx="973205" cy="770184"/>
              </a:xfrm>
              <a:prstGeom prst="chevron">
                <a:avLst>
                  <a:gd name="adj" fmla="val 70610"/>
                </a:avLst>
              </a:prstGeom>
            </p:spPr>
            <p:style>
              <a:lnRef idx="2">
                <a:schemeClr val="accent2">
                  <a:hueOff val="-1237059"/>
                  <a:satOff val="-71336"/>
                  <a:lumOff val="7334"/>
                  <a:alphaOff val="0"/>
                </a:schemeClr>
              </a:lnRef>
              <a:fillRef idx="1">
                <a:schemeClr val="accent2">
                  <a:hueOff val="-1237059"/>
                  <a:satOff val="-71336"/>
                  <a:lumOff val="7334"/>
                  <a:alphaOff val="0"/>
                </a:schemeClr>
              </a:fillRef>
              <a:effectRef idx="0">
                <a:schemeClr val="accent2">
                  <a:hueOff val="-1237059"/>
                  <a:satOff val="-71336"/>
                  <a:lumOff val="7334"/>
                  <a:alphaOff val="0"/>
                </a:schemeClr>
              </a:effectRef>
              <a:fontRef idx="minor">
                <a:schemeClr val="lt1"/>
              </a:fontRef>
            </p:style>
          </p:sp>
          <p:sp>
            <p:nvSpPr>
              <p:cNvPr id="24" name="箭头: V 形 31"/>
              <p:cNvSpPr/>
              <p:nvPr/>
            </p:nvSpPr>
            <p:spPr>
              <a:xfrm>
                <a:off x="3422423" y="7857307"/>
                <a:ext cx="973205" cy="770184"/>
              </a:xfrm>
              <a:prstGeom prst="chevron">
                <a:avLst>
                  <a:gd name="adj" fmla="val 70610"/>
                </a:avLst>
              </a:prstGeom>
            </p:spPr>
            <p:style>
              <a:lnRef idx="2">
                <a:schemeClr val="accent2">
                  <a:hueOff val="-1309827"/>
                  <a:satOff val="-75532"/>
                  <a:lumOff val="7765"/>
                  <a:alphaOff val="0"/>
                </a:schemeClr>
              </a:lnRef>
              <a:fillRef idx="1">
                <a:schemeClr val="accent2">
                  <a:hueOff val="-1309827"/>
                  <a:satOff val="-75532"/>
                  <a:lumOff val="7765"/>
                  <a:alphaOff val="0"/>
                </a:schemeClr>
              </a:fillRef>
              <a:effectRef idx="0">
                <a:schemeClr val="accent2">
                  <a:hueOff val="-1309827"/>
                  <a:satOff val="-75532"/>
                  <a:lumOff val="7765"/>
                  <a:alphaOff val="0"/>
                </a:schemeClr>
              </a:effectRef>
              <a:fontRef idx="minor">
                <a:schemeClr val="lt1"/>
              </a:fontRef>
            </p:style>
          </p:sp>
          <p:sp>
            <p:nvSpPr>
              <p:cNvPr id="25" name="箭头: V 形 32"/>
              <p:cNvSpPr/>
              <p:nvPr/>
            </p:nvSpPr>
            <p:spPr>
              <a:xfrm>
                <a:off x="4006993" y="7857307"/>
                <a:ext cx="973205" cy="770184"/>
              </a:xfrm>
              <a:prstGeom prst="chevron">
                <a:avLst>
                  <a:gd name="adj" fmla="val 70610"/>
                </a:avLst>
              </a:prstGeom>
            </p:spPr>
            <p:style>
              <a:lnRef idx="2">
                <a:schemeClr val="accent2">
                  <a:hueOff val="-1382595"/>
                  <a:satOff val="-79729"/>
                  <a:lumOff val="8197"/>
                  <a:alphaOff val="0"/>
                </a:schemeClr>
              </a:lnRef>
              <a:fillRef idx="1">
                <a:schemeClr val="accent2">
                  <a:hueOff val="-1382595"/>
                  <a:satOff val="-79729"/>
                  <a:lumOff val="8197"/>
                  <a:alphaOff val="0"/>
                </a:schemeClr>
              </a:fillRef>
              <a:effectRef idx="0">
                <a:schemeClr val="accent2">
                  <a:hueOff val="-1382595"/>
                  <a:satOff val="-79729"/>
                  <a:lumOff val="8197"/>
                  <a:alphaOff val="0"/>
                </a:schemeClr>
              </a:effectRef>
              <a:fontRef idx="minor">
                <a:schemeClr val="lt1"/>
              </a:fontRef>
            </p:style>
          </p:sp>
          <p:sp>
            <p:nvSpPr>
              <p:cNvPr id="26" name="箭头: V 形 33"/>
              <p:cNvSpPr/>
              <p:nvPr/>
            </p:nvSpPr>
            <p:spPr>
              <a:xfrm>
                <a:off x="4592026" y="7857307"/>
                <a:ext cx="973205" cy="770184"/>
              </a:xfrm>
              <a:prstGeom prst="chevron">
                <a:avLst>
                  <a:gd name="adj" fmla="val 70610"/>
                </a:avLst>
              </a:prstGeom>
            </p:spPr>
            <p:style>
              <a:lnRef idx="2">
                <a:schemeClr val="accent2">
                  <a:hueOff val="-1455363"/>
                  <a:satOff val="-83925"/>
                  <a:lumOff val="8628"/>
                  <a:alphaOff val="0"/>
                </a:schemeClr>
              </a:lnRef>
              <a:fillRef idx="1">
                <a:schemeClr val="accent2">
                  <a:hueOff val="-1455363"/>
                  <a:satOff val="-83925"/>
                  <a:lumOff val="8628"/>
                  <a:alphaOff val="0"/>
                </a:schemeClr>
              </a:fillRef>
              <a:effectRef idx="0">
                <a:schemeClr val="accent2">
                  <a:hueOff val="-1455363"/>
                  <a:satOff val="-83925"/>
                  <a:lumOff val="8628"/>
                  <a:alphaOff val="0"/>
                </a:schemeClr>
              </a:effectRef>
              <a:fontRef idx="minor">
                <a:schemeClr val="lt1"/>
              </a:fontRef>
            </p:style>
          </p:sp>
          <p:sp>
            <p:nvSpPr>
              <p:cNvPr id="27" name="任意多边形: 形状 34"/>
              <p:cNvSpPr/>
              <p:nvPr/>
            </p:nvSpPr>
            <p:spPr>
              <a:xfrm>
                <a:off x="1083217" y="7934325"/>
                <a:ext cx="4213065" cy="616147"/>
              </a:xfrm>
              <a:custGeom>
                <a:avLst/>
                <a:gdLst>
                  <a:gd name="connsiteX0" fmla="*/ 0 w 4213065"/>
                  <a:gd name="connsiteY0" fmla="*/ 0 h 616147"/>
                  <a:gd name="connsiteX1" fmla="*/ 4213065 w 4213065"/>
                  <a:gd name="connsiteY1" fmla="*/ 0 h 616147"/>
                  <a:gd name="connsiteX2" fmla="*/ 4213065 w 4213065"/>
                  <a:gd name="connsiteY2" fmla="*/ 616147 h 616147"/>
                  <a:gd name="connsiteX3" fmla="*/ 0 w 4213065"/>
                  <a:gd name="connsiteY3" fmla="*/ 616147 h 616147"/>
                  <a:gd name="connsiteX4" fmla="*/ 0 w 4213065"/>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065" h="616147">
                    <a:moveTo>
                      <a:pt x="0" y="0"/>
                    </a:moveTo>
                    <a:lnTo>
                      <a:pt x="4213065" y="0"/>
                    </a:lnTo>
                    <a:lnTo>
                      <a:pt x="4213065" y="616147"/>
                    </a:lnTo>
                    <a:lnTo>
                      <a:pt x="0" y="616147"/>
                    </a:lnTo>
                    <a:lnTo>
                      <a:pt x="0" y="0"/>
                    </a:lnTo>
                    <a:close/>
                  </a:path>
                </a:pathLst>
              </a:custGeom>
              <a:solidFill>
                <a:srgbClr val="00B0F0"/>
              </a:solidFill>
            </p:spPr>
            <p:style>
              <a:lnRef idx="2">
                <a:schemeClr val="accent2">
                  <a:hueOff val="-1455363"/>
                  <a:satOff val="-83925"/>
                  <a:lumOff val="862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a:lnSpc>
                    <a:spcPct val="150000"/>
                  </a:lnSpc>
                  <a:spcBef>
                    <a:spcPct val="0"/>
                  </a:spcBef>
                  <a:spcAft>
                    <a:spcPct val="35000"/>
                  </a:spcAft>
                </a:pPr>
                <a:r>
                  <a:rPr lang="zh-CN" altLang="en-US" b="1" dirty="0">
                    <a:latin typeface="仿宋" panose="02010609060101010101" pitchFamily="49" charset="-122"/>
                    <a:ea typeface="仿宋" panose="02010609060101010101" pitchFamily="49" charset="-122"/>
                  </a:rPr>
                  <a:t>（</a:t>
                </a:r>
                <a:r>
                  <a:rPr lang="en-US" altLang="zh-CN" b="1" dirty="0">
                    <a:latin typeface="仿宋" panose="02010609060101010101" pitchFamily="49" charset="-122"/>
                    <a:ea typeface="仿宋" panose="02010609060101010101" pitchFamily="49" charset="-122"/>
                  </a:rPr>
                  <a:t>3</a:t>
                </a:r>
                <a:r>
                  <a:rPr lang="zh-CN" altLang="en-US" b="1" dirty="0">
                    <a:latin typeface="仿宋" panose="02010609060101010101" pitchFamily="49" charset="-122"/>
                    <a:ea typeface="仿宋" panose="02010609060101010101" pitchFamily="49" charset="-122"/>
                  </a:rPr>
                  <a:t>）保证忠诚和公正</a:t>
                </a:r>
                <a:endParaRPr lang="zh-CN" altLang="en-US" b="1" kern="1200" dirty="0">
                  <a:latin typeface="仿宋" panose="02010609060101010101" pitchFamily="49" charset="-122"/>
                  <a:ea typeface="仿宋" panose="02010609060101010101" pitchFamily="49" charset="-122"/>
                </a:endParaRPr>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713503" y="414523"/>
            <a:ext cx="5913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200" b="1" dirty="0">
                <a:solidFill>
                  <a:srgbClr val="DB5355"/>
                </a:solidFill>
                <a:latin typeface="微软雅黑" panose="020B0503020204020204" charset="-122"/>
                <a:ea typeface="微软雅黑" panose="020B0503020204020204" charset="-122"/>
              </a:rPr>
              <a:t>偏离勤勉尽责导致的法律责任</a:t>
            </a:r>
            <a:endParaRPr lang="zh-CN" altLang="en-US" sz="3200" b="1" dirty="0">
              <a:solidFill>
                <a:srgbClr val="DB5355"/>
              </a:solidFill>
              <a:latin typeface="微软雅黑" panose="020B0503020204020204" charset="-122"/>
              <a:ea typeface="微软雅黑" panose="020B0503020204020204" charset="-122"/>
            </a:endParaRPr>
          </a:p>
        </p:txBody>
      </p:sp>
      <p:graphicFrame>
        <p:nvGraphicFramePr>
          <p:cNvPr id="7" name="表格 6"/>
          <p:cNvGraphicFramePr>
            <a:graphicFrameLocks noGrp="1"/>
          </p:cNvGraphicFramePr>
          <p:nvPr/>
        </p:nvGraphicFramePr>
        <p:xfrm>
          <a:off x="1129618" y="1326756"/>
          <a:ext cx="9843183" cy="4701203"/>
        </p:xfrm>
        <a:graphic>
          <a:graphicData uri="http://schemas.openxmlformats.org/drawingml/2006/table">
            <a:tbl>
              <a:tblPr>
                <a:tableStyleId>{21E4AEA4-8DFA-4A89-87EB-49C32662AFE0}</a:tableStyleId>
              </a:tblPr>
              <a:tblGrid>
                <a:gridCol w="2819631"/>
                <a:gridCol w="7023552"/>
              </a:tblGrid>
              <a:tr h="513340">
                <a:tc>
                  <a:txBody>
                    <a:bodyPr/>
                    <a:lstStyle/>
                    <a:p>
                      <a:pPr algn="ctr">
                        <a:spcAft>
                          <a:spcPts val="0"/>
                        </a:spcAft>
                      </a:pPr>
                      <a:r>
                        <a:rPr lang="zh-CN" sz="2000" b="1"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审计法律责任</a:t>
                      </a:r>
                      <a:endParaRPr lang="zh-CN" sz="2000" b="1"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zh-CN" sz="2000" b="1"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偏离勤勉尽责（应有的职业谨慎）的程度</a:t>
                      </a:r>
                      <a:endParaRPr lang="zh-CN" sz="2000" b="1"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solidFill>
                      <a:schemeClr val="accent2">
                        <a:lumMod val="60000"/>
                        <a:lumOff val="40000"/>
                      </a:schemeClr>
                    </a:solidFill>
                  </a:tcPr>
                </a:tc>
              </a:tr>
              <a:tr h="936662">
                <a:tc>
                  <a:txBody>
                    <a:bodyPr/>
                    <a:lstStyle/>
                    <a:p>
                      <a:pPr algn="ctr">
                        <a:spcAft>
                          <a:spcPts val="0"/>
                        </a:spcAft>
                      </a:pP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普通过失</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lgn="ctr">
                        <a:spcAft>
                          <a:spcPts val="0"/>
                        </a:spcAft>
                      </a:pP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a:t>
                      </a:r>
                      <a:r>
                        <a:rPr lang="en-US" sz="2000" kern="100" dirty="0">
                          <a:effectLst/>
                          <a:latin typeface="Times New Roman" panose="02020603050405020304" pitchFamily="18" charset="0"/>
                          <a:ea typeface="楷体" panose="02010609060101010101" pitchFamily="49" charset="-122"/>
                          <a:cs typeface="Times New Roman" panose="02020603050405020304" pitchFamily="18" charset="0"/>
                        </a:rPr>
                        <a:t>Ordinary Negligence</a:t>
                      </a: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just">
                        <a:spcAft>
                          <a:spcPts val="0"/>
                        </a:spcAft>
                      </a:pPr>
                      <a:r>
                        <a:rPr 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在特定情况下缺乏人们期待的合理谨慎。</a:t>
                      </a:r>
                      <a:r>
                        <a:rPr lang="zh-CN" sz="1600" kern="100" dirty="0">
                          <a:effectLst/>
                          <a:latin typeface="Times New Roman" panose="02020603050405020304" pitchFamily="18" charset="0"/>
                          <a:ea typeface="楷体" panose="02010609060101010101" pitchFamily="49" charset="-122"/>
                          <a:cs typeface="Times New Roman" panose="02020603050405020304" pitchFamily="18" charset="0"/>
                        </a:rPr>
                        <a:t>评价审计人员是否缺乏合理谨慎，</a:t>
                      </a:r>
                      <a:endParaRPr lang="en-US" alt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lgn="just">
                        <a:spcAft>
                          <a:spcPts val="0"/>
                        </a:spcAft>
                      </a:pPr>
                      <a:r>
                        <a:rPr lang="zh-CN" sz="1600" kern="100" dirty="0">
                          <a:effectLst/>
                          <a:latin typeface="Times New Roman" panose="02020603050405020304" pitchFamily="18" charset="0"/>
                          <a:ea typeface="楷体" panose="02010609060101010101" pitchFamily="49" charset="-122"/>
                          <a:cs typeface="Times New Roman" panose="02020603050405020304" pitchFamily="18" charset="0"/>
                        </a:rPr>
                        <a:t>则根据在相同情况下其他具有胜任能力的审计人员将会怎样做。</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733778">
                <a:tc>
                  <a:txBody>
                    <a:bodyPr/>
                    <a:lstStyle/>
                    <a:p>
                      <a:pPr algn="ctr">
                        <a:spcAft>
                          <a:spcPts val="0"/>
                        </a:spcAft>
                      </a:pP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重大过失</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lgn="ctr">
                        <a:spcAft>
                          <a:spcPts val="0"/>
                        </a:spcAft>
                      </a:pP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a:t>
                      </a:r>
                      <a:r>
                        <a:rPr lang="en-US" sz="2000" kern="100" dirty="0">
                          <a:effectLst/>
                          <a:latin typeface="Times New Roman" panose="02020603050405020304" pitchFamily="18" charset="0"/>
                          <a:ea typeface="楷体" panose="02010609060101010101" pitchFamily="49" charset="-122"/>
                          <a:cs typeface="Times New Roman" panose="02020603050405020304" pitchFamily="18" charset="0"/>
                        </a:rPr>
                        <a:t>Gross Negligence</a:t>
                      </a: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just">
                        <a:spcAft>
                          <a:spcPts val="0"/>
                        </a:spcAft>
                      </a:pPr>
                      <a:r>
                        <a:rPr 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缺少人们期待的最起码的谨慎，相当于草率行为。</a:t>
                      </a:r>
                      <a:endParaRPr 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solidFill>
                      <a:schemeClr val="accent2">
                        <a:lumMod val="20000"/>
                        <a:lumOff val="80000"/>
                      </a:schemeClr>
                    </a:solidFill>
                  </a:tcPr>
                </a:tc>
              </a:tr>
              <a:tr h="846666">
                <a:tc>
                  <a:txBody>
                    <a:bodyPr/>
                    <a:lstStyle/>
                    <a:p>
                      <a:pPr algn="ctr">
                        <a:spcAft>
                          <a:spcPts val="0"/>
                        </a:spcAft>
                      </a:pP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共同过失</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lgn="ctr">
                        <a:spcAft>
                          <a:spcPts val="0"/>
                        </a:spcAft>
                      </a:pPr>
                      <a:r>
                        <a:rPr lang="en-US" sz="2000" kern="100" dirty="0">
                          <a:effectLst/>
                          <a:latin typeface="Times New Roman" panose="02020603050405020304" pitchFamily="18" charset="0"/>
                          <a:ea typeface="楷体" panose="02010609060101010101" pitchFamily="49" charset="-122"/>
                          <a:cs typeface="Times New Roman" panose="02020603050405020304" pitchFamily="18" charset="0"/>
                        </a:rPr>
                        <a:t>(Contributory Negligence)</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algn="just" defTabSz="914400" rtl="0" eaLnBrk="1" latinLnBrk="0" hangingPunct="1">
                        <a:spcAft>
                          <a:spcPts val="0"/>
                        </a:spcAft>
                      </a:pPr>
                      <a:r>
                        <a:rPr 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受害方自己也未能保持合理的谨慎。</a:t>
                      </a:r>
                      <a:endParaRPr 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891823">
                <a:tc>
                  <a:txBody>
                    <a:bodyPr/>
                    <a:lstStyle/>
                    <a:p>
                      <a:pPr algn="ctr">
                        <a:spcAft>
                          <a:spcPts val="0"/>
                        </a:spcAft>
                      </a:pP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推定欺诈</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lgn="ctr">
                        <a:spcAft>
                          <a:spcPts val="0"/>
                        </a:spcAft>
                      </a:pPr>
                      <a:r>
                        <a:rPr lang="en-US" sz="2000" kern="100" dirty="0">
                          <a:effectLst/>
                          <a:latin typeface="Times New Roman" panose="02020603050405020304" pitchFamily="18" charset="0"/>
                          <a:ea typeface="楷体" panose="02010609060101010101" pitchFamily="49" charset="-122"/>
                          <a:cs typeface="Times New Roman" panose="02020603050405020304" pitchFamily="18" charset="0"/>
                        </a:rPr>
                        <a:t>(Constructive Fraud)</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algn="just" defTabSz="914400" rtl="0" eaLnBrk="1" latinLnBrk="0" hangingPunct="1">
                        <a:spcAft>
                          <a:spcPts val="0"/>
                        </a:spcAft>
                      </a:pPr>
                      <a:r>
                        <a:rPr 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虽非蓄意欺诈或伤害他人，但却存在极端的或不同寻常的过失。</a:t>
                      </a:r>
                      <a:endParaRPr lang="en-US" alt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algn="just">
                        <a:spcAft>
                          <a:spcPts val="0"/>
                        </a:spcAft>
                      </a:pPr>
                      <a:r>
                        <a:rPr lang="zh-CN" sz="1600" kern="100" dirty="0">
                          <a:effectLst/>
                          <a:latin typeface="Times New Roman" panose="02020603050405020304" pitchFamily="18" charset="0"/>
                          <a:ea typeface="楷体" panose="02010609060101010101" pitchFamily="49" charset="-122"/>
                          <a:cs typeface="Times New Roman" panose="02020603050405020304" pitchFamily="18" charset="0"/>
                        </a:rPr>
                        <a:t>推定欺诈也可以定义为草率的行为：尽管不是蓄意欺诈报表使用者，但明知没有执行充分审计，却仍然发表了审计意见。</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solidFill>
                      <a:schemeClr val="accent2">
                        <a:lumMod val="20000"/>
                        <a:lumOff val="80000"/>
                      </a:schemeClr>
                    </a:solidFill>
                  </a:tcPr>
                </a:tc>
              </a:tr>
              <a:tr h="711200">
                <a:tc>
                  <a:txBody>
                    <a:bodyPr/>
                    <a:lstStyle/>
                    <a:p>
                      <a:pPr algn="ctr">
                        <a:spcAft>
                          <a:spcPts val="0"/>
                        </a:spcAft>
                      </a:pP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欺</a:t>
                      </a:r>
                      <a:r>
                        <a:rPr lang="en-US" sz="2000" kern="100" dirty="0">
                          <a:effectLst/>
                          <a:latin typeface="Times New Roman" panose="02020603050405020304" pitchFamily="18" charset="0"/>
                          <a:ea typeface="楷体" panose="02010609060101010101" pitchFamily="49" charset="-122"/>
                          <a:cs typeface="Times New Roman" panose="02020603050405020304" pitchFamily="18" charset="0"/>
                        </a:rPr>
                        <a:t>    </a:t>
                      </a: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诈</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lgn="ctr">
                        <a:spcAft>
                          <a:spcPts val="0"/>
                        </a:spcAft>
                      </a:pP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a:t>
                      </a:r>
                      <a:r>
                        <a:rPr lang="en-US" sz="2000" kern="100" dirty="0">
                          <a:effectLst/>
                          <a:latin typeface="Times New Roman" panose="02020603050405020304" pitchFamily="18" charset="0"/>
                          <a:ea typeface="楷体" panose="02010609060101010101" pitchFamily="49" charset="-122"/>
                          <a:cs typeface="Times New Roman" panose="02020603050405020304" pitchFamily="18" charset="0"/>
                        </a:rPr>
                        <a:t>Fraud</a:t>
                      </a:r>
                      <a:r>
                        <a:rPr lang="zh-CN" sz="2000" kern="100" dirty="0">
                          <a:effectLst/>
                          <a:latin typeface="Times New Roman" panose="02020603050405020304" pitchFamily="18" charset="0"/>
                          <a:ea typeface="楷体" panose="02010609060101010101" pitchFamily="49" charset="-122"/>
                          <a:cs typeface="Times New Roman" panose="02020603050405020304" pitchFamily="18" charset="0"/>
                        </a:rPr>
                        <a:t>）</a:t>
                      </a:r>
                      <a:endParaRPr lang="zh-CN" sz="20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algn="just" defTabSz="914400" rtl="0" eaLnBrk="1" latinLnBrk="0" hangingPunct="1">
                        <a:spcAft>
                          <a:spcPts val="0"/>
                        </a:spcAft>
                      </a:pPr>
                      <a:r>
                        <a:rPr 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对于发生的错报，既知道其虚假性，又进行蓄意欺诈。</a:t>
                      </a:r>
                      <a:endParaRPr lang="zh-CN" sz="1600" b="1" i="1"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713503" y="414523"/>
            <a:ext cx="67540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200" b="1" dirty="0">
                <a:solidFill>
                  <a:srgbClr val="DB5355"/>
                </a:solidFill>
                <a:latin typeface="微软雅黑" panose="020B0503020204020204" charset="-122"/>
                <a:ea typeface="微软雅黑" panose="020B0503020204020204" charset="-122"/>
              </a:rPr>
              <a:t>过失、欺诈与应有的职业谨慎的关系</a:t>
            </a:r>
            <a:endParaRPr lang="zh-CN" altLang="en-US" sz="3200" b="1" dirty="0">
              <a:solidFill>
                <a:srgbClr val="DB5355"/>
              </a:solidFill>
              <a:latin typeface="微软雅黑" panose="020B0503020204020204" charset="-122"/>
              <a:ea typeface="微软雅黑" panose="020B0503020204020204" charset="-122"/>
            </a:endParaRPr>
          </a:p>
        </p:txBody>
      </p:sp>
      <p:grpSp>
        <p:nvGrpSpPr>
          <p:cNvPr id="5" name="Group 3"/>
          <p:cNvGrpSpPr>
            <a:grpSpLocks noChangeAspect="1"/>
          </p:cNvGrpSpPr>
          <p:nvPr/>
        </p:nvGrpSpPr>
        <p:grpSpPr bwMode="auto">
          <a:xfrm>
            <a:off x="2619621" y="1363698"/>
            <a:ext cx="5968401" cy="4533592"/>
            <a:chOff x="2880" y="10394"/>
            <a:chExt cx="5287" cy="4016"/>
          </a:xfrm>
        </p:grpSpPr>
        <p:sp>
          <p:nvSpPr>
            <p:cNvPr id="6" name="Rectangle 28"/>
            <p:cNvSpPr>
              <a:spLocks noChangeAspect="1" noEditPoints="1" noChangeArrowheads="1" noChangeShapeType="1" noTextEdit="1"/>
            </p:cNvSpPr>
            <p:nvPr/>
          </p:nvSpPr>
          <p:spPr bwMode="auto">
            <a:xfrm>
              <a:off x="2880" y="10394"/>
              <a:ext cx="1980" cy="705"/>
            </a:xfrm>
            <a:prstGeom prst="rect">
              <a:avLst/>
            </a:prstGeom>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ctr" anchorCtr="0" upright="1">
              <a:noAutofit/>
            </a:bodyPr>
            <a:lstStyle/>
            <a:p>
              <a:pPr algn="ctr">
                <a:spcAft>
                  <a:spcPts val="0"/>
                </a:spcAft>
              </a:pPr>
              <a:r>
                <a:rPr lang="zh-CN" sz="2400" dirty="0">
                  <a:effectLst/>
                  <a:latin typeface="宋体" panose="02010600030101010101" pitchFamily="2" charset="-122"/>
                  <a:ea typeface="楷体" panose="02010609060101010101" pitchFamily="49" charset="-122"/>
                  <a:cs typeface="宋体" panose="02010600030101010101" pitchFamily="2" charset="-122"/>
                </a:rPr>
                <a:t>没有过失</a:t>
              </a:r>
              <a:endParaRPr lang="zh-CN" sz="24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7" name="Rectangle 29"/>
            <p:cNvSpPr>
              <a:spLocks noChangeAspect="1" noEditPoints="1" noChangeArrowheads="1" noChangeShapeType="1" noTextEdit="1"/>
            </p:cNvSpPr>
            <p:nvPr/>
          </p:nvSpPr>
          <p:spPr bwMode="auto">
            <a:xfrm>
              <a:off x="3240" y="11418"/>
              <a:ext cx="1980" cy="705"/>
            </a:xfrm>
            <a:prstGeom prst="rect">
              <a:avLst/>
            </a:prstGeom>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ctr" anchorCtr="0" upright="1">
              <a:noAutofit/>
            </a:bodyPr>
            <a:lstStyle/>
            <a:p>
              <a:pPr algn="ctr">
                <a:lnSpc>
                  <a:spcPts val="2300"/>
                </a:lnSpc>
              </a:pPr>
              <a:r>
                <a:rPr lang="zh-CN" altLang="en-US" sz="2400" dirty="0">
                  <a:latin typeface="宋体" panose="02010600030101010101" pitchFamily="2" charset="-122"/>
                  <a:ea typeface="楷体" panose="02010609060101010101" pitchFamily="49" charset="-122"/>
                </a:rPr>
                <a:t>普通过失</a:t>
              </a:r>
              <a:endParaRPr lang="zh-CN" altLang="en-US" sz="2400" dirty="0">
                <a:latin typeface="宋体" panose="02010600030101010101" pitchFamily="2" charset="-122"/>
                <a:ea typeface="楷体" panose="02010609060101010101" pitchFamily="49" charset="-122"/>
              </a:endParaRPr>
            </a:p>
          </p:txBody>
        </p:sp>
        <p:sp>
          <p:nvSpPr>
            <p:cNvPr id="8" name="Rectangle 30"/>
            <p:cNvSpPr>
              <a:spLocks noChangeAspect="1" noEditPoints="1" noChangeArrowheads="1" noChangeShapeType="1" noTextEdit="1"/>
            </p:cNvSpPr>
            <p:nvPr/>
          </p:nvSpPr>
          <p:spPr bwMode="auto">
            <a:xfrm>
              <a:off x="3626" y="12445"/>
              <a:ext cx="1980" cy="705"/>
            </a:xfrm>
            <a:prstGeom prst="rect">
              <a:avLst/>
            </a:prstGeom>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ctr" anchorCtr="0" upright="1">
              <a:noAutofit/>
            </a:bodyPr>
            <a:lstStyle/>
            <a:p>
              <a:pPr algn="ctr">
                <a:lnSpc>
                  <a:spcPts val="2300"/>
                </a:lnSpc>
                <a:spcAft>
                  <a:spcPts val="0"/>
                </a:spcAft>
              </a:pPr>
              <a:r>
                <a:rPr lang="zh-CN" altLang="en-US" sz="2400" dirty="0">
                  <a:latin typeface="宋体" panose="02010600030101010101" pitchFamily="2" charset="-122"/>
                  <a:ea typeface="楷体" panose="02010609060101010101" pitchFamily="49" charset="-122"/>
                </a:rPr>
                <a:t>重大过失</a:t>
              </a:r>
              <a:endParaRPr lang="zh-CN" altLang="en-US" sz="2400" dirty="0">
                <a:latin typeface="宋体" panose="02010600030101010101" pitchFamily="2" charset="-122"/>
                <a:ea typeface="楷体" panose="02010609060101010101" pitchFamily="49" charset="-122"/>
              </a:endParaRPr>
            </a:p>
          </p:txBody>
        </p:sp>
        <p:sp>
          <p:nvSpPr>
            <p:cNvPr id="9" name="Rectangle 31"/>
            <p:cNvSpPr>
              <a:spLocks noChangeAspect="1" noEditPoints="1" noChangeArrowheads="1" noChangeShapeType="1" noTextEdit="1"/>
            </p:cNvSpPr>
            <p:nvPr/>
          </p:nvSpPr>
          <p:spPr bwMode="auto">
            <a:xfrm>
              <a:off x="4140" y="13472"/>
              <a:ext cx="1980" cy="705"/>
            </a:xfrm>
            <a:prstGeom prst="rect">
              <a:avLst/>
            </a:prstGeom>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ctr" anchorCtr="0" upright="1">
              <a:noAutofit/>
            </a:bodyPr>
            <a:lstStyle/>
            <a:p>
              <a:pPr algn="ctr">
                <a:lnSpc>
                  <a:spcPts val="2300"/>
                </a:lnSpc>
              </a:pPr>
              <a:r>
                <a:rPr lang="zh-CN" altLang="en-US" sz="2400" dirty="0">
                  <a:latin typeface="宋体" panose="02010600030101010101" pitchFamily="2" charset="-122"/>
                  <a:ea typeface="楷体" panose="02010609060101010101" pitchFamily="49" charset="-122"/>
                </a:rPr>
                <a:t>欺</a:t>
              </a:r>
              <a:r>
                <a:rPr lang="en-US" sz="2400" dirty="0">
                  <a:latin typeface="宋体" panose="02010600030101010101" pitchFamily="2" charset="-122"/>
                  <a:ea typeface="楷体" panose="02010609060101010101" pitchFamily="49" charset="-122"/>
                </a:rPr>
                <a:t>    </a:t>
              </a:r>
              <a:r>
                <a:rPr lang="zh-CN" altLang="en-US" sz="2400" dirty="0">
                  <a:latin typeface="宋体" panose="02010600030101010101" pitchFamily="2" charset="-122"/>
                  <a:ea typeface="楷体" panose="02010609060101010101" pitchFamily="49" charset="-122"/>
                </a:rPr>
                <a:t>诈</a:t>
              </a:r>
              <a:endParaRPr lang="zh-CN" altLang="en-US" sz="2400" dirty="0">
                <a:latin typeface="宋体" panose="02010600030101010101" pitchFamily="2" charset="-122"/>
                <a:ea typeface="楷体" panose="02010609060101010101" pitchFamily="49" charset="-122"/>
              </a:endParaRPr>
            </a:p>
          </p:txBody>
        </p:sp>
        <p:sp>
          <p:nvSpPr>
            <p:cNvPr id="10" name="Rectangle 32"/>
            <p:cNvSpPr>
              <a:spLocks noChangeAspect="1" noEditPoints="1" noChangeArrowheads="1" noChangeShapeType="1" noTextEdit="1"/>
            </p:cNvSpPr>
            <p:nvPr/>
          </p:nvSpPr>
          <p:spPr bwMode="auto">
            <a:xfrm>
              <a:off x="5788" y="13705"/>
              <a:ext cx="2379" cy="705"/>
            </a:xfrm>
            <a:prstGeom prst="rect">
              <a:avLst/>
            </a:prstGeom>
            <a:noFill/>
            <a:ln w="9525">
              <a:solidFill>
                <a:srgbClr val="000000"/>
              </a:solidFill>
              <a:miter lim="800000"/>
            </a:ln>
            <a:extLst>
              <a:ext uri="{909E8E84-426E-40DD-AFC4-6F175D3DCCD1}">
                <a14:hiddenFill xmlns:a14="http://schemas.microsoft.com/office/drawing/2010/main">
                  <a:solidFill>
                    <a:srgbClr val="C0C0C0"/>
                  </a:solidFill>
                </a14:hiddenFill>
              </a:ext>
            </a:extLst>
          </p:spPr>
          <p:txBody>
            <a:bodyPr rot="0" vert="horz" wrap="square" lIns="91440" tIns="45720" rIns="91440" bIns="45720" anchor="ctr" anchorCtr="0" upright="1">
              <a:noAutofit/>
            </a:bodyPr>
            <a:lstStyle/>
            <a:p>
              <a:pPr algn="ctr">
                <a:lnSpc>
                  <a:spcPts val="2300"/>
                </a:lnSpc>
              </a:pPr>
              <a:r>
                <a:rPr lang="zh-CN" altLang="en-US" dirty="0">
                  <a:latin typeface="宋体" panose="02010600030101010101" pitchFamily="2" charset="-122"/>
                  <a:ea typeface="楷体" panose="02010609060101010101" pitchFamily="49" charset="-122"/>
                </a:rPr>
                <a:t>故意的合谋</a:t>
              </a:r>
              <a:endParaRPr lang="zh-CN" altLang="en-US" dirty="0">
                <a:latin typeface="宋体" panose="02010600030101010101" pitchFamily="2" charset="-122"/>
                <a:ea typeface="楷体" panose="02010609060101010101" pitchFamily="49" charset="-122"/>
              </a:endParaRPr>
            </a:p>
          </p:txBody>
        </p:sp>
        <p:sp>
          <p:nvSpPr>
            <p:cNvPr id="11" name="Rectangle 33"/>
            <p:cNvSpPr>
              <a:spLocks noChangeAspect="1" noEditPoints="1" noChangeArrowheads="1" noChangeShapeType="1" noTextEdit="1"/>
            </p:cNvSpPr>
            <p:nvPr/>
          </p:nvSpPr>
          <p:spPr bwMode="auto">
            <a:xfrm>
              <a:off x="5408" y="12665"/>
              <a:ext cx="2379" cy="705"/>
            </a:xfrm>
            <a:prstGeom prst="rect">
              <a:avLst/>
            </a:prstGeom>
            <a:noFill/>
            <a:ln w="9525">
              <a:solidFill>
                <a:srgbClr val="000000"/>
              </a:solidFill>
              <a:miter lim="800000"/>
            </a:ln>
            <a:extLst>
              <a:ext uri="{909E8E84-426E-40DD-AFC4-6F175D3DCCD1}">
                <a14:hiddenFill xmlns:a14="http://schemas.microsoft.com/office/drawing/2010/main">
                  <a:solidFill>
                    <a:srgbClr val="C0C0C0"/>
                  </a:solidFill>
                </a14:hiddenFill>
              </a:ext>
            </a:extLst>
          </p:spPr>
          <p:txBody>
            <a:bodyPr rot="0" vert="horz" wrap="square" lIns="91440" tIns="45720" rIns="91440" bIns="45720" anchor="ctr" anchorCtr="0" upright="1">
              <a:noAutofit/>
            </a:bodyPr>
            <a:lstStyle/>
            <a:p>
              <a:pPr algn="ctr">
                <a:lnSpc>
                  <a:spcPts val="2300"/>
                </a:lnSpc>
                <a:spcAft>
                  <a:spcPts val="0"/>
                </a:spcAft>
              </a:pPr>
              <a:r>
                <a:rPr lang="zh-CN" altLang="en-US" dirty="0">
                  <a:latin typeface="宋体" panose="02010600030101010101" pitchFamily="2" charset="-122"/>
                  <a:ea typeface="楷体" panose="02010609060101010101" pitchFamily="49" charset="-122"/>
                </a:rPr>
                <a:t>缺乏起码的职业谨慎</a:t>
              </a:r>
              <a:endParaRPr lang="zh-CN" altLang="en-US" dirty="0">
                <a:latin typeface="宋体" panose="02010600030101010101" pitchFamily="2" charset="-122"/>
                <a:ea typeface="楷体" panose="02010609060101010101" pitchFamily="49" charset="-122"/>
              </a:endParaRPr>
            </a:p>
          </p:txBody>
        </p:sp>
        <p:sp>
          <p:nvSpPr>
            <p:cNvPr id="12" name="Rectangle 34"/>
            <p:cNvSpPr>
              <a:spLocks noChangeAspect="1" noEditPoints="1" noChangeArrowheads="1" noChangeShapeType="1" noTextEdit="1"/>
            </p:cNvSpPr>
            <p:nvPr/>
          </p:nvSpPr>
          <p:spPr bwMode="auto">
            <a:xfrm>
              <a:off x="5014" y="11627"/>
              <a:ext cx="2379" cy="705"/>
            </a:xfrm>
            <a:prstGeom prst="rect">
              <a:avLst/>
            </a:prstGeom>
            <a:noFill/>
            <a:ln w="9525">
              <a:solidFill>
                <a:srgbClr val="000000"/>
              </a:solidFill>
              <a:miter lim="800000"/>
            </a:ln>
            <a:extLst>
              <a:ext uri="{909E8E84-426E-40DD-AFC4-6F175D3DCCD1}">
                <a14:hiddenFill xmlns:a14="http://schemas.microsoft.com/office/drawing/2010/main">
                  <a:solidFill>
                    <a:srgbClr val="C0C0C0"/>
                  </a:solidFill>
                </a14:hiddenFill>
              </a:ext>
            </a:extLst>
          </p:spPr>
          <p:txBody>
            <a:bodyPr rot="0" vert="horz" wrap="square" lIns="91440" tIns="45720" rIns="91440" bIns="45720" anchor="ctr" anchorCtr="0" upright="1">
              <a:noAutofit/>
            </a:bodyPr>
            <a:lstStyle/>
            <a:p>
              <a:pPr algn="ctr">
                <a:lnSpc>
                  <a:spcPts val="2300"/>
                </a:lnSpc>
              </a:pPr>
              <a:r>
                <a:rPr lang="zh-CN" altLang="en-US" dirty="0">
                  <a:latin typeface="宋体" panose="02010600030101010101" pitchFamily="2" charset="-122"/>
                  <a:ea typeface="楷体" panose="02010609060101010101" pitchFamily="49" charset="-122"/>
                </a:rPr>
                <a:t>缺乏合理的职业谨慎</a:t>
              </a:r>
              <a:endParaRPr lang="zh-CN" altLang="en-US" dirty="0">
                <a:latin typeface="宋体" panose="02010600030101010101" pitchFamily="2" charset="-122"/>
                <a:ea typeface="楷体" panose="02010609060101010101" pitchFamily="49" charset="-122"/>
              </a:endParaRPr>
            </a:p>
          </p:txBody>
        </p:sp>
        <p:sp>
          <p:nvSpPr>
            <p:cNvPr id="13" name="Rectangle 35"/>
            <p:cNvSpPr>
              <a:spLocks noChangeAspect="1" noEditPoints="1" noChangeArrowheads="1" noChangeShapeType="1" noTextEdit="1"/>
            </p:cNvSpPr>
            <p:nvPr/>
          </p:nvSpPr>
          <p:spPr bwMode="auto">
            <a:xfrm>
              <a:off x="4640" y="10558"/>
              <a:ext cx="2380" cy="705"/>
            </a:xfrm>
            <a:prstGeom prst="rect">
              <a:avLst/>
            </a:prstGeom>
            <a:noFill/>
            <a:ln w="9525">
              <a:solidFill>
                <a:srgbClr val="000000"/>
              </a:solidFill>
              <a:miter lim="800000"/>
            </a:ln>
            <a:extLst>
              <a:ext uri="{909E8E84-426E-40DD-AFC4-6F175D3DCCD1}">
                <a14:hiddenFill xmlns:a14="http://schemas.microsoft.com/office/drawing/2010/main">
                  <a:solidFill>
                    <a:srgbClr val="C0C0C0"/>
                  </a:solidFill>
                </a14:hiddenFill>
              </a:ext>
            </a:extLst>
          </p:spPr>
          <p:txBody>
            <a:bodyPr rot="0" vert="horz" wrap="square" lIns="91440" tIns="45720" rIns="91440" bIns="45720" anchor="ctr" anchorCtr="0" upright="1">
              <a:noAutofit/>
            </a:bodyPr>
            <a:lstStyle/>
            <a:p>
              <a:pPr algn="ctr">
                <a:lnSpc>
                  <a:spcPts val="2300"/>
                </a:lnSpc>
                <a:spcAft>
                  <a:spcPts val="0"/>
                </a:spcAft>
              </a:pPr>
              <a:r>
                <a:rPr lang="zh-CN" dirty="0">
                  <a:effectLst/>
                  <a:latin typeface="宋体" panose="02010600030101010101" pitchFamily="2" charset="-122"/>
                  <a:ea typeface="楷体" panose="02010609060101010101" pitchFamily="49" charset="-122"/>
                  <a:cs typeface="宋体" panose="02010600030101010101" pitchFamily="2" charset="-122"/>
                </a:rPr>
                <a:t>保持合理的职业谨慎</a:t>
              </a:r>
              <a:endParaRPr lang="zh-CN" dirty="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14" name="Line 37"/>
            <p:cNvCxnSpPr>
              <a:cxnSpLocks noChangeAspect="1" noEditPoints="1" noChangeArrowheads="1" noChangeShapeType="1"/>
            </p:cNvCxnSpPr>
            <p:nvPr/>
          </p:nvCxnSpPr>
          <p:spPr bwMode="auto">
            <a:xfrm>
              <a:off x="3960" y="11106"/>
              <a:ext cx="0" cy="312"/>
            </a:xfrm>
            <a:prstGeom prst="line">
              <a:avLst/>
            </a:prstGeom>
            <a:noFill/>
            <a:ln w="12700">
              <a:solidFill>
                <a:srgbClr val="000000"/>
              </a:solidFill>
              <a:round/>
              <a:tailEnd type="triangle" w="med" len="med"/>
            </a:ln>
            <a:extLst>
              <a:ext uri="{909E8E84-426E-40DD-AFC4-6F175D3DCCD1}">
                <a14:hiddenFill xmlns:a14="http://schemas.microsoft.com/office/drawing/2010/main">
                  <a:noFill/>
                </a14:hiddenFill>
              </a:ext>
            </a:extLst>
          </p:spPr>
        </p:cxnSp>
        <p:cxnSp>
          <p:nvCxnSpPr>
            <p:cNvPr id="15" name="Line 38"/>
            <p:cNvCxnSpPr>
              <a:cxnSpLocks noChangeAspect="1" noEditPoints="1" noChangeArrowheads="1" noChangeShapeType="1"/>
            </p:cNvCxnSpPr>
            <p:nvPr/>
          </p:nvCxnSpPr>
          <p:spPr bwMode="auto">
            <a:xfrm>
              <a:off x="4320" y="12133"/>
              <a:ext cx="0" cy="312"/>
            </a:xfrm>
            <a:prstGeom prst="line">
              <a:avLst/>
            </a:prstGeom>
            <a:noFill/>
            <a:ln w="12700">
              <a:solidFill>
                <a:srgbClr val="000000"/>
              </a:solidFill>
              <a:round/>
              <a:tailEnd type="triangle" w="med" len="med"/>
            </a:ln>
            <a:extLst>
              <a:ext uri="{909E8E84-426E-40DD-AFC4-6F175D3DCCD1}">
                <a14:hiddenFill xmlns:a14="http://schemas.microsoft.com/office/drawing/2010/main">
                  <a:noFill/>
                </a14:hiddenFill>
              </a:ext>
            </a:extLst>
          </p:spPr>
        </p:cxnSp>
        <p:cxnSp>
          <p:nvCxnSpPr>
            <p:cNvPr id="16" name="Line 39"/>
            <p:cNvCxnSpPr>
              <a:cxnSpLocks noChangeAspect="1" noEditPoints="1" noChangeArrowheads="1" noChangeShapeType="1"/>
            </p:cNvCxnSpPr>
            <p:nvPr/>
          </p:nvCxnSpPr>
          <p:spPr bwMode="auto">
            <a:xfrm>
              <a:off x="4680" y="13160"/>
              <a:ext cx="0" cy="312"/>
            </a:xfrm>
            <a:prstGeom prst="line">
              <a:avLst/>
            </a:prstGeom>
            <a:noFill/>
            <a:ln w="12700">
              <a:solidFill>
                <a:srgbClr val="000000"/>
              </a:solidFill>
              <a:rou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a:t>
            </a:r>
            <a:r>
              <a:rPr lang="zh-CN" altLang="en-US" dirty="0"/>
              <a:t> </a:t>
            </a:r>
            <a:r>
              <a:rPr lang="en-US" altLang="zh-CN" dirty="0"/>
              <a:t>PROFESSIONAL</a:t>
            </a:r>
            <a:r>
              <a:rPr lang="zh-CN" altLang="en-US" dirty="0"/>
              <a:t> </a:t>
            </a:r>
            <a:r>
              <a:rPr lang="en-US" altLang="zh-CN" dirty="0"/>
              <a:t>ACCOUNTANT</a:t>
            </a:r>
            <a:endParaRPr lang="zh-CN" altLang="en-US" dirty="0"/>
          </a:p>
        </p:txBody>
      </p:sp>
      <p:sp>
        <p:nvSpPr>
          <p:cNvPr id="3" name="内容占位符 2"/>
          <p:cNvSpPr>
            <a:spLocks noGrp="1"/>
          </p:cNvSpPr>
          <p:nvPr>
            <p:ph idx="1"/>
          </p:nvPr>
        </p:nvSpPr>
        <p:spPr/>
        <p:txBody>
          <a:bodyPr/>
          <a:lstStyle/>
          <a:p>
            <a:r>
              <a:rPr lang="en-US" altLang="zh-CN" dirty="0"/>
              <a:t>Should be objective</a:t>
            </a:r>
            <a:endParaRPr lang="en-US" altLang="zh-CN" dirty="0"/>
          </a:p>
          <a:p>
            <a:r>
              <a:rPr lang="en-US" altLang="zh-CN" dirty="0"/>
              <a:t>Take full responsibility for the tasks they are entrusted to do</a:t>
            </a:r>
            <a:endParaRPr lang="en-US" altLang="zh-CN" dirty="0"/>
          </a:p>
          <a:p>
            <a:r>
              <a:rPr lang="en-US" altLang="zh-CN" dirty="0"/>
              <a:t>Adopt proper planning</a:t>
            </a:r>
            <a:endParaRPr lang="en-US" altLang="zh-CN" dirty="0"/>
          </a:p>
          <a:p>
            <a:r>
              <a:rPr lang="en-US" altLang="zh-CN" dirty="0"/>
              <a:t>Control procedures</a:t>
            </a:r>
            <a:endParaRPr lang="en-US" altLang="zh-CN" dirty="0"/>
          </a:p>
          <a:p>
            <a:r>
              <a:rPr lang="en-US" altLang="zh-CN" dirty="0"/>
              <a:t>Possesses the integrity to maintain a professional approach to work</a:t>
            </a:r>
            <a:endParaRPr lang="en-US" altLang="zh-CN" dirty="0"/>
          </a:p>
          <a:p>
            <a:pPr marL="0" indent="0">
              <a:buNone/>
            </a:pP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CONFIDENTIALITY</a:t>
            </a:r>
            <a:endParaRPr lang="zh-CN" altLang="en-US" dirty="0"/>
          </a:p>
        </p:txBody>
      </p:sp>
      <p:sp>
        <p:nvSpPr>
          <p:cNvPr id="3" name="内容占位符 2"/>
          <p:cNvSpPr>
            <a:spLocks noGrp="1"/>
          </p:cNvSpPr>
          <p:nvPr>
            <p:ph idx="1"/>
          </p:nvPr>
        </p:nvSpPr>
        <p:spPr/>
        <p:txBody>
          <a:bodyPr/>
          <a:lstStyle/>
          <a:p>
            <a:pPr marL="342900" indent="-342900" algn="just">
              <a:buFont typeface="Arial" panose="020B0604020202020204" pitchFamily="34" charset="0"/>
              <a:buChar char="•"/>
            </a:pPr>
            <a:r>
              <a:rPr lang="en-US" altLang="zh-CN" sz="3200" dirty="0"/>
              <a:t>should respect the confidentiality of information </a:t>
            </a:r>
            <a:endParaRPr lang="en-US" altLang="zh-CN" sz="3200" dirty="0"/>
          </a:p>
          <a:p>
            <a:pPr marL="342900" indent="-342900" algn="just">
              <a:buFont typeface="Arial" panose="020B0604020202020204" pitchFamily="34" charset="0"/>
              <a:buChar char="•"/>
            </a:pPr>
            <a:r>
              <a:rPr lang="en-US" altLang="zh-CN" sz="3200" dirty="0"/>
              <a:t>acquired as a result of professional and business relationships </a:t>
            </a:r>
            <a:endParaRPr lang="en-US" altLang="zh-CN" sz="3200" dirty="0"/>
          </a:p>
          <a:p>
            <a:pPr marL="342900" indent="-342900" algn="just">
              <a:buFont typeface="Arial" panose="020B0604020202020204" pitchFamily="34" charset="0"/>
              <a:buChar char="•"/>
            </a:pPr>
            <a:r>
              <a:rPr lang="en-US" altLang="zh-CN" sz="3200" dirty="0"/>
              <a:t>should not disclose any such information to third parties without proper and specific authority</a:t>
            </a:r>
            <a:endParaRPr lang="en-US" altLang="zh-CN" sz="3200" dirty="0"/>
          </a:p>
          <a:p>
            <a:pPr marL="342900" indent="-342900" algn="just">
              <a:buFont typeface="Arial" panose="020B0604020202020204" pitchFamily="34" charset="0"/>
              <a:buChar char="•"/>
            </a:pPr>
            <a:r>
              <a:rPr lang="en-US" altLang="zh-CN" sz="3200" dirty="0"/>
              <a:t>unless there is a legal or professional right or duty to  disclose it.</a:t>
            </a:r>
            <a:endParaRPr lang="zh-CN" alt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CONFIDENTIALITY</a:t>
            </a:r>
            <a:endParaRPr lang="zh-CN" altLang="en-US" dirty="0"/>
          </a:p>
        </p:txBody>
      </p:sp>
      <p:sp>
        <p:nvSpPr>
          <p:cNvPr id="3" name="内容占位符 2"/>
          <p:cNvSpPr>
            <a:spLocks noGrp="1"/>
          </p:cNvSpPr>
          <p:nvPr>
            <p:ph idx="1"/>
          </p:nvPr>
        </p:nvSpPr>
        <p:spPr>
          <a:xfrm>
            <a:off x="838200" y="1560443"/>
            <a:ext cx="10515600" cy="4616520"/>
          </a:xfrm>
        </p:spPr>
        <p:txBody>
          <a:bodyPr>
            <a:normAutofit/>
          </a:bodyPr>
          <a:lstStyle/>
          <a:p>
            <a:r>
              <a:rPr lang="en-US" altLang="zh-CN" dirty="0"/>
              <a:t>Disclosure is required by law</a:t>
            </a:r>
            <a:endParaRPr lang="en-US" altLang="zh-CN" dirty="0"/>
          </a:p>
          <a:p>
            <a:r>
              <a:rPr lang="en-US" altLang="zh-CN" dirty="0"/>
              <a:t>Disclosure is permitted by law and is authorized by the client or the employing organization </a:t>
            </a:r>
            <a:endParaRPr lang="en-US" altLang="zh-CN" dirty="0"/>
          </a:p>
          <a:p>
            <a:r>
              <a:rPr lang="en-US" altLang="zh-CN" dirty="0"/>
              <a:t>There is a professional duty or right to disclose, when not prohibited by law:</a:t>
            </a:r>
            <a:endParaRPr lang="en-US" altLang="zh-CN" dirty="0"/>
          </a:p>
          <a:p>
            <a:pPr marL="514350" indent="-514350">
              <a:buAutoNum type="arabicPeriod"/>
            </a:pPr>
            <a:r>
              <a:rPr lang="en-US" altLang="zh-CN" sz="2200" dirty="0"/>
              <a:t>To comply with the quality review of a professional body</a:t>
            </a:r>
            <a:endParaRPr lang="en-US" altLang="zh-CN" sz="2200" dirty="0"/>
          </a:p>
          <a:p>
            <a:pPr marL="514350" indent="-514350">
              <a:buAutoNum type="arabicPeriod"/>
            </a:pPr>
            <a:r>
              <a:rPr lang="en-US" altLang="zh-CN" sz="2200" dirty="0"/>
              <a:t>To respond to an inquiry or investigation by a professional or regulatory body</a:t>
            </a:r>
            <a:endParaRPr lang="en-US" altLang="zh-CN" sz="2200" dirty="0"/>
          </a:p>
          <a:p>
            <a:pPr marL="514350" indent="-514350">
              <a:buAutoNum type="arabicPeriod"/>
            </a:pPr>
            <a:r>
              <a:rPr lang="en-US" altLang="zh-CN" sz="2200" dirty="0"/>
              <a:t>To protect the professional interests of a member in legal proceeding</a:t>
            </a:r>
            <a:endParaRPr lang="en-US" altLang="zh-CN" sz="2200" dirty="0"/>
          </a:p>
          <a:p>
            <a:pPr marL="514350" indent="-514350">
              <a:buAutoNum type="arabicPeriod"/>
            </a:pPr>
            <a:r>
              <a:rPr lang="en-US" altLang="zh-CN" sz="2200" dirty="0"/>
              <a:t>To comply with technical and professional standards, including ethics requirements. </a:t>
            </a:r>
            <a:endParaRPr lang="zh-CN" altLang="en-US" sz="2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a:spLocks noChangeArrowheads="1"/>
          </p:cNvSpPr>
          <p:nvPr/>
        </p:nvSpPr>
        <p:spPr bwMode="auto">
          <a:xfrm>
            <a:off x="713503" y="694825"/>
            <a:ext cx="5382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200" dirty="0">
                <a:latin typeface="+mj-lt"/>
              </a:rPr>
              <a:t>CONFIDENTIALITY</a:t>
            </a:r>
            <a:endParaRPr lang="zh-CN" altLang="en-US" sz="3200" b="1" dirty="0">
              <a:latin typeface="+mj-lt"/>
              <a:ea typeface="微软雅黑" panose="020B0503020204020204" charset="-122"/>
            </a:endParaRPr>
          </a:p>
        </p:txBody>
      </p:sp>
      <p:sp>
        <p:nvSpPr>
          <p:cNvPr id="9" name="圆角矩形 6"/>
          <p:cNvSpPr/>
          <p:nvPr/>
        </p:nvSpPr>
        <p:spPr>
          <a:xfrm>
            <a:off x="5282331" y="1778214"/>
            <a:ext cx="2381693" cy="91971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3600" b="1" dirty="0">
                <a:latin typeface="仿宋" panose="02010609060101010101" pitchFamily="49" charset="-122"/>
                <a:ea typeface="仿宋" panose="02010609060101010101" pitchFamily="49" charset="-122"/>
              </a:rPr>
              <a:t>保密原则</a:t>
            </a:r>
            <a:endParaRPr kumimoji="1" lang="zh-CN" altLang="en-US" sz="3600" b="1" dirty="0">
              <a:latin typeface="仿宋" panose="02010609060101010101" pitchFamily="49" charset="-122"/>
              <a:ea typeface="仿宋" panose="02010609060101010101" pitchFamily="49" charset="-122"/>
            </a:endParaRPr>
          </a:p>
        </p:txBody>
      </p:sp>
      <p:sp>
        <p:nvSpPr>
          <p:cNvPr id="11" name="虚尾箭头 14"/>
          <p:cNvSpPr/>
          <p:nvPr/>
        </p:nvSpPr>
        <p:spPr>
          <a:xfrm>
            <a:off x="4052713" y="2056419"/>
            <a:ext cx="1055756" cy="356191"/>
          </a:xfrm>
          <a:prstGeom prst="stripedRightArrow">
            <a:avLst>
              <a:gd name="adj1" fmla="val 43661"/>
              <a:gd name="adj2"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13" name="矩形 12"/>
          <p:cNvSpPr/>
          <p:nvPr/>
        </p:nvSpPr>
        <p:spPr>
          <a:xfrm>
            <a:off x="524468" y="1616197"/>
            <a:ext cx="3325097" cy="13776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kumimoji="1" lang="zh-CN" altLang="en-US" sz="2000" b="1" dirty="0">
                <a:solidFill>
                  <a:schemeClr val="bg1"/>
                </a:solidFill>
                <a:latin typeface="仿宋" panose="02010609060101010101" pitchFamily="49" charset="-122"/>
                <a:ea typeface="仿宋" panose="02010609060101010101" pitchFamily="49" charset="-122"/>
              </a:rPr>
              <a:t>法律实践上的隐私保护和</a:t>
            </a:r>
            <a:endParaRPr kumimoji="1" lang="en-US" altLang="zh-CN" sz="2000" b="1" dirty="0">
              <a:solidFill>
                <a:schemeClr val="bg1"/>
              </a:solidFill>
              <a:latin typeface="仿宋" panose="02010609060101010101" pitchFamily="49" charset="-122"/>
              <a:ea typeface="仿宋" panose="02010609060101010101" pitchFamily="49" charset="-122"/>
            </a:endParaRPr>
          </a:p>
          <a:p>
            <a:pPr algn="ctr">
              <a:lnSpc>
                <a:spcPct val="150000"/>
              </a:lnSpc>
            </a:pPr>
            <a:r>
              <a:rPr kumimoji="1" lang="zh-CN" altLang="en-US" sz="2000" b="1" dirty="0">
                <a:solidFill>
                  <a:schemeClr val="bg1"/>
                </a:solidFill>
                <a:latin typeface="仿宋" panose="02010609060101010101" pitchFamily="49" charset="-122"/>
                <a:ea typeface="仿宋" panose="02010609060101010101" pitchFamily="49" charset="-122"/>
              </a:rPr>
              <a:t>商业实践上的商业秘密保护</a:t>
            </a:r>
            <a:endParaRPr kumimoji="1" lang="zh-CN" altLang="en-US" sz="2000" b="1" dirty="0">
              <a:solidFill>
                <a:schemeClr val="bg1"/>
              </a:solidFill>
              <a:latin typeface="仿宋" panose="02010609060101010101" pitchFamily="49" charset="-122"/>
              <a:ea typeface="仿宋" panose="02010609060101010101" pitchFamily="49" charset="-122"/>
            </a:endParaRPr>
          </a:p>
        </p:txBody>
      </p:sp>
      <p:sp>
        <p:nvSpPr>
          <p:cNvPr id="15" name="虚尾箭头 18"/>
          <p:cNvSpPr/>
          <p:nvPr/>
        </p:nvSpPr>
        <p:spPr>
          <a:xfrm rot="10800000">
            <a:off x="7862712" y="2053208"/>
            <a:ext cx="1055756" cy="356191"/>
          </a:xfrm>
          <a:prstGeom prst="stripedRightArrow">
            <a:avLst>
              <a:gd name="adj1" fmla="val 43661"/>
              <a:gd name="adj2"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
        <p:nvSpPr>
          <p:cNvPr id="17" name="矩形 16"/>
          <p:cNvSpPr/>
          <p:nvPr/>
        </p:nvSpPr>
        <p:spPr>
          <a:xfrm>
            <a:off x="9096790" y="1616197"/>
            <a:ext cx="2381693" cy="13776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zh-CN" altLang="en-US" sz="2000" b="1" dirty="0">
                <a:latin typeface="仿宋" panose="02010609060101010101" pitchFamily="49" charset="-122"/>
                <a:ea typeface="仿宋" panose="02010609060101010101" pitchFamily="49" charset="-122"/>
              </a:rPr>
              <a:t>法理上的私人性（</a:t>
            </a:r>
            <a:r>
              <a:rPr lang="en-GB" altLang="zh-CN" sz="2000" b="1" dirty="0">
                <a:latin typeface="仿宋" panose="02010609060101010101" pitchFamily="49" charset="-122"/>
                <a:ea typeface="仿宋" panose="02010609060101010101" pitchFamily="49" charset="-122"/>
              </a:rPr>
              <a:t>Privacy</a:t>
            </a:r>
            <a:r>
              <a:rPr lang="zh-CN" altLang="en-US" sz="2000" b="1" dirty="0">
                <a:latin typeface="仿宋" panose="02010609060101010101" pitchFamily="49" charset="-122"/>
                <a:ea typeface="仿宋" panose="02010609060101010101" pitchFamily="49" charset="-122"/>
              </a:rPr>
              <a:t>）之属性 </a:t>
            </a:r>
            <a:endParaRPr lang="zh-CN" altLang="en-US" sz="2000" b="1" dirty="0">
              <a:latin typeface="仿宋" panose="02010609060101010101" pitchFamily="49" charset="-122"/>
              <a:ea typeface="仿宋" panose="02010609060101010101" pitchFamily="49" charset="-122"/>
            </a:endParaRPr>
          </a:p>
        </p:txBody>
      </p:sp>
      <p:sp>
        <p:nvSpPr>
          <p:cNvPr id="19" name="矩形 18"/>
          <p:cNvSpPr/>
          <p:nvPr/>
        </p:nvSpPr>
        <p:spPr>
          <a:xfrm>
            <a:off x="5021606" y="4178800"/>
            <a:ext cx="3155764" cy="137764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kumimoji="1" lang="zh-CN" altLang="en-US" sz="2000" b="1" dirty="0">
                <a:solidFill>
                  <a:schemeClr val="bg1"/>
                </a:solidFill>
                <a:latin typeface="仿宋" panose="02010609060101010101" pitchFamily="49" charset="-122"/>
                <a:ea typeface="仿宋" panose="02010609060101010101" pitchFamily="49" charset="-122"/>
              </a:rPr>
              <a:t>要求会计师对职业活动中获知的所有涉密信息保密</a:t>
            </a:r>
            <a:endParaRPr kumimoji="1" lang="zh-CN" altLang="en-US" sz="2000" b="1" dirty="0">
              <a:solidFill>
                <a:schemeClr val="bg1"/>
              </a:solidFill>
              <a:latin typeface="仿宋" panose="02010609060101010101" pitchFamily="49" charset="-122"/>
              <a:ea typeface="仿宋" panose="02010609060101010101" pitchFamily="49" charset="-122"/>
            </a:endParaRPr>
          </a:p>
        </p:txBody>
      </p:sp>
      <p:sp>
        <p:nvSpPr>
          <p:cNvPr id="21" name="虚尾箭头 22"/>
          <p:cNvSpPr/>
          <p:nvPr/>
        </p:nvSpPr>
        <p:spPr>
          <a:xfrm rot="5400000">
            <a:off x="6058517" y="3145987"/>
            <a:ext cx="1081942" cy="573467"/>
          </a:xfrm>
          <a:prstGeom prst="stripedRightArrow">
            <a:avLst>
              <a:gd name="adj1" fmla="val 43661"/>
              <a:gd name="adj2"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713503" y="557665"/>
            <a:ext cx="53824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en-US" altLang="zh-CN" sz="3200" dirty="0">
                <a:latin typeface="+mj-lt"/>
              </a:rPr>
              <a:t>CONFIDENTIALITY</a:t>
            </a:r>
            <a:endParaRPr lang="zh-CN" altLang="en-US" sz="3200" b="1" dirty="0">
              <a:latin typeface="+mj-lt"/>
              <a:ea typeface="微软雅黑" panose="020B0503020204020204" charset="-122"/>
            </a:endParaRPr>
          </a:p>
          <a:p>
            <a:pPr eaLnBrk="1" hangingPunct="1">
              <a:lnSpc>
                <a:spcPct val="100000"/>
              </a:lnSpc>
              <a:spcBef>
                <a:spcPct val="0"/>
              </a:spcBef>
              <a:buFontTx/>
              <a:buNone/>
            </a:pPr>
            <a:endParaRPr lang="zh-CN" altLang="en-US" sz="3200" b="1" dirty="0">
              <a:latin typeface="微软雅黑" panose="020B0503020204020204" charset="-122"/>
              <a:ea typeface="微软雅黑" panose="020B0503020204020204" charset="-122"/>
            </a:endParaRPr>
          </a:p>
        </p:txBody>
      </p:sp>
      <p:sp>
        <p:nvSpPr>
          <p:cNvPr id="7" name="AutoShape 6"/>
          <p:cNvSpPr>
            <a:spLocks noChangeArrowheads="1"/>
          </p:cNvSpPr>
          <p:nvPr/>
        </p:nvSpPr>
        <p:spPr bwMode="gray">
          <a:xfrm>
            <a:off x="793044" y="2151725"/>
            <a:ext cx="3200400" cy="1201073"/>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dirty="0">
              <a:solidFill>
                <a:schemeClr val="bg1"/>
              </a:solidFill>
            </a:endParaRPr>
          </a:p>
        </p:txBody>
      </p:sp>
      <p:sp>
        <p:nvSpPr>
          <p:cNvPr id="9" name="文本框 8"/>
          <p:cNvSpPr txBox="1"/>
          <p:nvPr/>
        </p:nvSpPr>
        <p:spPr>
          <a:xfrm>
            <a:off x="1542317" y="2274317"/>
            <a:ext cx="2137834" cy="954107"/>
          </a:xfrm>
          <a:prstGeom prst="rect">
            <a:avLst/>
          </a:prstGeom>
          <a:noFill/>
        </p:spPr>
        <p:txBody>
          <a:bodyPr wrap="square" rtlCol="0">
            <a:spAutoFit/>
          </a:bodyPr>
          <a:lstStyle/>
          <a:p>
            <a:r>
              <a:rPr kumimoji="1" lang="zh-CN" altLang="en-US" sz="2800" b="1" dirty="0">
                <a:solidFill>
                  <a:schemeClr val="bg1"/>
                </a:solidFill>
                <a:latin typeface="仿宋" panose="02010609060101010101" pitchFamily="49" charset="-122"/>
                <a:ea typeface="仿宋" panose="02010609060101010101" pitchFamily="49" charset="-122"/>
              </a:rPr>
              <a:t>受雇单位（客户）</a:t>
            </a:r>
            <a:endParaRPr kumimoji="1" lang="zh-CN" altLang="en-US" sz="2800" b="1" dirty="0">
              <a:solidFill>
                <a:schemeClr val="bg1"/>
              </a:solidFill>
              <a:latin typeface="仿宋" panose="02010609060101010101" pitchFamily="49" charset="-122"/>
              <a:ea typeface="仿宋" panose="02010609060101010101" pitchFamily="49" charset="-122"/>
            </a:endParaRPr>
          </a:p>
        </p:txBody>
      </p:sp>
      <p:sp>
        <p:nvSpPr>
          <p:cNvPr id="11" name="AutoShape 6"/>
          <p:cNvSpPr>
            <a:spLocks noChangeArrowheads="1"/>
          </p:cNvSpPr>
          <p:nvPr/>
        </p:nvSpPr>
        <p:spPr bwMode="gray">
          <a:xfrm>
            <a:off x="7760374" y="2151725"/>
            <a:ext cx="3189854" cy="1201073"/>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dirty="0">
              <a:solidFill>
                <a:schemeClr val="bg1"/>
              </a:solidFill>
            </a:endParaRPr>
          </a:p>
        </p:txBody>
      </p:sp>
      <p:sp>
        <p:nvSpPr>
          <p:cNvPr id="13" name="文本框 12"/>
          <p:cNvSpPr txBox="1"/>
          <p:nvPr/>
        </p:nvSpPr>
        <p:spPr>
          <a:xfrm>
            <a:off x="7856700" y="2249113"/>
            <a:ext cx="3189854" cy="954107"/>
          </a:xfrm>
          <a:prstGeom prst="rect">
            <a:avLst/>
          </a:prstGeom>
          <a:noFill/>
        </p:spPr>
        <p:txBody>
          <a:bodyPr wrap="square" rtlCol="0">
            <a:spAutoFit/>
          </a:bodyPr>
          <a:lstStyle/>
          <a:p>
            <a:r>
              <a:rPr kumimoji="1" lang="zh-CN" altLang="en-US" sz="2800" b="1" dirty="0">
                <a:solidFill>
                  <a:schemeClr val="bg1"/>
                </a:solidFill>
                <a:latin typeface="仿宋" panose="02010609060101010101" pitchFamily="49" charset="-122"/>
                <a:ea typeface="仿宋" panose="02010609060101010101" pitchFamily="49" charset="-122"/>
              </a:rPr>
              <a:t>单位会计人员</a:t>
            </a:r>
            <a:endParaRPr kumimoji="1" lang="en-US" altLang="zh-CN" sz="2800" b="1" dirty="0">
              <a:solidFill>
                <a:schemeClr val="bg1"/>
              </a:solidFill>
              <a:latin typeface="仿宋" panose="02010609060101010101" pitchFamily="49" charset="-122"/>
              <a:ea typeface="仿宋" panose="02010609060101010101" pitchFamily="49" charset="-122"/>
            </a:endParaRPr>
          </a:p>
          <a:p>
            <a:r>
              <a:rPr kumimoji="1" lang="zh-CN" altLang="en-US" sz="2800" b="1" dirty="0">
                <a:solidFill>
                  <a:schemeClr val="bg1"/>
                </a:solidFill>
                <a:latin typeface="仿宋" panose="02010609060101010101" pitchFamily="49" charset="-122"/>
                <a:ea typeface="仿宋" panose="02010609060101010101" pitchFamily="49" charset="-122"/>
              </a:rPr>
              <a:t>（注册会计师）</a:t>
            </a:r>
            <a:endParaRPr kumimoji="1" lang="zh-CN" altLang="en-US" sz="2800" b="1" dirty="0">
              <a:solidFill>
                <a:schemeClr val="bg1"/>
              </a:solidFill>
              <a:latin typeface="仿宋" panose="02010609060101010101" pitchFamily="49" charset="-122"/>
              <a:ea typeface="仿宋" panose="02010609060101010101" pitchFamily="49" charset="-122"/>
            </a:endParaRPr>
          </a:p>
        </p:txBody>
      </p:sp>
      <p:sp>
        <p:nvSpPr>
          <p:cNvPr id="15" name="左右箭头 11"/>
          <p:cNvSpPr/>
          <p:nvPr/>
        </p:nvSpPr>
        <p:spPr>
          <a:xfrm>
            <a:off x="4167138" y="2419074"/>
            <a:ext cx="3407705" cy="481837"/>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上箭头 13"/>
          <p:cNvSpPr/>
          <p:nvPr/>
        </p:nvSpPr>
        <p:spPr>
          <a:xfrm>
            <a:off x="5647959" y="3606457"/>
            <a:ext cx="896082" cy="1613265"/>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4"/>
          <p:cNvSpPr/>
          <p:nvPr/>
        </p:nvSpPr>
        <p:spPr>
          <a:xfrm>
            <a:off x="4939942" y="5354289"/>
            <a:ext cx="2312115" cy="68686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3200" b="1" dirty="0">
                <a:latin typeface="仿宋" panose="02010609060101010101" pitchFamily="49" charset="-122"/>
                <a:ea typeface="仿宋" panose="02010609060101010101" pitchFamily="49" charset="-122"/>
              </a:rPr>
              <a:t>相互信赖</a:t>
            </a:r>
            <a:endParaRPr kumimoji="1" lang="zh-CN" altLang="en-US" sz="3200" b="1" dirty="0">
              <a:latin typeface="仿宋" panose="02010609060101010101" pitchFamily="49" charset="-122"/>
              <a:ea typeface="仿宋" panose="02010609060101010101" pitchFamily="49" charset="-122"/>
            </a:endParaRPr>
          </a:p>
        </p:txBody>
      </p:sp>
      <p:sp>
        <p:nvSpPr>
          <p:cNvPr id="21" name="文本框 20"/>
          <p:cNvSpPr txBox="1"/>
          <p:nvPr/>
        </p:nvSpPr>
        <p:spPr>
          <a:xfrm>
            <a:off x="5840034" y="4021222"/>
            <a:ext cx="395111" cy="830997"/>
          </a:xfrm>
          <a:prstGeom prst="rect">
            <a:avLst/>
          </a:prstGeom>
          <a:noFill/>
        </p:spPr>
        <p:txBody>
          <a:bodyPr wrap="square" rtlCol="0">
            <a:spAutoFit/>
          </a:bodyPr>
          <a:lstStyle/>
          <a:p>
            <a:r>
              <a:rPr kumimoji="1" lang="zh-CN" altLang="en-US" sz="2400" dirty="0">
                <a:solidFill>
                  <a:schemeClr val="bg1"/>
                </a:solidFill>
                <a:latin typeface="仿宋" panose="02010609060101010101" pitchFamily="49" charset="-122"/>
                <a:ea typeface="仿宋" panose="02010609060101010101" pitchFamily="49" charset="-122"/>
              </a:rPr>
              <a:t>基础</a:t>
            </a:r>
            <a:endParaRPr kumimoji="1" lang="zh-CN" altLang="en-US" sz="2400" dirty="0">
              <a:solidFill>
                <a:schemeClr val="bg1"/>
              </a:solidFill>
              <a:latin typeface="仿宋" panose="02010609060101010101" pitchFamily="49" charset="-122"/>
              <a:ea typeface="仿宋" panose="02010609060101010101" pitchFamily="49" charset="-122"/>
            </a:endParaRPr>
          </a:p>
        </p:txBody>
      </p:sp>
      <p:sp>
        <p:nvSpPr>
          <p:cNvPr id="23" name="圆角矩形 17"/>
          <p:cNvSpPr/>
          <p:nvPr/>
        </p:nvSpPr>
        <p:spPr>
          <a:xfrm>
            <a:off x="5064448" y="2943308"/>
            <a:ext cx="1946284" cy="585404"/>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3200" b="1" dirty="0">
                <a:latin typeface="仿宋" panose="02010609060101010101" pitchFamily="49" charset="-122"/>
                <a:ea typeface="仿宋" panose="02010609060101010101" pitchFamily="49" charset="-122"/>
              </a:rPr>
              <a:t>合约关系</a:t>
            </a:r>
            <a:endParaRPr kumimoji="1" lang="zh-CN" altLang="en-US" sz="3200" b="1" dirty="0">
              <a:latin typeface="仿宋" panose="02010609060101010101" pitchFamily="49" charset="-122"/>
              <a:ea typeface="仿宋" panose="020106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713503" y="548521"/>
            <a:ext cx="5382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200" dirty="0">
                <a:latin typeface="+mj-lt"/>
              </a:rPr>
              <a:t>CONFIDENTIALITY</a:t>
            </a:r>
            <a:endParaRPr lang="zh-CN" altLang="en-US" sz="3200" b="1" dirty="0">
              <a:latin typeface="+mj-lt"/>
              <a:ea typeface="微软雅黑" panose="020B0503020204020204" charset="-122"/>
            </a:endParaRPr>
          </a:p>
        </p:txBody>
      </p:sp>
      <p:graphicFrame>
        <p:nvGraphicFramePr>
          <p:cNvPr id="11" name="图示 10"/>
          <p:cNvGraphicFramePr/>
          <p:nvPr/>
        </p:nvGraphicFramePr>
        <p:xfrm>
          <a:off x="1116134" y="2031998"/>
          <a:ext cx="10237666" cy="349885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713503" y="539377"/>
            <a:ext cx="5382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200" dirty="0">
                <a:latin typeface="+mj-lt"/>
              </a:rPr>
              <a:t>CONFIDENTIALITY</a:t>
            </a:r>
            <a:endParaRPr lang="zh-CN" altLang="en-US" sz="3200" b="1" dirty="0">
              <a:latin typeface="+mj-lt"/>
              <a:ea typeface="微软雅黑" panose="020B0503020204020204" charset="-122"/>
            </a:endParaRPr>
          </a:p>
        </p:txBody>
      </p:sp>
      <p:grpSp>
        <p:nvGrpSpPr>
          <p:cNvPr id="5" name="组合 4"/>
          <p:cNvGrpSpPr/>
          <p:nvPr/>
        </p:nvGrpSpPr>
        <p:grpSpPr>
          <a:xfrm>
            <a:off x="1134982" y="2298195"/>
            <a:ext cx="1668380" cy="892293"/>
            <a:chOff x="1263090" y="767322"/>
            <a:chExt cx="1781877" cy="1023096"/>
          </a:xfrm>
        </p:grpSpPr>
        <p:sp>
          <p:nvSpPr>
            <p:cNvPr id="6" name="圆角矩形 8"/>
            <p:cNvSpPr/>
            <p:nvPr/>
          </p:nvSpPr>
          <p:spPr>
            <a:xfrm>
              <a:off x="1263090" y="767322"/>
              <a:ext cx="1781877" cy="102309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圆角矩形 4"/>
            <p:cNvSpPr txBox="1"/>
            <p:nvPr/>
          </p:nvSpPr>
          <p:spPr>
            <a:xfrm>
              <a:off x="1313033" y="817265"/>
              <a:ext cx="1681991" cy="923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en-US" sz="2800" b="1" kern="1200" dirty="0">
                  <a:latin typeface="仿宋" panose="02010609060101010101" pitchFamily="49" charset="-122"/>
                  <a:ea typeface="仿宋" panose="02010609060101010101" pitchFamily="49" charset="-122"/>
                </a:rPr>
                <a:t>独立性</a:t>
              </a:r>
              <a:endParaRPr lang="zh-CN" altLang="en-US" sz="2800" b="1" kern="1200" dirty="0">
                <a:latin typeface="仿宋" panose="02010609060101010101" pitchFamily="49" charset="-122"/>
                <a:ea typeface="仿宋" panose="02010609060101010101" pitchFamily="49" charset="-122"/>
              </a:endParaRPr>
            </a:p>
          </p:txBody>
        </p:sp>
      </p:grpSp>
      <p:sp>
        <p:nvSpPr>
          <p:cNvPr id="8" name="虚尾箭头 10"/>
          <p:cNvSpPr/>
          <p:nvPr/>
        </p:nvSpPr>
        <p:spPr>
          <a:xfrm>
            <a:off x="3174115" y="2506872"/>
            <a:ext cx="928657" cy="464837"/>
          </a:xfrm>
          <a:prstGeom prst="strip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4388839" y="2249983"/>
            <a:ext cx="2529322" cy="1015663"/>
          </a:xfrm>
          <a:prstGeom prst="rect">
            <a:avLst/>
          </a:prstGeom>
        </p:spPr>
        <p:txBody>
          <a:bodyPr wrap="square">
            <a:spAutoFit/>
          </a:bodyPr>
          <a:lstStyle/>
          <a:p>
            <a:r>
              <a:rPr lang="zh-CN" altLang="en-US" sz="2000" dirty="0">
                <a:latin typeface="仿宋" panose="02010609060101010101" pitchFamily="49" charset="-122"/>
                <a:ea typeface="仿宋" panose="02010609060101010101" pitchFamily="49" charset="-122"/>
              </a:rPr>
              <a:t>透过形式上与精神上的独立性以使其保持诚信与客观公正 </a:t>
            </a:r>
            <a:endParaRPr lang="zh-CN" altLang="en-US" sz="2000" dirty="0">
              <a:latin typeface="仿宋" panose="02010609060101010101" pitchFamily="49" charset="-122"/>
              <a:ea typeface="仿宋" panose="02010609060101010101" pitchFamily="49" charset="-122"/>
            </a:endParaRPr>
          </a:p>
        </p:txBody>
      </p:sp>
      <p:sp>
        <p:nvSpPr>
          <p:cNvPr id="10" name="矩形 9"/>
          <p:cNvSpPr/>
          <p:nvPr/>
        </p:nvSpPr>
        <p:spPr>
          <a:xfrm>
            <a:off x="8354784" y="2385347"/>
            <a:ext cx="2027377" cy="707886"/>
          </a:xfrm>
          <a:prstGeom prst="rect">
            <a:avLst/>
          </a:prstGeom>
        </p:spPr>
        <p:txBody>
          <a:bodyPr wrap="square">
            <a:spAutoFit/>
          </a:bodyPr>
          <a:lstStyle/>
          <a:p>
            <a:r>
              <a:rPr lang="zh-CN" altLang="en-US" sz="2000" dirty="0">
                <a:latin typeface="仿宋" panose="02010609060101010101" pitchFamily="49" charset="-122"/>
                <a:ea typeface="仿宋" panose="02010609060101010101" pitchFamily="49" charset="-122"/>
              </a:rPr>
              <a:t>提高注册会计师的职业服务质量 </a:t>
            </a:r>
            <a:endParaRPr lang="zh-CN" altLang="en-US" sz="2000" dirty="0">
              <a:latin typeface="仿宋" panose="02010609060101010101" pitchFamily="49" charset="-122"/>
              <a:ea typeface="仿宋" panose="02010609060101010101" pitchFamily="49" charset="-122"/>
            </a:endParaRPr>
          </a:p>
        </p:txBody>
      </p:sp>
      <p:sp>
        <p:nvSpPr>
          <p:cNvPr id="11" name="虚尾箭头 14"/>
          <p:cNvSpPr/>
          <p:nvPr/>
        </p:nvSpPr>
        <p:spPr>
          <a:xfrm>
            <a:off x="7204228" y="2525395"/>
            <a:ext cx="928657" cy="464837"/>
          </a:xfrm>
          <a:prstGeom prst="strip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Freeform 5"/>
          <p:cNvSpPr/>
          <p:nvPr/>
        </p:nvSpPr>
        <p:spPr bwMode="auto">
          <a:xfrm rot="16200000">
            <a:off x="5648533" y="69509"/>
            <a:ext cx="354840" cy="7189553"/>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lstStyle/>
          <a:p>
            <a:endParaRPr lang="zh-CN" altLang="en-US"/>
          </a:p>
        </p:txBody>
      </p:sp>
      <p:sp>
        <p:nvSpPr>
          <p:cNvPr id="13" name="矩形 12"/>
          <p:cNvSpPr/>
          <p:nvPr/>
        </p:nvSpPr>
        <p:spPr>
          <a:xfrm>
            <a:off x="3799596" y="3981594"/>
            <a:ext cx="4052713" cy="461665"/>
          </a:xfrm>
          <a:prstGeom prst="rect">
            <a:avLst/>
          </a:prstGeom>
        </p:spPr>
        <p:txBody>
          <a:bodyPr wrap="none">
            <a:spAutoFit/>
          </a:bodyPr>
          <a:lstStyle/>
          <a:p>
            <a:r>
              <a:rPr lang="zh-CN" altLang="en-US" sz="2400" b="1" dirty="0">
                <a:latin typeface="仿宋" panose="02010609060101010101" pitchFamily="49" charset="-122"/>
                <a:ea typeface="仿宋" panose="02010609060101010101" pitchFamily="49" charset="-122"/>
              </a:rPr>
              <a:t>最终考量也是公众利益导向 </a:t>
            </a:r>
            <a:endParaRPr lang="zh-CN" altLang="en-US" sz="2400" b="1" dirty="0">
              <a:latin typeface="仿宋" panose="02010609060101010101" pitchFamily="49" charset="-122"/>
              <a:ea typeface="仿宋" panose="02010609060101010101" pitchFamily="49" charset="-122"/>
            </a:endParaRPr>
          </a:p>
        </p:txBody>
      </p:sp>
      <p:grpSp>
        <p:nvGrpSpPr>
          <p:cNvPr id="14" name="组合 13"/>
          <p:cNvGrpSpPr/>
          <p:nvPr/>
        </p:nvGrpSpPr>
        <p:grpSpPr>
          <a:xfrm>
            <a:off x="1576138" y="5092139"/>
            <a:ext cx="2175330" cy="892293"/>
            <a:chOff x="1263090" y="767322"/>
            <a:chExt cx="1781877" cy="1023096"/>
          </a:xfrm>
        </p:grpSpPr>
        <p:sp>
          <p:nvSpPr>
            <p:cNvPr id="15" name="圆角矩形 18"/>
            <p:cNvSpPr/>
            <p:nvPr/>
          </p:nvSpPr>
          <p:spPr>
            <a:xfrm>
              <a:off x="1263090" y="767322"/>
              <a:ext cx="1781877" cy="102309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圆角矩形 4"/>
            <p:cNvSpPr txBox="1"/>
            <p:nvPr/>
          </p:nvSpPr>
          <p:spPr>
            <a:xfrm>
              <a:off x="1313033" y="817265"/>
              <a:ext cx="1681991" cy="923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en-US" sz="2800" b="1" kern="1200" dirty="0">
                  <a:latin typeface="仿宋" panose="02010609060101010101" pitchFamily="49" charset="-122"/>
                  <a:ea typeface="仿宋" panose="02010609060101010101" pitchFamily="49" charset="-122"/>
                </a:rPr>
                <a:t>保密原则</a:t>
              </a:r>
              <a:endParaRPr lang="zh-CN" altLang="en-US" sz="2800" b="1" kern="1200" dirty="0">
                <a:latin typeface="仿宋" panose="02010609060101010101" pitchFamily="49" charset="-122"/>
                <a:ea typeface="仿宋" panose="02010609060101010101" pitchFamily="49" charset="-122"/>
              </a:endParaRPr>
            </a:p>
          </p:txBody>
        </p:sp>
      </p:grpSp>
      <p:grpSp>
        <p:nvGrpSpPr>
          <p:cNvPr id="17" name="组合 16"/>
          <p:cNvGrpSpPr/>
          <p:nvPr/>
        </p:nvGrpSpPr>
        <p:grpSpPr>
          <a:xfrm>
            <a:off x="7867030" y="5085451"/>
            <a:ext cx="2175330" cy="892293"/>
            <a:chOff x="1263090" y="767322"/>
            <a:chExt cx="1781877" cy="1023096"/>
          </a:xfrm>
        </p:grpSpPr>
        <p:sp>
          <p:nvSpPr>
            <p:cNvPr id="18" name="圆角矩形 21"/>
            <p:cNvSpPr/>
            <p:nvPr/>
          </p:nvSpPr>
          <p:spPr>
            <a:xfrm>
              <a:off x="1263090" y="767322"/>
              <a:ext cx="1781877" cy="102309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圆角矩形 4"/>
            <p:cNvSpPr txBox="1"/>
            <p:nvPr/>
          </p:nvSpPr>
          <p:spPr>
            <a:xfrm>
              <a:off x="1313033" y="817265"/>
              <a:ext cx="1681991" cy="923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zh-CN" altLang="en-US" sz="2800" b="1" kern="1200" dirty="0">
                  <a:latin typeface="仿宋" panose="02010609060101010101" pitchFamily="49" charset="-122"/>
                  <a:ea typeface="仿宋" panose="02010609060101010101" pitchFamily="49" charset="-122"/>
                </a:rPr>
                <a:t>独立性准则</a:t>
              </a:r>
              <a:endParaRPr lang="zh-CN" altLang="en-US" sz="2800" b="1" kern="1200" dirty="0">
                <a:latin typeface="仿宋" panose="02010609060101010101" pitchFamily="49" charset="-122"/>
                <a:ea typeface="仿宋" panose="02010609060101010101" pitchFamily="49" charset="-122"/>
              </a:endParaRPr>
            </a:p>
          </p:txBody>
        </p:sp>
      </p:grpSp>
      <p:sp>
        <p:nvSpPr>
          <p:cNvPr id="20" name="左右箭头 23"/>
          <p:cNvSpPr/>
          <p:nvPr/>
        </p:nvSpPr>
        <p:spPr>
          <a:xfrm>
            <a:off x="3949487" y="5379602"/>
            <a:ext cx="3752929" cy="481837"/>
          </a:xfrm>
          <a:prstGeom prst="lef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4385131" y="4928928"/>
            <a:ext cx="2969083" cy="461665"/>
          </a:xfrm>
          <a:prstGeom prst="rect">
            <a:avLst/>
          </a:prstGeom>
        </p:spPr>
        <p:txBody>
          <a:bodyPr wrap="none">
            <a:spAutoFit/>
          </a:bodyPr>
          <a:lstStyle/>
          <a:p>
            <a:r>
              <a:rPr lang="zh-CN" altLang="en-US" sz="2400" b="1" dirty="0">
                <a:latin typeface="仿宋" panose="02010609060101010101" pitchFamily="49" charset="-122"/>
                <a:ea typeface="仿宋" panose="02010609060101010101" pitchFamily="49" charset="-122"/>
              </a:rPr>
              <a:t>辩证统一、相互依存</a:t>
            </a:r>
            <a:endParaRPr lang="zh-CN" altLang="en-US" sz="2400" b="1" dirty="0">
              <a:latin typeface="仿宋" panose="02010609060101010101" pitchFamily="49" charset="-122"/>
              <a:ea typeface="仿宋"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713503" y="301633"/>
            <a:ext cx="58068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200" dirty="0">
                <a:latin typeface="+mj-lt"/>
              </a:rPr>
              <a:t>CONFIDENTIALITY- Case study</a:t>
            </a:r>
            <a:endParaRPr lang="zh-CN" altLang="en-US" sz="3200" b="1" dirty="0">
              <a:latin typeface="+mj-lt"/>
              <a:ea typeface="微软雅黑" panose="020B0503020204020204" charset="-122"/>
            </a:endParaRPr>
          </a:p>
        </p:txBody>
      </p:sp>
      <p:sp>
        <p:nvSpPr>
          <p:cNvPr id="7" name="矩形 6"/>
          <p:cNvSpPr/>
          <p:nvPr/>
        </p:nvSpPr>
        <p:spPr>
          <a:xfrm>
            <a:off x="713503" y="1167557"/>
            <a:ext cx="7217040" cy="523220"/>
          </a:xfrm>
          <a:prstGeom prst="rect">
            <a:avLst/>
          </a:prstGeom>
        </p:spPr>
        <p:txBody>
          <a:bodyPr wrap="none">
            <a:spAutoFit/>
          </a:bodyPr>
          <a:lstStyle/>
          <a:p>
            <a:r>
              <a:rPr lang="zh-CN" altLang="en-US" sz="2800" b="1" dirty="0">
                <a:solidFill>
                  <a:srgbClr val="DB5355"/>
                </a:solidFill>
                <a:latin typeface="微软雅黑" panose="020B0503020204020204" charset="-122"/>
                <a:ea typeface="微软雅黑" panose="020B0503020204020204" charset="-122"/>
              </a:rPr>
              <a:t>偷鸡不成蚀把米</a:t>
            </a:r>
            <a:r>
              <a:rPr lang="en-US" altLang="zh-CN" sz="2800" b="1" dirty="0">
                <a:solidFill>
                  <a:srgbClr val="DB5355"/>
                </a:solidFill>
                <a:latin typeface="微软雅黑" panose="020B0503020204020204" charset="-122"/>
                <a:ea typeface="微软雅黑" panose="020B0503020204020204" charset="-122"/>
              </a:rPr>
              <a:t>:“</a:t>
            </a:r>
            <a:r>
              <a:rPr lang="zh-CN" altLang="en-US" sz="2800" b="1" dirty="0">
                <a:solidFill>
                  <a:srgbClr val="DB5355"/>
                </a:solidFill>
                <a:latin typeface="微软雅黑" panose="020B0503020204020204" charset="-122"/>
                <a:ea typeface="微软雅黑" panose="020B0503020204020204" charset="-122"/>
              </a:rPr>
              <a:t>鸿利智汇”重组信息泄露 </a:t>
            </a:r>
            <a:endParaRPr lang="zh-CN" altLang="en-US" sz="2800" b="1" dirty="0">
              <a:solidFill>
                <a:srgbClr val="DB5355"/>
              </a:solidFill>
              <a:latin typeface="微软雅黑" panose="020B0503020204020204" charset="-122"/>
              <a:ea typeface="微软雅黑" panose="020B0503020204020204" charset="-122"/>
            </a:endParaRPr>
          </a:p>
        </p:txBody>
      </p:sp>
      <p:sp>
        <p:nvSpPr>
          <p:cNvPr id="9" name="矩形 8"/>
          <p:cNvSpPr/>
          <p:nvPr/>
        </p:nvSpPr>
        <p:spPr>
          <a:xfrm>
            <a:off x="6705601" y="2029922"/>
            <a:ext cx="5037522" cy="3887603"/>
          </a:xfrm>
          <a:prstGeom prst="rect">
            <a:avLst/>
          </a:prstGeom>
        </p:spPr>
        <p:txBody>
          <a:bodyPr wrap="square">
            <a:spAutoFit/>
          </a:bodyPr>
          <a:lstStyle/>
          <a:p>
            <a:pPr>
              <a:lnSpc>
                <a:spcPts val="2300"/>
              </a:lnSpc>
            </a:pPr>
            <a:r>
              <a:rPr lang="zh-CN" altLang="en-US" sz="1600" b="1" dirty="0">
                <a:latin typeface="楷体" panose="02010609060101010101" pitchFamily="49" charset="-122"/>
                <a:ea typeface="楷体" panose="02010609060101010101" pitchFamily="49" charset="-122"/>
              </a:rPr>
              <a:t>    鸿利智汇集团股份有限公司成立于</a:t>
            </a:r>
            <a:r>
              <a:rPr lang="en-US" altLang="zh-CN" sz="1600" b="1" dirty="0">
                <a:latin typeface="楷体" panose="02010609060101010101" pitchFamily="49" charset="-122"/>
                <a:ea typeface="楷体" panose="02010609060101010101" pitchFamily="49" charset="-122"/>
              </a:rPr>
              <a:t>2004</a:t>
            </a:r>
            <a:r>
              <a:rPr lang="zh-CN" altLang="en-US" sz="1600" b="1" dirty="0">
                <a:latin typeface="楷体" panose="02010609060101010101" pitchFamily="49" charset="-122"/>
                <a:ea typeface="楷体" panose="02010609060101010101" pitchFamily="49" charset="-122"/>
              </a:rPr>
              <a:t>年，并于</a:t>
            </a:r>
            <a:r>
              <a:rPr lang="en-US" altLang="zh-CN" sz="1600" b="1" dirty="0">
                <a:latin typeface="楷体" panose="02010609060101010101" pitchFamily="49" charset="-122"/>
                <a:ea typeface="楷体" panose="02010609060101010101" pitchFamily="49" charset="-122"/>
              </a:rPr>
              <a:t>2016</a:t>
            </a:r>
            <a:r>
              <a:rPr lang="zh-CN" altLang="en-US" sz="1600" b="1" dirty="0">
                <a:latin typeface="楷体" panose="02010609060101010101" pitchFamily="49" charset="-122"/>
                <a:ea typeface="楷体" panose="02010609060101010101" pitchFamily="49" charset="-122"/>
              </a:rPr>
              <a:t>年年初设立规模约</a:t>
            </a:r>
            <a:r>
              <a:rPr lang="en-US" altLang="zh-CN" sz="1600" b="1" dirty="0">
                <a:latin typeface="楷体" panose="02010609060101010101" pitchFamily="49" charset="-122"/>
                <a:ea typeface="楷体" panose="02010609060101010101" pitchFamily="49" charset="-122"/>
              </a:rPr>
              <a:t>8</a:t>
            </a:r>
            <a:r>
              <a:rPr lang="zh-CN" altLang="en-US" sz="1600" b="1" dirty="0">
                <a:latin typeface="楷体" panose="02010609060101010101" pitchFamily="49" charset="-122"/>
                <a:ea typeface="楷体" panose="02010609060101010101" pitchFamily="49" charset="-122"/>
              </a:rPr>
              <a:t>亿元的车联网并购基金，对外寻找收购标的。当年</a:t>
            </a:r>
            <a:r>
              <a:rPr lang="en-US" altLang="zh-CN" sz="1600" b="1" dirty="0">
                <a:latin typeface="楷体" panose="02010609060101010101" pitchFamily="49" charset="-122"/>
                <a:ea typeface="楷体" panose="02010609060101010101" pitchFamily="49" charset="-122"/>
              </a:rPr>
              <a:t>7</a:t>
            </a:r>
            <a:r>
              <a:rPr lang="zh-CN" altLang="en-US" sz="1600" b="1" dirty="0">
                <a:latin typeface="楷体" panose="02010609060101010101" pitchFamily="49" charset="-122"/>
                <a:ea typeface="楷体" panose="02010609060101010101" pitchFamily="49" charset="-122"/>
              </a:rPr>
              <a:t>月</a:t>
            </a:r>
            <a:r>
              <a:rPr lang="en-US" altLang="zh-CN" sz="1600" b="1" dirty="0">
                <a:latin typeface="楷体" panose="02010609060101010101" pitchFamily="49" charset="-122"/>
                <a:ea typeface="楷体" panose="02010609060101010101" pitchFamily="49" charset="-122"/>
              </a:rPr>
              <a:t>22</a:t>
            </a:r>
            <a:r>
              <a:rPr lang="zh-CN" altLang="en-US" sz="1600" b="1" dirty="0">
                <a:latin typeface="楷体" panose="02010609060101010101" pitchFamily="49" charset="-122"/>
                <a:ea typeface="楷体" panose="02010609060101010101" pitchFamily="49" charset="-122"/>
              </a:rPr>
              <a:t>日，公司与速易网络签订</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重组意向书</a:t>
            </a:r>
            <a:r>
              <a:rPr lang="en-US" altLang="zh-CN" sz="1600" b="1" dirty="0">
                <a:latin typeface="楷体" panose="02010609060101010101" pitchFamily="49" charset="-122"/>
                <a:ea typeface="楷体" panose="02010609060101010101" pitchFamily="49" charset="-122"/>
              </a:rPr>
              <a:t>》</a:t>
            </a:r>
            <a:r>
              <a:rPr lang="zh-CN" altLang="en-US" sz="1600" b="1" dirty="0">
                <a:latin typeface="楷体" panose="02010609060101010101" pitchFamily="49" charset="-122"/>
                <a:ea typeface="楷体" panose="02010609060101010101" pitchFamily="49" charset="-122"/>
              </a:rPr>
              <a:t>。 </a:t>
            </a:r>
            <a:endParaRPr lang="zh-CN" altLang="en-US" sz="1600" b="1" dirty="0">
              <a:latin typeface="楷体" panose="02010609060101010101" pitchFamily="49" charset="-122"/>
              <a:ea typeface="楷体" panose="02010609060101010101" pitchFamily="49" charset="-122"/>
            </a:endParaRPr>
          </a:p>
          <a:p>
            <a:pPr>
              <a:lnSpc>
                <a:spcPts val="2300"/>
              </a:lnSpc>
            </a:pPr>
            <a:r>
              <a:rPr lang="zh-CN" altLang="en-US" sz="1600" b="1" dirty="0">
                <a:latin typeface="楷体" panose="02010609060101010101" pitchFamily="49" charset="-122"/>
                <a:ea typeface="楷体" panose="02010609060101010101" pitchFamily="49" charset="-122"/>
              </a:rPr>
              <a:t>    在此次“鸿利智汇”重组案中，张某作为本案并购重组事项审计机构负责人和签字会计师，将其所知悉的客户内幕信息泄露给其妻子何洪涛，后者全仓买入“鸿利智汇”股票</a:t>
            </a:r>
            <a:r>
              <a:rPr lang="en-US" altLang="zh-CN" sz="1600" b="1" dirty="0">
                <a:latin typeface="楷体" panose="02010609060101010101" pitchFamily="49" charset="-122"/>
                <a:ea typeface="楷体" panose="02010609060101010101" pitchFamily="49" charset="-122"/>
              </a:rPr>
              <a:t>280</a:t>
            </a:r>
            <a:r>
              <a:rPr lang="zh-CN" altLang="en-US" sz="1600" b="1" dirty="0">
                <a:latin typeface="楷体" panose="02010609060101010101" pitchFamily="49" charset="-122"/>
                <a:ea typeface="楷体" panose="02010609060101010101" pitchFamily="49" charset="-122"/>
              </a:rPr>
              <a:t>万元，却反而亏损近</a:t>
            </a:r>
            <a:r>
              <a:rPr lang="en-US" altLang="zh-CN" sz="1600" b="1" dirty="0">
                <a:latin typeface="楷体" panose="02010609060101010101" pitchFamily="49" charset="-122"/>
                <a:ea typeface="楷体" panose="02010609060101010101" pitchFamily="49" charset="-122"/>
              </a:rPr>
              <a:t>20%</a:t>
            </a:r>
            <a:r>
              <a:rPr lang="zh-CN" altLang="en-US" sz="1600" b="1" dirty="0">
                <a:latin typeface="楷体" panose="02010609060101010101" pitchFamily="49" charset="-122"/>
                <a:ea typeface="楷体" panose="02010609060101010101" pitchFamily="49" charset="-122"/>
              </a:rPr>
              <a:t>，正可谓是偷鸡不成蚀把米。 </a:t>
            </a:r>
            <a:endParaRPr lang="zh-CN" altLang="en-US" sz="1600" b="1" dirty="0">
              <a:latin typeface="楷体" panose="02010609060101010101" pitchFamily="49" charset="-122"/>
              <a:ea typeface="楷体" panose="02010609060101010101" pitchFamily="49" charset="-122"/>
            </a:endParaRPr>
          </a:p>
          <a:p>
            <a:pPr>
              <a:lnSpc>
                <a:spcPts val="2300"/>
              </a:lnSpc>
            </a:pPr>
            <a:r>
              <a:rPr lang="zh-CN" altLang="en-US" sz="1600" b="1" dirty="0">
                <a:latin typeface="楷体" panose="02010609060101010101" pitchFamily="49" charset="-122"/>
                <a:ea typeface="楷体" panose="02010609060101010101" pitchFamily="49" charset="-122"/>
              </a:rPr>
              <a:t>    此案中，在“鸿利智汇”重组案中担任会计师的张某未做到对职业活动中获知的涉密信息保密，甚至利用因职业关系而获知的涉密信息为自己或第三方谋取利益，严重违反了会计职业道德的保密原则。 </a:t>
            </a:r>
            <a:endParaRPr lang="zh-CN" altLang="en-US" sz="1600" b="1" dirty="0">
              <a:latin typeface="楷体" panose="02010609060101010101" pitchFamily="49" charset="-122"/>
              <a:ea typeface="楷体" panose="02010609060101010101" pitchFamily="49" charset="-122"/>
            </a:endParaRPr>
          </a:p>
        </p:txBody>
      </p:sp>
      <p:sp>
        <p:nvSpPr>
          <p:cNvPr id="11" name="矩形 10"/>
          <p:cNvSpPr/>
          <p:nvPr/>
        </p:nvSpPr>
        <p:spPr>
          <a:xfrm>
            <a:off x="6520396" y="1875621"/>
            <a:ext cx="5294575" cy="4212359"/>
          </a:xfrm>
          <a:prstGeom prst="rect">
            <a:avLst/>
          </a:prstGeom>
          <a:noFill/>
          <a:ln w="38100">
            <a:solidFill>
              <a:srgbClr val="DB5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cstate="print"/>
          <a:stretch>
            <a:fillRect/>
          </a:stretch>
        </p:blipFill>
        <p:spPr>
          <a:xfrm>
            <a:off x="472941" y="2273962"/>
            <a:ext cx="5863619" cy="343923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PROFESSIONAL BEHAVIOUR </a:t>
            </a:r>
            <a:endParaRPr lang="zh-CN" altLang="en-US" dirty="0"/>
          </a:p>
        </p:txBody>
      </p:sp>
      <p:sp>
        <p:nvSpPr>
          <p:cNvPr id="3" name="内容占位符 2"/>
          <p:cNvSpPr>
            <a:spLocks noGrp="1"/>
          </p:cNvSpPr>
          <p:nvPr>
            <p:ph idx="1"/>
          </p:nvPr>
        </p:nvSpPr>
        <p:spPr/>
        <p:txBody>
          <a:bodyPr/>
          <a:lstStyle/>
          <a:p>
            <a:r>
              <a:rPr lang="en-US" altLang="zh-CN" sz="3200" dirty="0">
                <a:effectLst/>
                <a:latin typeface="+mj-ea"/>
                <a:ea typeface="+mj-ea"/>
              </a:rPr>
              <a:t>comply with relevant laws ang regulations </a:t>
            </a:r>
            <a:endParaRPr lang="en-US" altLang="zh-CN" sz="3200" dirty="0">
              <a:effectLst/>
              <a:latin typeface="+mj-ea"/>
              <a:ea typeface="+mj-ea"/>
            </a:endParaRPr>
          </a:p>
          <a:p>
            <a:r>
              <a:rPr lang="en-US" altLang="zh-CN" sz="3200" dirty="0">
                <a:effectLst/>
                <a:latin typeface="+mj-ea"/>
                <a:ea typeface="+mj-ea"/>
              </a:rPr>
              <a:t>avoid any conduct that the member knows</a:t>
            </a:r>
            <a:endParaRPr lang="en-US" altLang="zh-CN" sz="3200" dirty="0">
              <a:latin typeface="+mj-ea"/>
              <a:ea typeface="+mj-ea"/>
            </a:endParaRPr>
          </a:p>
          <a:p>
            <a:r>
              <a:rPr lang="en-US" altLang="zh-CN" sz="3200" kern="100" dirty="0">
                <a:effectLst/>
                <a:latin typeface="+mj-ea"/>
                <a:ea typeface="+mj-ea"/>
                <a:cs typeface="Times New Roman" panose="02020603050405020304" pitchFamily="18" charset="0"/>
              </a:rPr>
              <a:t>should know might discredit the profession</a:t>
            </a:r>
            <a:endParaRPr lang="zh-CN" altLang="zh-CN" sz="3200" kern="100" dirty="0">
              <a:effectLst/>
              <a:latin typeface="+mj-ea"/>
              <a:ea typeface="+mj-ea"/>
              <a:cs typeface="Times New Roman" panose="02020603050405020304" pitchFamily="18" charset="0"/>
            </a:endParaRPr>
          </a:p>
          <a:p>
            <a:pPr marL="0" indent="0">
              <a:buNone/>
            </a:pP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PROFESSIONAL BEHAVIOUR </a:t>
            </a:r>
            <a:endParaRPr lang="zh-CN" altLang="en-US" dirty="0"/>
          </a:p>
        </p:txBody>
      </p:sp>
      <p:sp>
        <p:nvSpPr>
          <p:cNvPr id="3" name="内容占位符 2"/>
          <p:cNvSpPr>
            <a:spLocks noGrp="1"/>
          </p:cNvSpPr>
          <p:nvPr>
            <p:ph idx="1"/>
          </p:nvPr>
        </p:nvSpPr>
        <p:spPr/>
        <p:txBody>
          <a:bodyPr>
            <a:normAutofit/>
          </a:bodyPr>
          <a:lstStyle/>
          <a:p>
            <a:r>
              <a:rPr lang="en-US" altLang="zh-CN" sz="2400" kern="100" dirty="0">
                <a:solidFill>
                  <a:srgbClr val="434343"/>
                </a:solidFill>
                <a:effectLst/>
                <a:latin typeface="+mj-ea"/>
                <a:ea typeface="+mj-ea"/>
                <a:cs typeface="Times New Roman" panose="02020603050405020304" pitchFamily="18" charset="0"/>
              </a:rPr>
              <a:t>In addition to their duty to clients, employers and the public, which comes with a commitment to act in the public interest, accountants also have responsibility to the accounting profession and fellow members. </a:t>
            </a:r>
            <a:endParaRPr lang="zh-CN" altLang="zh-CN" sz="2400" kern="100" dirty="0">
              <a:effectLst/>
              <a:latin typeface="+mj-ea"/>
              <a:ea typeface="+mj-ea"/>
              <a:cs typeface="Times New Roman" panose="02020603050405020304" pitchFamily="18" charset="0"/>
            </a:endParaRPr>
          </a:p>
          <a:p>
            <a:r>
              <a:rPr lang="en-US" altLang="zh-CN" sz="2400" dirty="0">
                <a:solidFill>
                  <a:srgbClr val="434343"/>
                </a:solidFill>
                <a:effectLst/>
                <a:latin typeface="+mj-ea"/>
                <a:ea typeface="+mj-ea"/>
              </a:rPr>
              <a:t>They must act in a way that promotes the good reputation of the profession and their colleagues.</a:t>
            </a:r>
            <a:endParaRPr lang="en-US" altLang="zh-CN" sz="2400" dirty="0">
              <a:solidFill>
                <a:srgbClr val="434343"/>
              </a:solidFill>
              <a:effectLst/>
              <a:latin typeface="+mj-ea"/>
              <a:ea typeface="+mj-ea"/>
            </a:endParaRPr>
          </a:p>
          <a:p>
            <a:r>
              <a:rPr lang="en-US" altLang="zh-CN" sz="2400" dirty="0">
                <a:solidFill>
                  <a:srgbClr val="434343"/>
                </a:solidFill>
                <a:effectLst/>
                <a:latin typeface="+mj-ea"/>
                <a:ea typeface="+mj-ea"/>
              </a:rPr>
              <a:t>This includes avoiding exaggerated claims about the services offered, qualifications or experience and avoiding disparaging references or unsubstantiated comparisons to the work of others.</a:t>
            </a:r>
            <a:endParaRPr lang="zh-CN" altLang="en-US" sz="3600" dirty="0">
              <a:latin typeface="+mj-ea"/>
              <a:ea typeface="+mj-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1262" y="807802"/>
            <a:ext cx="10347159" cy="540341"/>
          </a:xfrm>
          <a:prstGeom prst="rect">
            <a:avLst/>
          </a:prstGeom>
        </p:spPr>
        <p:txBody>
          <a:bodyPr wrap="square">
            <a:spAutoFit/>
          </a:bodyPr>
          <a:lstStyle/>
          <a:p>
            <a:pPr>
              <a:lnSpc>
                <a:spcPct val="150000"/>
              </a:lnSpc>
            </a:pPr>
            <a:r>
              <a:rPr lang="zh-CN" altLang="en-US" sz="2200" b="1" dirty="0">
                <a:latin typeface="微软雅黑" panose="020B0503020204020204" charset="-122"/>
                <a:ea typeface="微软雅黑" panose="020B0503020204020204" charset="-122"/>
              </a:rPr>
              <a:t>重温</a:t>
            </a:r>
            <a:r>
              <a:rPr lang="en-US" altLang="zh-CN" sz="2200" b="1" dirty="0">
                <a:latin typeface="微软雅黑" panose="020B0503020204020204" charset="-122"/>
                <a:ea typeface="微软雅黑" panose="020B0503020204020204" charset="-122"/>
              </a:rPr>
              <a:t>50</a:t>
            </a:r>
            <a:r>
              <a:rPr lang="zh-CN" altLang="en-US" sz="2200" b="1" dirty="0">
                <a:latin typeface="微软雅黑" panose="020B0503020204020204" charset="-122"/>
                <a:ea typeface="微软雅黑" panose="020B0503020204020204" charset="-122"/>
              </a:rPr>
              <a:t>多年前</a:t>
            </a:r>
            <a:r>
              <a:rPr lang="en-GB" altLang="zh-CN" sz="2200" b="1" dirty="0">
                <a:latin typeface="微软雅黑" panose="020B0503020204020204" charset="-122"/>
                <a:ea typeface="微软雅黑" panose="020B0503020204020204" charset="-122"/>
              </a:rPr>
              <a:t>Robert H. Roy</a:t>
            </a:r>
            <a:r>
              <a:rPr lang="zh-CN" altLang="en-US" sz="2200" b="1" dirty="0">
                <a:latin typeface="微软雅黑" panose="020B0503020204020204" charset="-122"/>
                <a:ea typeface="微软雅黑" panose="020B0503020204020204" charset="-122"/>
              </a:rPr>
              <a:t> 和 </a:t>
            </a:r>
            <a:r>
              <a:rPr lang="en-GB" altLang="zh-CN" sz="2200" b="1" dirty="0">
                <a:latin typeface="微软雅黑" panose="020B0503020204020204" charset="-122"/>
                <a:ea typeface="微软雅黑" panose="020B0503020204020204" charset="-122"/>
              </a:rPr>
              <a:t>James H. MacNeil </a:t>
            </a:r>
            <a:r>
              <a:rPr lang="zh-CN" altLang="en-US" sz="2200" b="1" dirty="0">
                <a:latin typeface="微软雅黑" panose="020B0503020204020204" charset="-122"/>
                <a:ea typeface="微软雅黑" panose="020B0503020204020204" charset="-122"/>
              </a:rPr>
              <a:t>关于注册会计师的定义 </a:t>
            </a:r>
            <a:endParaRPr lang="zh-CN" altLang="en-US" sz="2200" b="1" dirty="0">
              <a:latin typeface="微软雅黑" panose="020B0503020204020204" charset="-122"/>
              <a:ea typeface="微软雅黑" panose="020B0503020204020204" charset="-122"/>
            </a:endParaRPr>
          </a:p>
        </p:txBody>
      </p:sp>
      <p:sp>
        <p:nvSpPr>
          <p:cNvPr id="9" name="îślíḑê"/>
          <p:cNvSpPr/>
          <p:nvPr/>
        </p:nvSpPr>
        <p:spPr>
          <a:xfrm>
            <a:off x="8398024" y="1687525"/>
            <a:ext cx="3168352" cy="3168352"/>
          </a:xfrm>
          <a:prstGeom prst="ellipse">
            <a:avLst/>
          </a:prstGeom>
          <a:blipFill>
            <a:blip r:embed="rId1" cstate="print"/>
            <a:stretch>
              <a:fillRect l="-25100" r="-24900"/>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p:nvPr/>
        </p:nvSpPr>
        <p:spPr>
          <a:xfrm>
            <a:off x="1175084" y="2235056"/>
            <a:ext cx="6862011" cy="2284921"/>
          </a:xfrm>
          <a:prstGeom prst="rect">
            <a:avLst/>
          </a:prstGeom>
        </p:spPr>
        <p:txBody>
          <a:bodyPr wrap="square">
            <a:spAutoFit/>
          </a:bodyPr>
          <a:lstStyle/>
          <a:p>
            <a:pPr>
              <a:lnSpc>
                <a:spcPts val="3500"/>
              </a:lnSpc>
            </a:pPr>
            <a:r>
              <a:rPr lang="zh-CN" altLang="en-US" sz="2800" dirty="0">
                <a:latin typeface="楷体" panose="02010609060101010101" pitchFamily="49" charset="-122"/>
                <a:ea typeface="楷体" panose="02010609060101010101" pitchFamily="49" charset="-122"/>
              </a:rPr>
              <a:t>    “注册会计师职业的精要不在于他们的专业知识，也不在于他们的执业经验，而在于这样一些难以捉摸的要素：智慧、洞察力、想象力、判断力、谨慎性及人格上的正直。”</a:t>
            </a:r>
            <a:endParaRPr lang="zh-CN" altLang="en-US" sz="2800" dirty="0">
              <a:latin typeface="楷体" panose="02010609060101010101" pitchFamily="49" charset="-122"/>
              <a:ea typeface="楷体" panose="02010609060101010101" pitchFamily="49" charset="-122"/>
            </a:endParaRPr>
          </a:p>
        </p:txBody>
      </p:sp>
      <p:sp>
        <p:nvSpPr>
          <p:cNvPr id="13" name="矩形 12"/>
          <p:cNvSpPr/>
          <p:nvPr/>
        </p:nvSpPr>
        <p:spPr>
          <a:xfrm>
            <a:off x="3338632" y="5295302"/>
            <a:ext cx="7028447" cy="646331"/>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GB" altLang="zh-CN" dirty="0">
                <a:latin typeface="Times New Roman" panose="02020603050405020304" pitchFamily="18" charset="0"/>
                <a:cs typeface="Times New Roman" panose="02020603050405020304" pitchFamily="18" charset="0"/>
              </a:rPr>
              <a:t>Robert H. Roy </a:t>
            </a:r>
            <a:r>
              <a:rPr lang="zh-CN" altLang="en-US" dirty="0">
                <a:latin typeface="Times New Roman" panose="02020603050405020304" pitchFamily="18" charset="0"/>
                <a:cs typeface="Times New Roman" panose="02020603050405020304" pitchFamily="18" charset="0"/>
              </a:rPr>
              <a:t>和 </a:t>
            </a:r>
            <a:r>
              <a:rPr lang="en-GB" altLang="zh-CN" dirty="0">
                <a:latin typeface="Times New Roman" panose="02020603050405020304" pitchFamily="18" charset="0"/>
                <a:cs typeface="Times New Roman" panose="02020603050405020304" pitchFamily="18" charset="0"/>
              </a:rPr>
              <a:t>James H. MacNeil </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en-GB" altLang="zh-CN" dirty="0">
                <a:latin typeface="Times New Roman" panose="02020603050405020304" pitchFamily="18" charset="0"/>
                <a:cs typeface="Times New Roman" panose="02020603050405020304" pitchFamily="18" charset="0"/>
              </a:rPr>
              <a:t>Horizon for a Profession”, Journal of Business, 1968, page270-271 </a:t>
            </a:r>
            <a:endParaRPr lang="en-GB" altLang="zh-CN" dirty="0">
              <a:latin typeface="Times New Roman" panose="02020603050405020304" pitchFamily="18" charset="0"/>
              <a:cs typeface="Times New Roman" panose="02020603050405020304" pitchFamily="18" charset="0"/>
            </a:endParaRPr>
          </a:p>
        </p:txBody>
      </p:sp>
      <p:sp>
        <p:nvSpPr>
          <p:cNvPr id="15" name="矩形 14"/>
          <p:cNvSpPr/>
          <p:nvPr/>
        </p:nvSpPr>
        <p:spPr>
          <a:xfrm>
            <a:off x="1008648" y="1914272"/>
            <a:ext cx="7028447" cy="29416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IMPACT OF ETHICAL OR UNETHICAL DECISIONS</a:t>
            </a:r>
            <a:endParaRPr lang="zh-CN" altLang="en-US" dirty="0"/>
          </a:p>
        </p:txBody>
      </p:sp>
      <p:sp>
        <p:nvSpPr>
          <p:cNvPr id="3" name="内容占位符 2"/>
          <p:cNvSpPr>
            <a:spLocks noGrp="1"/>
          </p:cNvSpPr>
          <p:nvPr>
            <p:ph idx="1"/>
          </p:nvPr>
        </p:nvSpPr>
        <p:spPr>
          <a:xfrm>
            <a:off x="838200" y="1622425"/>
            <a:ext cx="10586720" cy="5013325"/>
          </a:xfrm>
        </p:spPr>
        <p:txBody>
          <a:bodyPr/>
          <a:lstStyle/>
          <a:p>
            <a:pPr marL="342900" indent="-342900"/>
            <a:r>
              <a:rPr lang="en-US" altLang="zh-CN" sz="2400" dirty="0"/>
              <a:t>For example, ethical reporting of a poor financial position may lead to the failure of an organization.</a:t>
            </a:r>
            <a:endParaRPr lang="en-US" altLang="zh-CN" sz="2400" dirty="0"/>
          </a:p>
          <a:p>
            <a:pPr marL="342900" indent="-342900"/>
            <a:r>
              <a:rPr lang="en-US" altLang="zh-CN" sz="2400" dirty="0"/>
              <a:t>As its stakeholders lose faith, this may result in job losses and financial losses. </a:t>
            </a:r>
            <a:endParaRPr lang="en-US" altLang="zh-CN" sz="2400" dirty="0"/>
          </a:p>
          <a:p>
            <a:pPr marL="342900" indent="-342900"/>
            <a:r>
              <a:rPr lang="en-US" altLang="zh-CN" sz="2400" dirty="0"/>
              <a:t>Creditors and suppliers may lose monies owed to them as a result of an entity trading when it should have ceased plunging itself further into debt.</a:t>
            </a:r>
            <a:endParaRPr lang="en-US" altLang="zh-CN" sz="2400" dirty="0"/>
          </a:p>
          <a:p>
            <a:pPr marL="342900" indent="-342900"/>
            <a:r>
              <a:rPr lang="en-US" altLang="zh-CN" sz="2400" dirty="0"/>
              <a:t>Ethical action is still desirable as it is likely to limit losses and lead to faster resolution of issues.</a:t>
            </a:r>
            <a:endParaRPr lang="en-US" altLang="zh-CN" sz="2400" dirty="0"/>
          </a:p>
          <a:p>
            <a:pPr marL="342900" indent="-342900"/>
            <a:r>
              <a:rPr lang="en-US" altLang="zh-CN" sz="2400" dirty="0"/>
              <a:t>It also respects the rights of all stakeholders involved to know the true state </a:t>
            </a:r>
            <a:r>
              <a:rPr lang="en-US" altLang="zh-CN" sz="2400"/>
              <a:t>of </a:t>
            </a:r>
            <a:r>
              <a:rPr lang="en-US" altLang="zh-CN" sz="2400" smtClean="0"/>
              <a:t>affairs, </a:t>
            </a:r>
            <a:r>
              <a:rPr lang="en-US" altLang="zh-CN" sz="2400" dirty="0"/>
              <a:t>despite the negative outcomes for stakeholders.</a:t>
            </a:r>
            <a:endParaRPr lang="zh-CN" altLang="zh-CN" sz="2400" dirty="0"/>
          </a:p>
          <a:p>
            <a:endParaRPr lang="zh-CN" alt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PROFESSIONAL BEHAVIOUR </a:t>
            </a:r>
            <a:endParaRPr lang="zh-CN" altLang="en-US" dirty="0"/>
          </a:p>
        </p:txBody>
      </p:sp>
      <p:sp>
        <p:nvSpPr>
          <p:cNvPr id="4" name="日期占位符 1"/>
          <p:cNvSpPr>
            <a:spLocks noGrp="1"/>
          </p:cNvSpPr>
          <p:nvPr>
            <p:ph type="dt" sz="half" idx="10"/>
          </p:nvPr>
        </p:nvSpPr>
        <p:spPr>
          <a:xfrm>
            <a:off x="838200" y="6356350"/>
            <a:ext cx="2743200" cy="365125"/>
          </a:xfrm>
        </p:spPr>
        <p:txBody>
          <a:bodyPr/>
          <a:lstStyle/>
          <a:p>
            <a:pPr>
              <a:defRPr/>
            </a:pPr>
            <a:endParaRPr lang="zh-CN" altLang="en-US">
              <a:solidFill>
                <a:schemeClr val="tx1"/>
              </a:solidFill>
            </a:endParaRPr>
          </a:p>
        </p:txBody>
      </p:sp>
      <p:sp>
        <p:nvSpPr>
          <p:cNvPr id="6" name="灯片编号占位符 3"/>
          <p:cNvSpPr>
            <a:spLocks noGrp="1"/>
          </p:cNvSpPr>
          <p:nvPr>
            <p:ph type="sldNum" sz="quarter" idx="12"/>
          </p:nvPr>
        </p:nvSpPr>
        <p:spPr>
          <a:xfrm>
            <a:off x="8610600" y="6356350"/>
            <a:ext cx="2743200" cy="365125"/>
          </a:xfrm>
        </p:spPr>
        <p:txBody>
          <a:bodyPr/>
          <a:lstStyle/>
          <a:p>
            <a:pPr>
              <a:defRPr/>
            </a:pPr>
            <a:fld id="{0B3ED4C1-A84E-460F-A688-3ECC6FB1F149}" type="slidenum">
              <a:rPr lang="zh-CN" altLang="en-US" smtClean="0">
                <a:solidFill>
                  <a:schemeClr val="tx1"/>
                </a:solidFill>
              </a:rPr>
            </a:fld>
            <a:endParaRPr lang="zh-CN" altLang="en-US">
              <a:solidFill>
                <a:schemeClr val="tx1"/>
              </a:solidFill>
            </a:endParaRPr>
          </a:p>
        </p:txBody>
      </p:sp>
      <p:graphicFrame>
        <p:nvGraphicFramePr>
          <p:cNvPr id="24" name="图示 23"/>
          <p:cNvGraphicFramePr/>
          <p:nvPr/>
        </p:nvGraphicFramePr>
        <p:xfrm>
          <a:off x="838200" y="2199551"/>
          <a:ext cx="10375232" cy="355792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PROFESSIONAL BEHAVIOUR </a:t>
            </a:r>
            <a:endParaRPr lang="zh-CN" altLang="en-US" dirty="0"/>
          </a:p>
        </p:txBody>
      </p:sp>
      <p:graphicFrame>
        <p:nvGraphicFramePr>
          <p:cNvPr id="5" name="图示 4"/>
          <p:cNvGraphicFramePr/>
          <p:nvPr/>
        </p:nvGraphicFramePr>
        <p:xfrm>
          <a:off x="838200" y="2199551"/>
          <a:ext cx="10375232" cy="355792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a:spLocks noChangeArrowheads="1"/>
          </p:cNvSpPr>
          <p:nvPr/>
        </p:nvSpPr>
        <p:spPr bwMode="auto">
          <a:xfrm>
            <a:off x="713503" y="534908"/>
            <a:ext cx="88578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800" dirty="0">
                <a:latin typeface="+mn-ea"/>
                <a:ea typeface="+mn-ea"/>
              </a:rPr>
              <a:t>PROFESSIONAL BEHAVIOUR </a:t>
            </a:r>
            <a:endParaRPr lang="zh-CN" altLang="en-US" sz="3200" dirty="0">
              <a:latin typeface="+mn-ea"/>
              <a:ea typeface="+mn-ea"/>
            </a:endParaRPr>
          </a:p>
        </p:txBody>
      </p:sp>
      <p:sp>
        <p:nvSpPr>
          <p:cNvPr id="16" name="矩形 15"/>
          <p:cNvSpPr/>
          <p:nvPr/>
        </p:nvSpPr>
        <p:spPr>
          <a:xfrm>
            <a:off x="0" y="1190442"/>
            <a:ext cx="7856622" cy="61595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latin typeface="微软雅黑" panose="020B0503020204020204" charset="-122"/>
                <a:ea typeface="微软雅黑" panose="020B0503020204020204" charset="-122"/>
              </a:rPr>
              <a:t> </a:t>
            </a:r>
            <a:r>
              <a:rPr lang="en-GB" altLang="zh-CN" sz="2400" b="1" dirty="0">
                <a:latin typeface="微软雅黑" panose="020B0503020204020204" charset="-122"/>
                <a:ea typeface="微软雅黑" panose="020B0503020204020204" charset="-122"/>
              </a:rPr>
              <a:t>IFAC</a:t>
            </a:r>
            <a:r>
              <a:rPr lang="zh-CN" altLang="en-US" sz="2400" b="1" dirty="0">
                <a:latin typeface="微软雅黑" panose="020B0503020204020204" charset="-122"/>
                <a:ea typeface="微软雅黑" panose="020B0503020204020204" charset="-122"/>
              </a:rPr>
              <a:t>（</a:t>
            </a:r>
            <a:r>
              <a:rPr lang="en-GB" altLang="zh-CN" sz="2400" b="1" dirty="0">
                <a:latin typeface="微软雅黑" panose="020B0503020204020204" charset="-122"/>
                <a:ea typeface="微软雅黑" panose="020B0503020204020204" charset="-122"/>
              </a:rPr>
              <a:t>2018</a:t>
            </a:r>
            <a:r>
              <a:rPr lang="zh-CN" altLang="en-US" sz="2400" b="1" dirty="0">
                <a:latin typeface="微软雅黑" panose="020B0503020204020204" charset="-122"/>
                <a:ea typeface="微软雅黑" panose="020B0503020204020204" charset="-122"/>
              </a:rPr>
              <a:t>）及</a:t>
            </a:r>
            <a:r>
              <a:rPr lang="en-GB" altLang="zh-CN" sz="2400" b="1" dirty="0">
                <a:latin typeface="微软雅黑" panose="020B0503020204020204" charset="-122"/>
                <a:ea typeface="微软雅黑" panose="020B0503020204020204" charset="-122"/>
              </a:rPr>
              <a:t>CICPA</a:t>
            </a:r>
            <a:r>
              <a:rPr lang="zh-CN" altLang="en-US" sz="2400" b="1" dirty="0">
                <a:latin typeface="微软雅黑" panose="020B0503020204020204" charset="-122"/>
                <a:ea typeface="微软雅黑" panose="020B0503020204020204" charset="-122"/>
              </a:rPr>
              <a:t>（</a:t>
            </a:r>
            <a:r>
              <a:rPr lang="en-GB" altLang="zh-CN" sz="2400" b="1" dirty="0">
                <a:latin typeface="微软雅黑" panose="020B0503020204020204" charset="-122"/>
                <a:ea typeface="微软雅黑" panose="020B0503020204020204" charset="-122"/>
              </a:rPr>
              <a:t>2020</a:t>
            </a:r>
            <a:r>
              <a:rPr lang="zh-CN" altLang="en-US" sz="2400" b="1" dirty="0">
                <a:latin typeface="微软雅黑" panose="020B0503020204020204" charset="-122"/>
                <a:ea typeface="微软雅黑" panose="020B0503020204020204" charset="-122"/>
              </a:rPr>
              <a:t>）的职业道德守则规定：</a:t>
            </a:r>
            <a:endParaRPr lang="zh-CN" altLang="en-US" sz="2400" b="1" dirty="0">
              <a:latin typeface="微软雅黑" panose="020B0503020204020204" charset="-122"/>
              <a:ea typeface="微软雅黑" panose="020B0503020204020204" charset="-122"/>
            </a:endParaRPr>
          </a:p>
        </p:txBody>
      </p:sp>
      <p:sp>
        <p:nvSpPr>
          <p:cNvPr id="17" name="AutoShape 5"/>
          <p:cNvSpPr>
            <a:spLocks noChangeArrowheads="1"/>
          </p:cNvSpPr>
          <p:nvPr/>
        </p:nvSpPr>
        <p:spPr bwMode="gray">
          <a:xfrm>
            <a:off x="1167526" y="2094827"/>
            <a:ext cx="9312598" cy="1063353"/>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sz="1600" b="1" dirty="0">
              <a:solidFill>
                <a:schemeClr val="bg1"/>
              </a:solidFill>
              <a:ea typeface="宋体" panose="02010600030101010101" pitchFamily="2" charset="-122"/>
            </a:endParaRPr>
          </a:p>
        </p:txBody>
      </p:sp>
      <p:sp>
        <p:nvSpPr>
          <p:cNvPr id="18" name="文本框 17"/>
          <p:cNvSpPr txBox="1"/>
          <p:nvPr/>
        </p:nvSpPr>
        <p:spPr>
          <a:xfrm>
            <a:off x="1234885" y="2219747"/>
            <a:ext cx="9312598" cy="719108"/>
          </a:xfrm>
          <a:prstGeom prst="rect">
            <a:avLst/>
          </a:prstGeom>
          <a:noFill/>
        </p:spPr>
        <p:txBody>
          <a:bodyPr wrap="square" rtlCol="0">
            <a:spAutoFit/>
          </a:bodyPr>
          <a:lstStyle/>
          <a:p>
            <a:pPr>
              <a:lnSpc>
                <a:spcPts val="2600"/>
              </a:lnSpc>
            </a:pPr>
            <a:r>
              <a:rPr kumimoji="1" lang="zh-CN" altLang="en-US" sz="2000" b="1" i="1" dirty="0">
                <a:solidFill>
                  <a:schemeClr val="bg1"/>
                </a:solidFill>
                <a:latin typeface="仿宋" panose="02010609060101010101" pitchFamily="49" charset="-122"/>
                <a:ea typeface="仿宋" panose="02010609060101010101" pitchFamily="49" charset="-122"/>
              </a:rPr>
              <a:t>职业会计师不得在明知的情况下，从事任何可能损害诚信原则、客观公正原则或良好职业声誉，从而可能违反职业道德基本原则的业务、职务或活动。</a:t>
            </a:r>
            <a:endParaRPr kumimoji="1" lang="zh-CN" altLang="en-US" sz="2000" b="1" i="1" dirty="0">
              <a:solidFill>
                <a:schemeClr val="bg1"/>
              </a:solidFill>
              <a:latin typeface="仿宋" panose="02010609060101010101" pitchFamily="49" charset="-122"/>
              <a:ea typeface="仿宋" panose="02010609060101010101" pitchFamily="49" charset="-122"/>
            </a:endParaRPr>
          </a:p>
        </p:txBody>
      </p:sp>
      <p:sp>
        <p:nvSpPr>
          <p:cNvPr id="19" name="虚尾箭头 9"/>
          <p:cNvSpPr/>
          <p:nvPr/>
        </p:nvSpPr>
        <p:spPr>
          <a:xfrm rot="16200000">
            <a:off x="5195898" y="3655856"/>
            <a:ext cx="1278715" cy="722014"/>
          </a:xfrm>
          <a:prstGeom prst="striped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0" name="组合 19"/>
          <p:cNvGrpSpPr/>
          <p:nvPr/>
        </p:nvGrpSpPr>
        <p:grpSpPr>
          <a:xfrm>
            <a:off x="1278051" y="4855371"/>
            <a:ext cx="9028627" cy="1098337"/>
            <a:chOff x="1263090" y="767322"/>
            <a:chExt cx="1781877" cy="1023096"/>
          </a:xfrm>
        </p:grpSpPr>
        <p:sp>
          <p:nvSpPr>
            <p:cNvPr id="21" name="圆角矩形 12"/>
            <p:cNvSpPr/>
            <p:nvPr/>
          </p:nvSpPr>
          <p:spPr>
            <a:xfrm>
              <a:off x="1263090" y="767322"/>
              <a:ext cx="1781877" cy="102309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圆角矩形 4"/>
            <p:cNvSpPr txBox="1"/>
            <p:nvPr/>
          </p:nvSpPr>
          <p:spPr>
            <a:xfrm>
              <a:off x="1313033" y="817265"/>
              <a:ext cx="1681991" cy="923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zh-CN" altLang="en-US" sz="2800" b="1" i="1" kern="1200" dirty="0">
                <a:latin typeface="仿宋" panose="02010609060101010101" pitchFamily="49" charset="-122"/>
                <a:ea typeface="仿宋" panose="02010609060101010101" pitchFamily="49" charset="-122"/>
              </a:endParaRPr>
            </a:p>
          </p:txBody>
        </p:sp>
      </p:grpSp>
      <p:sp>
        <p:nvSpPr>
          <p:cNvPr id="23" name="矩形 22"/>
          <p:cNvSpPr/>
          <p:nvPr/>
        </p:nvSpPr>
        <p:spPr>
          <a:xfrm>
            <a:off x="1703634" y="5070997"/>
            <a:ext cx="8273716" cy="707886"/>
          </a:xfrm>
          <a:prstGeom prst="rect">
            <a:avLst/>
          </a:prstGeom>
        </p:spPr>
        <p:txBody>
          <a:bodyPr wrap="square">
            <a:spAutoFit/>
          </a:bodyPr>
          <a:lstStyle/>
          <a:p>
            <a:r>
              <a:rPr lang="zh-CN" altLang="en-US" sz="2000" b="1" i="1" dirty="0">
                <a:solidFill>
                  <a:schemeClr val="bg1"/>
                </a:solidFill>
                <a:latin typeface="仿宋" panose="02010609060101010101" pitchFamily="49" charset="-122"/>
                <a:ea typeface="仿宋" panose="02010609060101010101" pitchFamily="49" charset="-122"/>
              </a:rPr>
              <a:t>如果一个理性且掌握充分信息的</a:t>
            </a:r>
            <a:r>
              <a:rPr lang="zh-CN" altLang="en-US" sz="2000" b="1" i="1" dirty="0">
                <a:latin typeface="仿宋" panose="02010609060101010101" pitchFamily="49" charset="-122"/>
                <a:ea typeface="仿宋" panose="02010609060101010101" pitchFamily="49" charset="-122"/>
              </a:rPr>
              <a:t>第三方</a:t>
            </a:r>
            <a:r>
              <a:rPr lang="zh-CN" altLang="en-US" sz="2000" b="1" i="1" dirty="0">
                <a:solidFill>
                  <a:schemeClr val="bg1"/>
                </a:solidFill>
                <a:latin typeface="仿宋" panose="02010609060101010101" pitchFamily="49" charset="-122"/>
                <a:ea typeface="仿宋" panose="02010609060101010101" pitchFamily="49" charset="-122"/>
              </a:rPr>
              <a:t>很可能认为某种行为将对良好的职业声誉产生负面影响，则这种行为属于可能损害职业声誉的行为。 </a:t>
            </a:r>
            <a:endParaRPr lang="zh-CN" altLang="en-US" sz="2000" b="1" i="1" dirty="0">
              <a:solidFill>
                <a:schemeClr val="bg1"/>
              </a:solidFill>
              <a:latin typeface="仿宋" panose="02010609060101010101" pitchFamily="49" charset="-122"/>
              <a:ea typeface="仿宋" panose="02010609060101010101"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5" name="AutoShape 5"/>
          <p:cNvSpPr>
            <a:spLocks noChangeArrowheads="1"/>
          </p:cNvSpPr>
          <p:nvPr/>
        </p:nvSpPr>
        <p:spPr bwMode="gray">
          <a:xfrm>
            <a:off x="1239114" y="4945284"/>
            <a:ext cx="9312598" cy="1063353"/>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sz="1600" b="1" dirty="0">
              <a:solidFill>
                <a:schemeClr val="bg1"/>
              </a:solidFill>
              <a:ea typeface="宋体" panose="02010600030101010101" pitchFamily="2" charset="-122"/>
            </a:endParaRPr>
          </a:p>
        </p:txBody>
      </p:sp>
      <p:sp>
        <p:nvSpPr>
          <p:cNvPr id="11" name="矩形 10"/>
          <p:cNvSpPr/>
          <p:nvPr/>
        </p:nvSpPr>
        <p:spPr>
          <a:xfrm>
            <a:off x="0" y="1190442"/>
            <a:ext cx="7856622" cy="61595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a:latin typeface="微软雅黑" panose="020B0503020204020204" charset="-122"/>
                <a:ea typeface="微软雅黑" panose="020B0503020204020204" charset="-122"/>
              </a:rPr>
              <a:t> </a:t>
            </a:r>
            <a:r>
              <a:rPr lang="en-GB" altLang="zh-CN" sz="2400" b="1" dirty="0">
                <a:latin typeface="微软雅黑" panose="020B0503020204020204" charset="-122"/>
                <a:ea typeface="微软雅黑" panose="020B0503020204020204" charset="-122"/>
              </a:rPr>
              <a:t>IFAC</a:t>
            </a:r>
            <a:r>
              <a:rPr lang="zh-CN" altLang="en-US" sz="2400" b="1" dirty="0">
                <a:latin typeface="微软雅黑" panose="020B0503020204020204" charset="-122"/>
                <a:ea typeface="微软雅黑" panose="020B0503020204020204" charset="-122"/>
              </a:rPr>
              <a:t>（</a:t>
            </a:r>
            <a:r>
              <a:rPr lang="en-GB" altLang="zh-CN" sz="2400" b="1" dirty="0">
                <a:latin typeface="微软雅黑" panose="020B0503020204020204" charset="-122"/>
                <a:ea typeface="微软雅黑" panose="020B0503020204020204" charset="-122"/>
              </a:rPr>
              <a:t>2018</a:t>
            </a:r>
            <a:r>
              <a:rPr lang="zh-CN" altLang="en-US" sz="2400" b="1" dirty="0">
                <a:latin typeface="微软雅黑" panose="020B0503020204020204" charset="-122"/>
                <a:ea typeface="微软雅黑" panose="020B0503020204020204" charset="-122"/>
              </a:rPr>
              <a:t>）及</a:t>
            </a:r>
            <a:r>
              <a:rPr lang="en-GB" altLang="zh-CN" sz="2400" b="1" dirty="0">
                <a:latin typeface="微软雅黑" panose="020B0503020204020204" charset="-122"/>
                <a:ea typeface="微软雅黑" panose="020B0503020204020204" charset="-122"/>
              </a:rPr>
              <a:t>CICPA</a:t>
            </a:r>
            <a:r>
              <a:rPr lang="zh-CN" altLang="en-US" sz="2400" b="1" dirty="0">
                <a:latin typeface="微软雅黑" panose="020B0503020204020204" charset="-122"/>
                <a:ea typeface="微软雅黑" panose="020B0503020204020204" charset="-122"/>
              </a:rPr>
              <a:t>（</a:t>
            </a:r>
            <a:r>
              <a:rPr lang="en-GB" altLang="zh-CN" sz="2400" b="1" dirty="0">
                <a:latin typeface="微软雅黑" panose="020B0503020204020204" charset="-122"/>
                <a:ea typeface="微软雅黑" panose="020B0503020204020204" charset="-122"/>
              </a:rPr>
              <a:t>2020</a:t>
            </a:r>
            <a:r>
              <a:rPr lang="zh-CN" altLang="en-US" sz="2400" b="1" dirty="0">
                <a:latin typeface="微软雅黑" panose="020B0503020204020204" charset="-122"/>
                <a:ea typeface="微软雅黑" panose="020B0503020204020204" charset="-122"/>
              </a:rPr>
              <a:t>）的职业道德守则规定：</a:t>
            </a:r>
            <a:endParaRPr lang="zh-CN" altLang="en-US" sz="2400" b="1" dirty="0">
              <a:latin typeface="微软雅黑" panose="020B0503020204020204" charset="-122"/>
              <a:ea typeface="微软雅黑" panose="020B0503020204020204" charset="-122"/>
            </a:endParaRPr>
          </a:p>
        </p:txBody>
      </p:sp>
      <p:sp>
        <p:nvSpPr>
          <p:cNvPr id="13" name="矩形 12"/>
          <p:cNvSpPr/>
          <p:nvPr/>
        </p:nvSpPr>
        <p:spPr>
          <a:xfrm>
            <a:off x="513348" y="1963706"/>
            <a:ext cx="8827169" cy="707886"/>
          </a:xfrm>
          <a:prstGeom prst="rect">
            <a:avLst/>
          </a:prstGeom>
        </p:spPr>
        <p:txBody>
          <a:bodyPr wrap="square">
            <a:spAutoFit/>
          </a:bodyPr>
          <a:lstStyle/>
          <a:p>
            <a:r>
              <a:rPr lang="zh-CN" altLang="en-US" sz="2000" b="1" dirty="0">
                <a:latin typeface="仿宋" panose="02010609060101010101" pitchFamily="49" charset="-122"/>
                <a:ea typeface="仿宋" panose="02010609060101010101" pitchFamily="49" charset="-122"/>
              </a:rPr>
              <a:t>职业会计师在向公众传递信息以及推介自己和工作时，应当客观、真实、得体，不得损害职业形象。职业会计师应当诚实、实事求是，不得有下列行为</a:t>
            </a:r>
            <a:r>
              <a:rPr lang="en-US" altLang="zh-CN" sz="2000" b="1" dirty="0">
                <a:latin typeface="仿宋" panose="02010609060101010101" pitchFamily="49" charset="-122"/>
                <a:ea typeface="仿宋" panose="02010609060101010101" pitchFamily="49" charset="-122"/>
              </a:rPr>
              <a:t>: </a:t>
            </a:r>
            <a:endParaRPr lang="zh-CN" altLang="en-US" sz="2000" b="1" dirty="0">
              <a:latin typeface="仿宋" panose="02010609060101010101" pitchFamily="49" charset="-122"/>
              <a:ea typeface="仿宋" panose="02010609060101010101" pitchFamily="49" charset="-122"/>
            </a:endParaRPr>
          </a:p>
        </p:txBody>
      </p:sp>
      <p:sp>
        <p:nvSpPr>
          <p:cNvPr id="15" name="矩形 14"/>
          <p:cNvSpPr/>
          <p:nvPr/>
        </p:nvSpPr>
        <p:spPr>
          <a:xfrm>
            <a:off x="1377547" y="5110985"/>
            <a:ext cx="9059796" cy="707886"/>
          </a:xfrm>
          <a:prstGeom prst="rect">
            <a:avLst/>
          </a:prstGeom>
        </p:spPr>
        <p:txBody>
          <a:bodyPr wrap="square">
            <a:spAutoFit/>
          </a:bodyPr>
          <a:lstStyle/>
          <a:p>
            <a:r>
              <a:rPr lang="zh-CN" altLang="en-US" sz="2000" b="1" i="1" dirty="0">
                <a:solidFill>
                  <a:schemeClr val="bg1"/>
                </a:solidFill>
                <a:latin typeface="仿宋" panose="02010609060101010101" pitchFamily="49" charset="-122"/>
                <a:ea typeface="仿宋" panose="02010609060101010101" pitchFamily="49" charset="-122"/>
              </a:rPr>
              <a:t>如果职业会计师对其行为是否适当存有疑问，可以向会计职业机构或监管部门咨询，但咨询本身并不能减轻职业会计师对良好职业行为应负有的责任与义务。 </a:t>
            </a:r>
            <a:endParaRPr lang="zh-CN" altLang="en-US" sz="2000" b="1" i="1" dirty="0">
              <a:solidFill>
                <a:schemeClr val="bg1"/>
              </a:solidFill>
              <a:latin typeface="仿宋" panose="02010609060101010101" pitchFamily="49" charset="-122"/>
              <a:ea typeface="仿宋" panose="02010609060101010101" pitchFamily="49" charset="-122"/>
            </a:endParaRPr>
          </a:p>
        </p:txBody>
      </p:sp>
      <p:graphicFrame>
        <p:nvGraphicFramePr>
          <p:cNvPr id="17" name="图示 16"/>
          <p:cNvGraphicFramePr/>
          <p:nvPr/>
        </p:nvGraphicFramePr>
        <p:xfrm>
          <a:off x="-364960" y="2928076"/>
          <a:ext cx="12240127" cy="16694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5039" y="1069814"/>
            <a:ext cx="7047122" cy="461665"/>
          </a:xfrm>
          <a:prstGeom prst="rect">
            <a:avLst/>
          </a:prstGeom>
        </p:spPr>
        <p:txBody>
          <a:bodyPr wrap="none">
            <a:spAutoFit/>
          </a:bodyPr>
          <a:lstStyle/>
          <a:p>
            <a:r>
              <a:rPr lang="zh-CN" altLang="en-US" sz="2400" b="1" dirty="0">
                <a:solidFill>
                  <a:srgbClr val="DB5355"/>
                </a:solidFill>
                <a:latin typeface="微软雅黑" panose="020B0503020204020204" charset="-122"/>
                <a:ea typeface="微软雅黑" panose="020B0503020204020204" charset="-122"/>
              </a:rPr>
              <a:t> “损公肥私”：频繁损害职业声誉的副主任会计师</a:t>
            </a:r>
            <a:endParaRPr lang="zh-CN" altLang="en-US" sz="2400" b="1" dirty="0">
              <a:solidFill>
                <a:srgbClr val="DB5355"/>
              </a:solidFill>
              <a:latin typeface="微软雅黑" panose="020B0503020204020204" charset="-122"/>
              <a:ea typeface="微软雅黑" panose="020B0503020204020204" charset="-122"/>
            </a:endParaRPr>
          </a:p>
        </p:txBody>
      </p:sp>
      <p:sp>
        <p:nvSpPr>
          <p:cNvPr id="9" name="文本框 8"/>
          <p:cNvSpPr txBox="1"/>
          <p:nvPr/>
        </p:nvSpPr>
        <p:spPr>
          <a:xfrm>
            <a:off x="664652" y="1763013"/>
            <a:ext cx="6638516" cy="4185761"/>
          </a:xfrm>
          <a:prstGeom prst="rect">
            <a:avLst/>
          </a:prstGeom>
          <a:noFill/>
        </p:spPr>
        <p:txBody>
          <a:bodyPr wrap="square" rtlCol="0">
            <a:spAutoFit/>
          </a:bodyPr>
          <a:lstStyle/>
          <a:p>
            <a:pPr>
              <a:lnSpc>
                <a:spcPct val="150000"/>
              </a:lnSpc>
              <a:spcAft>
                <a:spcPts val="600"/>
              </a:spcAft>
            </a:pPr>
            <a:r>
              <a:rPr lang="zh-CN" altLang="en-US" sz="1600" b="1" dirty="0">
                <a:latin typeface="楷体" panose="02010609060101010101" pitchFamily="49" charset="-122"/>
                <a:ea typeface="楷体" panose="02010609060101010101" pitchFamily="49" charset="-122"/>
              </a:rPr>
              <a:t>    卢剑波，有着“华南第一所”之称的深圳市鹏城会计师事务所之副主任会计师。</a:t>
            </a:r>
            <a:r>
              <a:rPr lang="en-US" altLang="zh-CN" sz="1600" b="1" dirty="0">
                <a:latin typeface="楷体" panose="02010609060101010101" pitchFamily="49" charset="-122"/>
                <a:ea typeface="楷体" panose="02010609060101010101" pitchFamily="49" charset="-122"/>
              </a:rPr>
              <a:t>2013</a:t>
            </a:r>
            <a:r>
              <a:rPr lang="zh-CN" altLang="en-US" sz="1600" b="1" dirty="0">
                <a:latin typeface="楷体" panose="02010609060101010101" pitchFamily="49" charset="-122"/>
                <a:ea typeface="楷体" panose="02010609060101010101" pitchFamily="49" charset="-122"/>
              </a:rPr>
              <a:t>年</a:t>
            </a:r>
            <a:r>
              <a:rPr lang="en-US" altLang="zh-CN" sz="1600" b="1" dirty="0">
                <a:latin typeface="楷体" panose="02010609060101010101" pitchFamily="49" charset="-122"/>
                <a:ea typeface="楷体" panose="02010609060101010101" pitchFamily="49" charset="-122"/>
              </a:rPr>
              <a:t>3</a:t>
            </a:r>
            <a:r>
              <a:rPr lang="zh-CN" altLang="en-US" sz="1600" b="1" dirty="0">
                <a:latin typeface="楷体" panose="02010609060101010101" pitchFamily="49" charset="-122"/>
                <a:ea typeface="楷体" panose="02010609060101010101" pitchFamily="49" charset="-122"/>
              </a:rPr>
              <a:t>月，随着</a:t>
            </a:r>
            <a:r>
              <a:rPr lang="zh-CN" altLang="en-US" sz="1600" b="1" i="1" dirty="0">
                <a:solidFill>
                  <a:srgbClr val="FF0000"/>
                </a:solidFill>
                <a:latin typeface="楷体" panose="02010609060101010101" pitchFamily="49" charset="-122"/>
                <a:ea typeface="楷体" panose="02010609060101010101" pitchFamily="49" charset="-122"/>
              </a:rPr>
              <a:t>勤上光电审计</a:t>
            </a:r>
            <a:r>
              <a:rPr lang="zh-CN" altLang="en-US" sz="1600" b="1" dirty="0">
                <a:latin typeface="楷体" panose="02010609060101010101" pitchFamily="49" charset="-122"/>
                <a:ea typeface="楷体" panose="02010609060101010101" pitchFamily="49" charset="-122"/>
              </a:rPr>
              <a:t>丑闻的爆出，卢剑波又一次深陷舆论漩涡。由于他在多次</a:t>
            </a:r>
            <a:r>
              <a:rPr lang="en-GB" altLang="zh-CN" sz="1600" b="1" dirty="0">
                <a:latin typeface="楷体" panose="02010609060101010101" pitchFamily="49" charset="-122"/>
                <a:ea typeface="楷体" panose="02010609060101010101" pitchFamily="49" charset="-122"/>
              </a:rPr>
              <a:t>IPO</a:t>
            </a:r>
            <a:r>
              <a:rPr lang="zh-CN" altLang="en-US" sz="1600" b="1" dirty="0">
                <a:latin typeface="楷体" panose="02010609060101010101" pitchFamily="49" charset="-122"/>
                <a:ea typeface="楷体" panose="02010609060101010101" pitchFamily="49" charset="-122"/>
              </a:rPr>
              <a:t>保荐业务过程中的不良作风，被市场人士用“忍无可忍”这样的字眼加以形容。 </a:t>
            </a:r>
            <a:endParaRPr lang="zh-CN" altLang="en-US" sz="1600" b="1" dirty="0">
              <a:latin typeface="楷体" panose="02010609060101010101" pitchFamily="49" charset="-122"/>
              <a:ea typeface="楷体" panose="02010609060101010101" pitchFamily="49" charset="-122"/>
            </a:endParaRPr>
          </a:p>
          <a:p>
            <a:pPr>
              <a:lnSpc>
                <a:spcPct val="150000"/>
              </a:lnSpc>
              <a:spcAft>
                <a:spcPts val="600"/>
              </a:spcAft>
            </a:pPr>
            <a:r>
              <a:rPr lang="zh-CN" altLang="en-US" sz="1600" b="1" dirty="0">
                <a:latin typeface="楷体" panose="02010609060101010101" pitchFamily="49" charset="-122"/>
                <a:ea typeface="楷体" panose="02010609060101010101" pitchFamily="49" charset="-122"/>
              </a:rPr>
              <a:t>    勤上光电远非卢剑波牵扯在内的唯一案件，</a:t>
            </a:r>
            <a:r>
              <a:rPr lang="zh-CN" altLang="en-US" sz="1600" b="1" i="1" dirty="0">
                <a:solidFill>
                  <a:srgbClr val="FF0000"/>
                </a:solidFill>
                <a:latin typeface="楷体" panose="02010609060101010101" pitchFamily="49" charset="-122"/>
                <a:ea typeface="楷体" panose="02010609060101010101" pitchFamily="49" charset="-122"/>
              </a:rPr>
              <a:t>三川股份、康得新、信邦制药、光韵达等</a:t>
            </a:r>
            <a:r>
              <a:rPr lang="en-US" altLang="zh-CN" sz="1600" b="1" i="1" dirty="0">
                <a:solidFill>
                  <a:srgbClr val="FF0000"/>
                </a:solidFill>
                <a:latin typeface="楷体" panose="02010609060101010101" pitchFamily="49" charset="-122"/>
                <a:ea typeface="楷体" panose="02010609060101010101" pitchFamily="49" charset="-122"/>
              </a:rPr>
              <a:t>4</a:t>
            </a:r>
            <a:r>
              <a:rPr lang="zh-CN" altLang="en-US" sz="1600" b="1" i="1" dirty="0">
                <a:solidFill>
                  <a:srgbClr val="FF0000"/>
                </a:solidFill>
                <a:latin typeface="楷体" panose="02010609060101010101" pitchFamily="49" charset="-122"/>
                <a:ea typeface="楷体" panose="02010609060101010101" pitchFamily="49" charset="-122"/>
              </a:rPr>
              <a:t>个</a:t>
            </a:r>
            <a:r>
              <a:rPr lang="en-GB" altLang="zh-CN" sz="1600" b="1" i="1" dirty="0">
                <a:solidFill>
                  <a:srgbClr val="FF0000"/>
                </a:solidFill>
                <a:latin typeface="楷体" panose="02010609060101010101" pitchFamily="49" charset="-122"/>
                <a:ea typeface="楷体" panose="02010609060101010101" pitchFamily="49" charset="-122"/>
              </a:rPr>
              <a:t>IPO</a:t>
            </a:r>
            <a:r>
              <a:rPr lang="zh-CN" altLang="en-US" sz="1600" b="1" i="1" dirty="0">
                <a:solidFill>
                  <a:srgbClr val="FF0000"/>
                </a:solidFill>
                <a:latin typeface="楷体" panose="02010609060101010101" pitchFamily="49" charset="-122"/>
                <a:ea typeface="楷体" panose="02010609060101010101" pitchFamily="49" charset="-122"/>
              </a:rPr>
              <a:t>项目，皆为卢氏主导。</a:t>
            </a:r>
            <a:r>
              <a:rPr lang="zh-CN" altLang="en-US" sz="1600" b="1" dirty="0">
                <a:latin typeface="楷体" panose="02010609060101010101" pitchFamily="49" charset="-122"/>
                <a:ea typeface="楷体" panose="02010609060101010101" pitchFamily="49" charset="-122"/>
              </a:rPr>
              <a:t>在鹏城所任职期间，卢剑波以其亲属名义注册成立</a:t>
            </a:r>
            <a:r>
              <a:rPr lang="en-US" altLang="zh-CN" sz="1600" b="1" dirty="0">
                <a:latin typeface="楷体" panose="02010609060101010101" pitchFamily="49" charset="-122"/>
                <a:ea typeface="楷体" panose="02010609060101010101" pitchFamily="49" charset="-122"/>
              </a:rPr>
              <a:t>4</a:t>
            </a:r>
            <a:r>
              <a:rPr lang="zh-CN" altLang="en-US" sz="1600" b="1" dirty="0">
                <a:latin typeface="楷体" panose="02010609060101010101" pitchFamily="49" charset="-122"/>
                <a:ea typeface="楷体" panose="02010609060101010101" pitchFamily="49" charset="-122"/>
              </a:rPr>
              <a:t>家投资公司，为其所签字的公司提供</a:t>
            </a:r>
            <a:r>
              <a:rPr lang="en-GB" altLang="zh-CN" sz="1600" b="1" dirty="0">
                <a:latin typeface="楷体" panose="02010609060101010101" pitchFamily="49" charset="-122"/>
                <a:ea typeface="楷体" panose="02010609060101010101" pitchFamily="49" charset="-122"/>
              </a:rPr>
              <a:t>IPO</a:t>
            </a:r>
            <a:r>
              <a:rPr lang="zh-CN" altLang="en-US" sz="1600" b="1" dirty="0">
                <a:latin typeface="楷体" panose="02010609060101010101" pitchFamily="49" charset="-122"/>
                <a:ea typeface="楷体" panose="02010609060101010101" pitchFamily="49" charset="-122"/>
              </a:rPr>
              <a:t>前期的财务顾问。为绑定上市公司利益，其不惜让之以部分股权，如三川股份</a:t>
            </a:r>
            <a:r>
              <a:rPr lang="en-GB" altLang="zh-CN" sz="1600" b="1" dirty="0">
                <a:latin typeface="楷体" panose="02010609060101010101" pitchFamily="49" charset="-122"/>
                <a:ea typeface="楷体" panose="02010609060101010101" pitchFamily="49" charset="-122"/>
              </a:rPr>
              <a:t>IPO</a:t>
            </a:r>
            <a:r>
              <a:rPr lang="zh-CN" altLang="en-US" sz="1600" b="1" dirty="0">
                <a:latin typeface="楷体" panose="02010609060101010101" pitchFamily="49" charset="-122"/>
                <a:ea typeface="楷体" panose="02010609060101010101" pitchFamily="49" charset="-122"/>
              </a:rPr>
              <a:t>项目，卢剑波将大股东三川集团前副总经理喻加峰、三川股份审计部部长矢进拉入了利益共同体。 </a:t>
            </a:r>
            <a:endParaRPr lang="zh-CN" altLang="en-US" sz="1600" b="1" dirty="0">
              <a:latin typeface="楷体" panose="02010609060101010101" pitchFamily="49" charset="-122"/>
              <a:ea typeface="楷体" panose="02010609060101010101" pitchFamily="49" charset="-122"/>
            </a:endParaRPr>
          </a:p>
          <a:p>
            <a:pPr>
              <a:spcAft>
                <a:spcPts val="600"/>
              </a:spcAft>
            </a:pPr>
            <a:r>
              <a:rPr lang="zh-CN" altLang="en-US" sz="1600" b="1" dirty="0">
                <a:latin typeface="楷体" panose="02010609060101010101" pitchFamily="49" charset="-122"/>
                <a:ea typeface="楷体" panose="02010609060101010101" pitchFamily="49" charset="-122"/>
              </a:rPr>
              <a:t>    </a:t>
            </a:r>
            <a:endParaRPr lang="zh-CN" altLang="en-US" sz="1600" b="1" dirty="0">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1" cstate="print"/>
          <a:stretch>
            <a:fillRect/>
          </a:stretch>
        </p:blipFill>
        <p:spPr>
          <a:xfrm>
            <a:off x="7638361" y="2157970"/>
            <a:ext cx="4183689" cy="28728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5039" y="1069814"/>
            <a:ext cx="7047122" cy="461665"/>
          </a:xfrm>
          <a:prstGeom prst="rect">
            <a:avLst/>
          </a:prstGeom>
        </p:spPr>
        <p:txBody>
          <a:bodyPr wrap="none">
            <a:spAutoFit/>
          </a:bodyPr>
          <a:lstStyle/>
          <a:p>
            <a:r>
              <a:rPr lang="zh-CN" altLang="en-US" sz="2400" b="1" dirty="0">
                <a:solidFill>
                  <a:srgbClr val="DB5355"/>
                </a:solidFill>
                <a:latin typeface="微软雅黑" panose="020B0503020204020204" charset="-122"/>
                <a:ea typeface="微软雅黑" panose="020B0503020204020204" charset="-122"/>
              </a:rPr>
              <a:t> “损公肥私”：频繁损害职业声誉的副主任会计师</a:t>
            </a:r>
            <a:endParaRPr lang="zh-CN" altLang="en-US" sz="2400" b="1" dirty="0">
              <a:solidFill>
                <a:srgbClr val="DB5355"/>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cstate="print"/>
          <a:stretch>
            <a:fillRect/>
          </a:stretch>
        </p:blipFill>
        <p:spPr>
          <a:xfrm>
            <a:off x="7638361" y="2157970"/>
            <a:ext cx="4183689" cy="2872800"/>
          </a:xfrm>
          <a:prstGeom prst="rect">
            <a:avLst/>
          </a:prstGeom>
        </p:spPr>
      </p:pic>
      <p:sp>
        <p:nvSpPr>
          <p:cNvPr id="11" name="矩形 10"/>
          <p:cNvSpPr/>
          <p:nvPr/>
        </p:nvSpPr>
        <p:spPr>
          <a:xfrm>
            <a:off x="713503" y="1867470"/>
            <a:ext cx="6391088" cy="3908762"/>
          </a:xfrm>
          <a:prstGeom prst="rect">
            <a:avLst/>
          </a:prstGeom>
        </p:spPr>
        <p:txBody>
          <a:bodyPr wrap="square">
            <a:spAutoFit/>
          </a:bodyPr>
          <a:lstStyle/>
          <a:p>
            <a:pPr>
              <a:lnSpc>
                <a:spcPct val="150000"/>
              </a:lnSpc>
              <a:spcAft>
                <a:spcPts val="600"/>
              </a:spcAft>
            </a:pPr>
            <a:r>
              <a:rPr lang="zh-CN" altLang="en-US" b="1" dirty="0">
                <a:latin typeface="楷体" panose="02010609060101010101" pitchFamily="49" charset="-122"/>
                <a:ea typeface="楷体" panose="02010609060101010101" pitchFamily="49" charset="-122"/>
              </a:rPr>
              <a:t>    卢剑波的行为因触及行业底线，遭遇了许多同行的严厉批评。有人曾在微博中公开写道，“</a:t>
            </a:r>
            <a:r>
              <a:rPr lang="zh-CN" altLang="en-US" b="1" dirty="0">
                <a:solidFill>
                  <a:srgbClr val="FF0000"/>
                </a:solidFill>
                <a:latin typeface="楷体" panose="02010609060101010101" pitchFamily="49" charset="-122"/>
                <a:ea typeface="楷体" panose="02010609060101010101" pitchFamily="49" charset="-122"/>
              </a:rPr>
              <a:t>曾与某人在某时某地共登某知名大学讲台，我讲规范讲诚信，不鼓励所有企业走上市之路，而某人则讲‘包装’、讲‘设计’，说没有不能上市的企业，只有不懂策划的老板。课后多名学员弃我而从他，至今心存悲凉。</a:t>
            </a:r>
            <a:r>
              <a:rPr lang="zh-CN" altLang="en-US" b="1" dirty="0">
                <a:latin typeface="楷体" panose="02010609060101010101" pitchFamily="49" charset="-122"/>
                <a:ea typeface="楷体" panose="02010609060101010101" pitchFamily="49" charset="-122"/>
              </a:rPr>
              <a:t>”其中的“某人”是谁，自然不言而喻。 </a:t>
            </a:r>
            <a:endParaRPr lang="zh-CN" altLang="en-US" b="1" dirty="0">
              <a:latin typeface="楷体" panose="02010609060101010101" pitchFamily="49" charset="-122"/>
              <a:ea typeface="楷体" panose="02010609060101010101" pitchFamily="49" charset="-122"/>
            </a:endParaRPr>
          </a:p>
          <a:p>
            <a:pPr>
              <a:lnSpc>
                <a:spcPct val="150000"/>
              </a:lnSpc>
              <a:spcAft>
                <a:spcPts val="600"/>
              </a:spcAft>
            </a:pPr>
            <a:r>
              <a:rPr lang="zh-CN" altLang="en-US" b="1" dirty="0">
                <a:latin typeface="楷体" panose="02010609060101010101" pitchFamily="49" charset="-122"/>
                <a:ea typeface="楷体" panose="02010609060101010101" pitchFamily="49" charset="-122"/>
              </a:rPr>
              <a:t>    卢剑波的种种行为，不仅为其个人招致指责，</a:t>
            </a:r>
            <a:r>
              <a:rPr lang="zh-CN" altLang="en-US" b="1" i="1" dirty="0">
                <a:solidFill>
                  <a:srgbClr val="FF0000"/>
                </a:solidFill>
                <a:latin typeface="楷体" panose="02010609060101010101" pitchFamily="49" charset="-122"/>
                <a:ea typeface="楷体" panose="02010609060101010101" pitchFamily="49" charset="-122"/>
              </a:rPr>
              <a:t>“卢氏敛财”这种运作方式是典型的以损害行业整体声誉为代价，更是伤了无数恪守良好职业行为原则的同行的心。 </a:t>
            </a:r>
            <a:endParaRPr lang="zh-CN" altLang="en-US" b="1" i="1"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CONCEPTUAL FRAMEWORK APPROACH</a:t>
            </a:r>
            <a:endParaRPr lang="en-AU" dirty="0"/>
          </a:p>
        </p:txBody>
      </p:sp>
      <p:sp>
        <p:nvSpPr>
          <p:cNvPr id="14" name="Content Placeholder 13"/>
          <p:cNvSpPr>
            <a:spLocks noGrp="1"/>
          </p:cNvSpPr>
          <p:nvPr>
            <p:ph idx="1"/>
          </p:nvPr>
        </p:nvSpPr>
        <p:spPr/>
        <p:txBody>
          <a:bodyPr/>
          <a:lstStyle/>
          <a:p>
            <a:r>
              <a:rPr lang="en-AU" sz="2400" dirty="0"/>
              <a:t>The APESB Code of Ethics adopts a conceptual framework approach to support systematic (or consistent) treatment of ethical issues that may threaten compliance with the fundamental principles of professional conduct.</a:t>
            </a:r>
            <a:endParaRPr lang="en-AU" sz="2400" dirty="0"/>
          </a:p>
          <a:p>
            <a:pPr marL="285750" indent="-285750">
              <a:buFont typeface="Arial" panose="020B0604020202020204" pitchFamily="34" charset="0"/>
              <a:buChar char="•"/>
            </a:pPr>
            <a:r>
              <a:rPr lang="en-AU" sz="2400" dirty="0"/>
              <a:t>Threats (s. 100.12)</a:t>
            </a:r>
            <a:endParaRPr lang="en-AU" sz="2400" dirty="0"/>
          </a:p>
          <a:p>
            <a:pPr marL="285750" indent="-285750">
              <a:buFont typeface="Arial" panose="020B0604020202020204" pitchFamily="34" charset="0"/>
              <a:buChar char="•"/>
            </a:pPr>
            <a:r>
              <a:rPr lang="en-AU" sz="2400" dirty="0"/>
              <a:t>Safeguards (ss. 100.13–100.16)</a:t>
            </a:r>
            <a:endParaRPr lang="en-AU" sz="2400" dirty="0"/>
          </a:p>
          <a:p>
            <a:pPr marL="285750" indent="-285750">
              <a:buFont typeface="Arial" panose="020B0604020202020204" pitchFamily="34" charset="0"/>
              <a:buChar char="•"/>
            </a:pPr>
            <a:r>
              <a:rPr lang="en-AU" sz="2400" dirty="0"/>
              <a:t>Ethical conflict resolution </a:t>
            </a:r>
            <a:br>
              <a:rPr lang="en-AU" sz="2400" dirty="0"/>
            </a:br>
            <a:r>
              <a:rPr lang="en-AU" sz="2400" dirty="0"/>
              <a:t>(ss. 100.19–100.24)</a:t>
            </a:r>
            <a:endParaRPr lang="en-AU" sz="2400" dirty="0"/>
          </a:p>
          <a:p>
            <a:endParaRPr lang="en-AU" dirty="0"/>
          </a:p>
        </p:txBody>
      </p:sp>
      <p:sp>
        <p:nvSpPr>
          <p:cNvPr id="9" name="Rectangle 8"/>
          <p:cNvSpPr/>
          <p:nvPr/>
        </p:nvSpPr>
        <p:spPr>
          <a:xfrm>
            <a:off x="1981202" y="5560499"/>
            <a:ext cx="8351811" cy="338554"/>
          </a:xfrm>
          <a:prstGeom prst="rect">
            <a:avLst/>
          </a:prstGeom>
        </p:spPr>
        <p:txBody>
          <a:bodyPr wrap="square">
            <a:spAutoFit/>
          </a:bodyPr>
          <a:lstStyle/>
          <a:p>
            <a:pPr algn="r" defTabSz="457200"/>
            <a:r>
              <a:rPr lang="en-AU" sz="800" b="1" dirty="0">
                <a:solidFill>
                  <a:prstClr val="black"/>
                </a:solidFill>
                <a:latin typeface="Arial" panose="020B0604020202020204" pitchFamily="34" charset="0"/>
                <a:ea typeface="Times New Roman" panose="02020603050405020304" pitchFamily="18" charset="0"/>
                <a:cs typeface="Arial" panose="020B0604020202020204" pitchFamily="34" charset="0"/>
              </a:rPr>
              <a:t>Source: </a:t>
            </a:r>
            <a:r>
              <a:rPr lang="en-AU" sz="800" dirty="0">
                <a:solidFill>
                  <a:prstClr val="black"/>
                </a:solidFill>
                <a:latin typeface="Arial" panose="020B0604020202020204" pitchFamily="34" charset="0"/>
                <a:ea typeface="Times New Roman" panose="02020603050405020304" pitchFamily="18" charset="0"/>
                <a:cs typeface="Arial" panose="020B0604020202020204" pitchFamily="34" charset="0"/>
              </a:rPr>
              <a:t>Dellaportas, S., Alagiah, R., Gibson, K., Leung, P., Hutchinson, M. &amp; Van Homrigh, D. 2005,</a:t>
            </a:r>
            <a:br>
              <a:rPr lang="en-AU" sz="800" dirty="0">
                <a:solidFill>
                  <a:prstClr val="black"/>
                </a:solidFill>
                <a:latin typeface="Arial" panose="020B0604020202020204" pitchFamily="34" charset="0"/>
                <a:ea typeface="Times New Roman" panose="02020603050405020304" pitchFamily="18" charset="0"/>
                <a:cs typeface="Arial" panose="020B0604020202020204" pitchFamily="34" charset="0"/>
              </a:rPr>
            </a:br>
            <a:r>
              <a:rPr lang="en-AU" sz="800" dirty="0">
                <a:solidFill>
                  <a:prstClr val="black"/>
                </a:solidFill>
                <a:latin typeface="Arial" panose="020B0604020202020204" pitchFamily="34" charset="0"/>
                <a:ea typeface="Times New Roman" panose="02020603050405020304" pitchFamily="18" charset="0"/>
                <a:cs typeface="Arial" panose="020B0604020202020204" pitchFamily="34" charset="0"/>
              </a:rPr>
              <a:t>Ethics, Governance and Accountability: A Professional Perspective, John Wiley &amp; Sons, Milton, Queensland, p. 75.</a:t>
            </a:r>
            <a:endParaRPr lang="en-AU" sz="800" dirty="0">
              <a:solidFill>
                <a:prstClr val="black"/>
              </a:solidFill>
              <a:latin typeface="Arial" panose="020B0604020202020204" pitchFamily="34" charset="0"/>
              <a:cs typeface="Arial" panose="020B0604020202020204" pitchFamily="34" charset="0"/>
            </a:endParaRPr>
          </a:p>
        </p:txBody>
      </p:sp>
      <p:pic>
        <p:nvPicPr>
          <p:cNvPr id="6" name="Picture 5"/>
          <p:cNvPicPr/>
          <p:nvPr/>
        </p:nvPicPr>
        <p:blipFill>
          <a:blip r:embed="rId1" cstate="print">
            <a:extLst>
              <a:ext uri="{28A0092B-C50C-407E-A947-70E740481C1C}">
                <a14:useLocalDpi xmlns:a14="http://schemas.microsoft.com/office/drawing/2010/main" val="0"/>
              </a:ext>
            </a:extLst>
          </a:blip>
          <a:stretch>
            <a:fillRect/>
          </a:stretch>
        </p:blipFill>
        <p:spPr>
          <a:xfrm>
            <a:off x="9519450" y="561594"/>
            <a:ext cx="718820" cy="71882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THE CONCEPTUAL FRAMEWORK APPROACH</a:t>
            </a:r>
            <a:endParaRPr lang="zh-CN" altLang="en-US" dirty="0"/>
          </a:p>
        </p:txBody>
      </p:sp>
      <p:sp>
        <p:nvSpPr>
          <p:cNvPr id="3" name="内容占位符 2"/>
          <p:cNvSpPr>
            <a:spLocks noGrp="1"/>
          </p:cNvSpPr>
          <p:nvPr>
            <p:ph idx="1"/>
          </p:nvPr>
        </p:nvSpPr>
        <p:spPr/>
        <p:txBody>
          <a:bodyPr>
            <a:normAutofit/>
          </a:bodyPr>
          <a:lstStyle/>
          <a:p>
            <a:pPr marL="342900" indent="-342900" algn="just">
              <a:buFont typeface="Arial" panose="020B0604020202020204" pitchFamily="34" charset="0"/>
              <a:buChar char="•"/>
            </a:pPr>
            <a:r>
              <a:rPr lang="en-US" altLang="zh-CN" sz="2400" dirty="0"/>
              <a:t>The conceptual framework approach requires members to identify, evaluate and respond to any identified threat that may compromise compliance with the fundamental principles. </a:t>
            </a:r>
            <a:endParaRPr lang="en-US" altLang="zh-CN" sz="2400" dirty="0"/>
          </a:p>
          <a:p>
            <a:pPr marL="342900" indent="-342900" algn="just">
              <a:buFont typeface="Arial" panose="020B0604020202020204" pitchFamily="34" charset="0"/>
              <a:buChar char="•"/>
            </a:pPr>
            <a:r>
              <a:rPr lang="en-US" altLang="zh-CN" sz="2400" dirty="0"/>
              <a:t>If the identified threats are not insignificant, members must apply safeguards to eliminate such threats or reduce them to an acceptable level, so that compliance is no longer compromised.</a:t>
            </a:r>
            <a:endParaRPr lang="en-US" altLang="zh-CN" sz="2400" dirty="0"/>
          </a:p>
          <a:p>
            <a:pPr marL="342900" indent="-342900" algn="just">
              <a:buFont typeface="Arial" panose="020B0604020202020204" pitchFamily="34" charset="0"/>
              <a:buChar char="•"/>
            </a:pPr>
            <a:r>
              <a:rPr lang="en-US" altLang="zh-CN" sz="2400" dirty="0"/>
              <a:t>If members are unable to implement appropriate safeguards, they should either decline or discontinue the specific professional service involved, or consider resigning from the client or employer.</a:t>
            </a:r>
            <a:endParaRPr lang="zh-CN" alt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800522" cy="1325563"/>
          </a:xfrm>
        </p:spPr>
        <p:txBody>
          <a:bodyPr/>
          <a:lstStyle/>
          <a:p>
            <a:r>
              <a:rPr lang="en-AU" altLang="zh-CN" dirty="0"/>
              <a:t>THE CONCEPTUAL FRAMEWORK APPROACH</a:t>
            </a:r>
            <a:endParaRPr lang="zh-CN" altLang="en-US" dirty="0"/>
          </a:p>
        </p:txBody>
      </p:sp>
      <p:pic>
        <p:nvPicPr>
          <p:cNvPr id="4" name="Picture 2"/>
          <p:cNvPicPr>
            <a:picLocks noChangeAspect="1"/>
          </p:cNvPicPr>
          <p:nvPr/>
        </p:nvPicPr>
        <p:blipFill>
          <a:blip r:embed="rId1"/>
          <a:stretch>
            <a:fillRect/>
          </a:stretch>
        </p:blipFill>
        <p:spPr>
          <a:xfrm>
            <a:off x="3473986" y="1600200"/>
            <a:ext cx="4505898" cy="421670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THE CONCEPTUAL FRAMEWORK APPROACH</a:t>
            </a:r>
            <a:endParaRPr lang="zh-CN" altLang="en-US" dirty="0"/>
          </a:p>
        </p:txBody>
      </p:sp>
      <p:sp>
        <p:nvSpPr>
          <p:cNvPr id="3" name="内容占位符 2"/>
          <p:cNvSpPr>
            <a:spLocks noGrp="1"/>
          </p:cNvSpPr>
          <p:nvPr>
            <p:ph idx="1"/>
          </p:nvPr>
        </p:nvSpPr>
        <p:spPr/>
        <p:txBody>
          <a:bodyPr>
            <a:normAutofit fontScale="70000" lnSpcReduction="20000"/>
          </a:bodyPr>
          <a:lstStyle/>
          <a:p>
            <a:pPr marL="342900" indent="-342900">
              <a:buFont typeface="Arial" panose="020B0604020202020204" pitchFamily="34" charset="0"/>
              <a:buChar char="•"/>
            </a:pPr>
            <a:r>
              <a:rPr lang="en-US" altLang="zh-CN" sz="3600" dirty="0">
                <a:latin typeface="+mj-ea"/>
                <a:ea typeface="+mj-ea"/>
              </a:rPr>
              <a:t>Rule-based codes: require adherence to a set of specific rules in terms of the specific actions that should or should not be taken. </a:t>
            </a:r>
            <a:endParaRPr lang="en-US" altLang="zh-CN" sz="3600" dirty="0">
              <a:latin typeface="+mj-ea"/>
              <a:ea typeface="+mj-ea"/>
            </a:endParaRPr>
          </a:p>
          <a:p>
            <a:pPr marL="342900" indent="-342900">
              <a:buFont typeface="Arial" panose="020B0604020202020204" pitchFamily="34" charset="0"/>
              <a:buChar char="•"/>
            </a:pPr>
            <a:r>
              <a:rPr lang="en-US" altLang="zh-CN" sz="3600" dirty="0">
                <a:latin typeface="+mj-ea"/>
                <a:ea typeface="+mj-ea"/>
              </a:rPr>
              <a:t>The problem with a code that is entirely rules-based is that it becomes too prescriptive and too voluminous to be of practical use.</a:t>
            </a:r>
            <a:endParaRPr lang="en-US" altLang="zh-CN" sz="3600" dirty="0">
              <a:latin typeface="+mj-ea"/>
              <a:ea typeface="+mj-ea"/>
            </a:endParaRPr>
          </a:p>
          <a:p>
            <a:pPr marL="285750" indent="-285750" algn="just">
              <a:buFont typeface="Arial" panose="020B0604020202020204" pitchFamily="34" charset="0"/>
              <a:buChar char="•"/>
            </a:pPr>
            <a:r>
              <a:rPr lang="en-US" altLang="zh-CN" sz="3600" dirty="0">
                <a:latin typeface="+mj-ea"/>
                <a:ea typeface="+mj-ea"/>
              </a:rPr>
              <a:t>A principles-based approach to decision-making, is more likely to evaluate whether an act or decision accords with the concept underlying the principle or whether it could bring the profession into disrepute.</a:t>
            </a:r>
            <a:endParaRPr lang="zh-CN" altLang="zh-CN" sz="3600" dirty="0">
              <a:latin typeface="+mj-ea"/>
              <a:ea typeface="+mj-ea"/>
            </a:endParaRPr>
          </a:p>
          <a:p>
            <a:pPr marL="285750" indent="-285750" algn="just">
              <a:buFont typeface="Arial" panose="020B0604020202020204" pitchFamily="34" charset="0"/>
              <a:buChar char="•"/>
            </a:pPr>
            <a:r>
              <a:rPr lang="en-US" altLang="zh-CN" sz="3600" dirty="0">
                <a:latin typeface="+mj-ea"/>
                <a:ea typeface="+mj-ea"/>
              </a:rPr>
              <a:t>For a principles-based code to be effective, it is useful to take a blended approach containing  a mix of broad principles and more specific guidance, which together show how the conceptual framework applies in specific situations.</a:t>
            </a:r>
            <a:endParaRPr lang="zh-CN" altLang="zh-CN" sz="3600" dirty="0">
              <a:latin typeface="+mj-ea"/>
              <a:ea typeface="+mj-ea"/>
            </a:endParaRPr>
          </a:p>
          <a:p>
            <a:pPr marL="342900" indent="-342900">
              <a:buFont typeface="Arial" panose="020B0604020202020204" pitchFamily="34" charset="0"/>
              <a:buChar char="•"/>
            </a:pPr>
            <a:endParaRPr lang="en-US" altLang="zh-CN" sz="2000" dirty="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IMPACT OF ETHICAL OR UNETHICAL DECISIONS</a:t>
            </a:r>
            <a:endParaRPr lang="zh-CN" altLang="en-US" dirty="0"/>
          </a:p>
        </p:txBody>
      </p:sp>
      <p:sp>
        <p:nvSpPr>
          <p:cNvPr id="3" name="内容占位符 2"/>
          <p:cNvSpPr>
            <a:spLocks noGrp="1"/>
          </p:cNvSpPr>
          <p:nvPr>
            <p:ph idx="1"/>
          </p:nvPr>
        </p:nvSpPr>
        <p:spPr>
          <a:xfrm>
            <a:off x="838200" y="1908313"/>
            <a:ext cx="10515600" cy="4268650"/>
          </a:xfrm>
        </p:spPr>
        <p:txBody>
          <a:bodyPr>
            <a:normAutofit lnSpcReduction="10000"/>
          </a:bodyPr>
          <a:lstStyle/>
          <a:p>
            <a:pPr marL="0" indent="0">
              <a:buNone/>
            </a:pPr>
            <a:r>
              <a:rPr lang="en-US" altLang="zh-CN" sz="2400" b="1" kern="100" dirty="0">
                <a:effectLst/>
                <a:latin typeface="Arial" panose="020B0604020202020204" pitchFamily="34" charset="0"/>
                <a:ea typeface="等线" panose="02010600030101010101" pitchFamily="2" charset="-122"/>
                <a:cs typeface="Times New Roman" panose="02020603050405020304" pitchFamily="18" charset="0"/>
              </a:rPr>
              <a:t>INCENTIVE PAYMENTS OF ADVISER</a:t>
            </a:r>
            <a:endParaRPr lang="en-US" altLang="zh-CN" sz="2400" b="1" kern="100" dirty="0">
              <a:effectLst/>
              <a:latin typeface="Arial" panose="020B0604020202020204" pitchFamily="34" charset="0"/>
              <a:ea typeface="等线" panose="02010600030101010101" pitchFamily="2" charset="-122"/>
              <a:cs typeface="Times New Roman" panose="02020603050405020304" pitchFamily="18" charset="0"/>
            </a:endParaRPr>
          </a:p>
          <a:p>
            <a:r>
              <a:rPr lang="en-US" altLang="zh-CN" sz="2400" dirty="0">
                <a:effectLst/>
                <a:latin typeface="+mj-lt"/>
                <a:ea typeface="等线" panose="02010600030101010101" pitchFamily="2" charset="-122"/>
              </a:rPr>
              <a:t>Some advisers sold products they knew were unsuitable for clients or generated fraudulent documents in order to get commissions</a:t>
            </a:r>
            <a:endParaRPr lang="en-US" altLang="zh-CN" sz="2400" dirty="0">
              <a:effectLst/>
              <a:latin typeface="+mj-lt"/>
              <a:ea typeface="等线" panose="02010600030101010101" pitchFamily="2" charset="-122"/>
            </a:endParaRPr>
          </a:p>
          <a:p>
            <a:pPr algn="just"/>
            <a:r>
              <a:rPr lang="en-US" altLang="zh-CN" sz="2400" dirty="0">
                <a:latin typeface="+mj-lt"/>
                <a:ea typeface="等线" panose="02010600030101010101" pitchFamily="2" charset="-122"/>
              </a:rPr>
              <a:t>Customers later complained because the cost of poor adviser behavior was financial hardship for the customer and also the financial institution </a:t>
            </a:r>
            <a:endParaRPr lang="zh-CN" altLang="zh-CN" sz="2400" dirty="0">
              <a:latin typeface="+mj-lt"/>
              <a:ea typeface="等线" panose="02010600030101010101" pitchFamily="2" charset="-122"/>
            </a:endParaRPr>
          </a:p>
          <a:p>
            <a:pPr algn="just"/>
            <a:r>
              <a:rPr lang="en-US" altLang="zh-CN" sz="2400" dirty="0">
                <a:latin typeface="+mj-lt"/>
                <a:ea typeface="等线" panose="02010600030101010101" pitchFamily="2" charset="-122"/>
              </a:rPr>
              <a:t>Financial adviser who lost their jobs regulatory registration because they failed to behave ethically while trying to meet performance criteria set by their institutions. </a:t>
            </a:r>
            <a:endParaRPr lang="zh-CN" altLang="zh-CN" sz="2400" dirty="0">
              <a:latin typeface="+mj-lt"/>
              <a:ea typeface="等线" panose="02010600030101010101" pitchFamily="2" charset="-122"/>
            </a:endParaRPr>
          </a:p>
          <a:p>
            <a:pPr algn="just"/>
            <a:r>
              <a:rPr lang="en-US" altLang="zh-CN" sz="2400" dirty="0">
                <a:latin typeface="+mj-lt"/>
                <a:ea typeface="等线" panose="02010600030101010101" pitchFamily="2" charset="-122"/>
              </a:rPr>
              <a:t>The behavior of individual or groups of advisers, which was outlined in detail during the royal commission into the financial services sector, let to banks establishing remediation schemes to compensate customers for lost funds and financial distress. </a:t>
            </a:r>
            <a:endParaRPr lang="zh-CN" altLang="zh-CN" sz="2400" dirty="0">
              <a:latin typeface="+mj-lt"/>
              <a:ea typeface="等线" panose="02010600030101010101" pitchFamily="2" charset="-122"/>
            </a:endParaRPr>
          </a:p>
          <a:p>
            <a:endParaRPr lang="zh-CN" altLang="zh-CN" sz="2400" kern="100" dirty="0">
              <a:effectLst/>
              <a:latin typeface="+mj-lt"/>
              <a:ea typeface="等线" panose="02010600030101010101" pitchFamily="2" charset="-122"/>
              <a:cs typeface="Times New Roman" panose="02020603050405020304" pitchFamily="18" charset="0"/>
            </a:endParaRPr>
          </a:p>
          <a:p>
            <a:pPr marL="0" indent="0">
              <a:buNone/>
            </a:pP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AU" altLang="zh-CN" dirty="0">
                <a:sym typeface="+mn-ea"/>
              </a:rPr>
              <a:t>THE CONCEPTUAL FRAMEWORK APPROACH</a:t>
            </a:r>
            <a:endParaRPr lang="zh-CN" altLang="en-US"/>
          </a:p>
        </p:txBody>
      </p:sp>
      <p:sp>
        <p:nvSpPr>
          <p:cNvPr id="3" name="内容占位符 2"/>
          <p:cNvSpPr>
            <a:spLocks noGrp="1"/>
          </p:cNvSpPr>
          <p:nvPr>
            <p:ph idx="1"/>
          </p:nvPr>
        </p:nvSpPr>
        <p:spPr/>
        <p:txBody>
          <a:bodyPr/>
          <a:lstStyle/>
          <a:p>
            <a:pPr marL="0" marR="0" lvl="0" indent="0" algn="l" defTabSz="914400" rtl="0" eaLnBrk="0" fontAlgn="base" latinLnBrk="0" hangingPunct="0">
              <a:lnSpc>
                <a:spcPct val="150000"/>
              </a:lnSpc>
              <a:spcBef>
                <a:spcPct val="0"/>
              </a:spcBef>
              <a:spcAft>
                <a:spcPct val="0"/>
              </a:spcAft>
              <a:buClrTx/>
              <a:buSzTx/>
              <a:buFontTx/>
              <a:buNone/>
              <a:defRPr/>
            </a:pPr>
            <a:r>
              <a:rPr lang="zh-CN" b="1" i="1" noProof="0" dirty="0" smtClean="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对于财务会计而言</a:t>
            </a:r>
            <a:r>
              <a:rPr 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，其基本逻辑顺序为：财务会计概念框架（</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CF</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基本会计原则</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(Principles)——</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具体会计准则</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(Standards) </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或规则 （</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Rules</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a:t>
            </a:r>
            <a:endParaRPr kumimoji="0" lang="en-US" altLang="zh-CN"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defRPr/>
            </a:pPr>
            <a:r>
              <a:rPr lang="zh-CN" altLang="en-US" b="1" i="1" noProof="0" dirty="0" smtClean="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对于职业道德而言</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，其基本逻辑顺序则为：职业道德基本原则</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(Principles)——</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职业道德概念框架（</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CF</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职业道德准则 </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(Standards)</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或规则（</a:t>
            </a:r>
            <a:r>
              <a:rPr lang="en-US" altLang="zh-CN"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Rules</a:t>
            </a:r>
            <a:r>
              <a:rPr lang="zh-CN" altLang="en-US" b="1" noProof="0" dirty="0" smtClean="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a:t>
            </a:r>
            <a:endParaRPr kumimoji="0" lang="zh-CN" altLang="en-US" b="1" i="0" u="none" strike="noStrike" kern="120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381407" y="191506"/>
          <a:ext cx="8817171" cy="381009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6"/>
          <p:cNvSpPr txBox="1">
            <a:spLocks noChangeArrowheads="1"/>
          </p:cNvSpPr>
          <p:nvPr/>
        </p:nvSpPr>
        <p:spPr bwMode="auto">
          <a:xfrm>
            <a:off x="853799" y="4120116"/>
            <a:ext cx="1027271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r>
              <a:rPr lang="zh-CN" altLang="en-US" sz="2000" b="1" dirty="0">
                <a:latin typeface="Times New Roman" panose="02020603050405020304" pitchFamily="18" charset="0"/>
                <a:ea typeface="楷体" panose="02010609060101010101" pitchFamily="49" charset="-122"/>
              </a:rPr>
              <a:t>所有职业会计师的概念均包括以下三个核心概念：识别不利影响（</a:t>
            </a:r>
            <a:r>
              <a:rPr lang="en-US" altLang="zh-CN" sz="2000" b="1" dirty="0">
                <a:latin typeface="Times New Roman" panose="02020603050405020304" pitchFamily="18" charset="0"/>
                <a:ea typeface="楷体" panose="02010609060101010101" pitchFamily="49" charset="-122"/>
              </a:rPr>
              <a:t>Identifying Threats</a:t>
            </a:r>
            <a:r>
              <a:rPr lang="zh-CN" altLang="en-US" sz="2000" b="1" dirty="0">
                <a:latin typeface="Times New Roman" panose="02020603050405020304" pitchFamily="18" charset="0"/>
                <a:ea typeface="楷体" panose="02010609060101010101" pitchFamily="49" charset="-122"/>
              </a:rPr>
              <a:t>）、评价不利影响（</a:t>
            </a:r>
            <a:r>
              <a:rPr lang="en-US" altLang="zh-CN" sz="2000" b="1" dirty="0">
                <a:latin typeface="Times New Roman" panose="02020603050405020304" pitchFamily="18" charset="0"/>
                <a:ea typeface="楷体" panose="02010609060101010101" pitchFamily="49" charset="-122"/>
              </a:rPr>
              <a:t>Evaluating Threats</a:t>
            </a:r>
            <a:r>
              <a:rPr lang="zh-CN" altLang="en-US" sz="2000" b="1" dirty="0">
                <a:latin typeface="Times New Roman" panose="02020603050405020304" pitchFamily="18" charset="0"/>
                <a:ea typeface="楷体" panose="02010609060101010101" pitchFamily="49" charset="-122"/>
              </a:rPr>
              <a:t>）与应对不利影响（</a:t>
            </a:r>
            <a:r>
              <a:rPr lang="en-US" altLang="zh-CN" sz="2000" b="1" dirty="0">
                <a:latin typeface="Times New Roman" panose="02020603050405020304" pitchFamily="18" charset="0"/>
                <a:ea typeface="楷体" panose="02010609060101010101" pitchFamily="49" charset="-122"/>
              </a:rPr>
              <a:t>Addressing Threats</a:t>
            </a:r>
            <a:r>
              <a:rPr lang="zh-CN" altLang="en-US" sz="2000" b="1" dirty="0">
                <a:latin typeface="Times New Roman" panose="02020603050405020304" pitchFamily="18" charset="0"/>
                <a:ea typeface="楷体" panose="02010609060101010101" pitchFamily="49" charset="-122"/>
              </a:rPr>
              <a:t>）</a:t>
            </a:r>
            <a:endParaRPr lang="en-US" altLang="zh-CN" sz="2000" b="1" dirty="0">
              <a:latin typeface="Times New Roman" panose="02020603050405020304" pitchFamily="18" charset="0"/>
              <a:ea typeface="楷体" panose="02010609060101010101" pitchFamily="49" charset="-122"/>
            </a:endParaRPr>
          </a:p>
          <a:p>
            <a:pPr marL="0" lvl="1" eaLnBrk="1" hangingPunct="1"/>
            <a:r>
              <a:rPr lang="zh-CN" altLang="en-US" sz="2000" b="1" dirty="0">
                <a:latin typeface="Times New Roman" panose="02020603050405020304" pitchFamily="18" charset="0"/>
                <a:ea typeface="楷体" panose="02010609060101010101" pitchFamily="49" charset="-122"/>
              </a:rPr>
              <a:t>职业道德概念框架还隐含着深刻的风险导向（</a:t>
            </a:r>
            <a:r>
              <a:rPr lang="en-US" altLang="zh-CN" sz="2000" b="1" dirty="0">
                <a:latin typeface="Times New Roman" panose="02020603050405020304" pitchFamily="18" charset="0"/>
                <a:ea typeface="楷体" panose="02010609060101010101" pitchFamily="49" charset="-122"/>
              </a:rPr>
              <a:t>Risk-Oriented</a:t>
            </a:r>
            <a:r>
              <a:rPr lang="zh-CN" altLang="en-US" sz="2000" b="1" dirty="0">
                <a:latin typeface="Times New Roman" panose="02020603050405020304" pitchFamily="18" charset="0"/>
                <a:ea typeface="楷体" panose="02010609060101010101" pitchFamily="49" charset="-122"/>
              </a:rPr>
              <a:t>）逻辑，即要求职业会计师以“可能影响基本原则得到有效遵循的潜在风险”为主线，对这些潜在风险进行识别、评估与应对。在操作层面上，职业道德概念框架又体现了“防护法” </a:t>
            </a:r>
            <a:r>
              <a:rPr lang="en-US" altLang="zh-CN" sz="2000" b="1" dirty="0">
                <a:latin typeface="Times New Roman" panose="02020603050405020304" pitchFamily="18" charset="0"/>
                <a:ea typeface="楷体" panose="02010609060101010101" pitchFamily="49" charset="-122"/>
              </a:rPr>
              <a:t>(Safeguards Approach)</a:t>
            </a:r>
            <a:r>
              <a:rPr lang="zh-CN" altLang="en-US" sz="2000" b="1" dirty="0">
                <a:latin typeface="Times New Roman" panose="02020603050405020304" pitchFamily="18" charset="0"/>
                <a:ea typeface="楷体" panose="02010609060101010101" pitchFamily="49" charset="-122"/>
              </a:rPr>
              <a:t>的思维，即职业会计师应用概念框架的目的是为了寻找有效的防护措施，以消除不利影响或将其降低到可接受的水平。</a:t>
            </a:r>
            <a:endParaRPr lang="en-US" altLang="zh-CN" sz="2000" b="1" dirty="0">
              <a:latin typeface="Times New Roman" panose="02020603050405020304" pitchFamily="18" charset="0"/>
              <a:ea typeface="楷体" panose="02010609060101010101" pitchFamily="49" charset="-122"/>
            </a:endParaRPr>
          </a:p>
          <a:p>
            <a:pPr marL="0" lvl="1" eaLnBrk="1" hangingPunct="1"/>
            <a:endParaRPr lang="zh-CN" altLang="en-US" sz="2400" b="1" dirty="0">
              <a:latin typeface="Times New Roman" panose="02020603050405020304" pitchFamily="18" charset="0"/>
              <a:ea typeface="楷体" panose="02010609060101010101" pitchFamily="49" charset="-122"/>
              <a:sym typeface="宋体" panose="02010600030101010101" pitchFamily="2" charset="-122"/>
            </a:endParaRPr>
          </a:p>
        </p:txBody>
      </p:sp>
      <p:sp>
        <p:nvSpPr>
          <p:cNvPr id="9" name="右箭头 10"/>
          <p:cNvSpPr/>
          <p:nvPr/>
        </p:nvSpPr>
        <p:spPr>
          <a:xfrm rot="19802041">
            <a:off x="4083050" y="2073620"/>
            <a:ext cx="996950" cy="574675"/>
          </a:xfrm>
          <a:prstGeom prst="rightArrow">
            <a:avLst/>
          </a:prstGeom>
          <a:noFill/>
        </p:spPr>
        <p:style>
          <a:lnRef idx="1">
            <a:schemeClr val="accent2"/>
          </a:lnRef>
          <a:fillRef idx="3">
            <a:schemeClr val="accent2"/>
          </a:fillRef>
          <a:effectRef idx="2">
            <a:schemeClr val="accent2"/>
          </a:effectRef>
          <a:fontRef idx="minor">
            <a:schemeClr val="lt1"/>
          </a:fontRef>
        </p:style>
        <p:txBody>
          <a:bodyPr anchor="ctr"/>
          <a:lstStyle/>
          <a:p>
            <a:pPr algn="ctr">
              <a:buFont typeface="Arial" panose="020B0604020202020204" pitchFamily="34" charset="0"/>
              <a:buNone/>
              <a:defRPr/>
            </a:pPr>
            <a:endParaRPr lang="zh-CN" altLang="en-US" sz="2400">
              <a:solidFill>
                <a:schemeClr val="tx1"/>
              </a:solidFill>
            </a:endParaRPr>
          </a:p>
        </p:txBody>
      </p:sp>
      <p:sp>
        <p:nvSpPr>
          <p:cNvPr id="11" name="右箭头 10"/>
          <p:cNvSpPr/>
          <p:nvPr/>
        </p:nvSpPr>
        <p:spPr>
          <a:xfrm rot="1131043">
            <a:off x="6537325" y="1994245"/>
            <a:ext cx="996950" cy="573087"/>
          </a:xfrm>
          <a:prstGeom prst="rightArrow">
            <a:avLst/>
          </a:prstGeom>
          <a:noFill/>
        </p:spPr>
        <p:style>
          <a:lnRef idx="1">
            <a:schemeClr val="accent2"/>
          </a:lnRef>
          <a:fillRef idx="3">
            <a:schemeClr val="accent2"/>
          </a:fillRef>
          <a:effectRef idx="2">
            <a:schemeClr val="accent2"/>
          </a:effectRef>
          <a:fontRef idx="minor">
            <a:schemeClr val="lt1"/>
          </a:fontRef>
        </p:style>
        <p:txBody>
          <a:bodyPr anchor="ctr"/>
          <a:lstStyle/>
          <a:p>
            <a:pPr algn="ctr">
              <a:buFont typeface="Arial" panose="020B0604020202020204" pitchFamily="34" charset="0"/>
              <a:buNone/>
              <a:defRPr/>
            </a:pPr>
            <a:endParaRPr lang="zh-CN" altLang="en-US" sz="240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8"/>
          <p:cNvPicPr>
            <a:picLocks noChangeAspect="1" noChangeArrowheads="1"/>
          </p:cNvPicPr>
          <p:nvPr/>
        </p:nvPicPr>
        <p:blipFill>
          <a:blip r:embed="rId1"/>
          <a:srcRect/>
          <a:stretch>
            <a:fillRect/>
          </a:stretch>
        </p:blipFill>
        <p:spPr bwMode="auto">
          <a:xfrm>
            <a:off x="519113" y="1216025"/>
            <a:ext cx="7808912" cy="4470400"/>
          </a:xfrm>
          <a:prstGeom prst="rect">
            <a:avLst/>
          </a:prstGeom>
          <a:noFill/>
          <a:ln w="9525">
            <a:noFill/>
            <a:miter lim="800000"/>
            <a:headEnd/>
            <a:tailEnd/>
          </a:ln>
        </p:spPr>
      </p:pic>
      <p:sp>
        <p:nvSpPr>
          <p:cNvPr id="3" name="Text Box 11"/>
          <p:cNvSpPr txBox="1">
            <a:spLocks noChangeArrowheads="1"/>
          </p:cNvSpPr>
          <p:nvPr/>
        </p:nvSpPr>
        <p:spPr bwMode="auto">
          <a:xfrm>
            <a:off x="8696325" y="1644650"/>
            <a:ext cx="3082925" cy="3322638"/>
          </a:xfrm>
          <a:prstGeom prst="rect">
            <a:avLst/>
          </a:prstGeom>
          <a:solidFill>
            <a:schemeClr val="bg2"/>
          </a:solidFill>
          <a:ln w="9525">
            <a:noFill/>
            <a:miter lim="800000"/>
          </a:ln>
        </p:spPr>
        <p:txBody>
          <a:bodyPr>
            <a:spAutoFit/>
          </a:bodyPr>
          <a:lstStyle/>
          <a:p>
            <a:pPr>
              <a:spcBef>
                <a:spcPct val="50000"/>
              </a:spcBef>
              <a:buFont typeface="Arial" panose="020B0604020202020204" pitchFamily="34" charset="0"/>
              <a:buNone/>
            </a:pPr>
            <a:r>
              <a:rPr lang="en-US" altLang="zh-CN" sz="2000" dirty="0">
                <a:latin typeface="仿宋" panose="02010609060101010101" pitchFamily="49" charset="-122"/>
                <a:ea typeface="仿宋" panose="02010609060101010101" pitchFamily="49" charset="-122"/>
              </a:rPr>
              <a:t>   IFAC</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2018</a:t>
            </a:r>
            <a:r>
              <a:rPr lang="zh-CN" altLang="en-US" sz="2000" dirty="0">
                <a:latin typeface="仿宋" panose="02010609060101010101" pitchFamily="49" charset="-122"/>
                <a:ea typeface="仿宋" panose="02010609060101010101" pitchFamily="49" charset="-122"/>
              </a:rPr>
              <a:t>）所发布的</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国际会计师职业道德守则</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将会计职业道德概念框架所包含的概念要素分为两部分，</a:t>
            </a:r>
            <a:r>
              <a:rPr lang="zh-CN" altLang="en-US" sz="2000" b="1" dirty="0">
                <a:latin typeface="仿宋" panose="02010609060101010101" pitchFamily="49" charset="-122"/>
                <a:ea typeface="仿宋" panose="02010609060101010101" pitchFamily="49" charset="-122"/>
              </a:rPr>
              <a:t>即适用于所有会计师的概念体系及针对注册会计师的专门概念</a:t>
            </a:r>
            <a:r>
              <a:rPr lang="zh-CN" altLang="en-US" sz="2000" dirty="0">
                <a:latin typeface="仿宋" panose="02010609060101010101" pitchFamily="49" charset="-122"/>
                <a:ea typeface="仿宋" panose="02010609060101010101" pitchFamily="49" charset="-122"/>
              </a:rPr>
              <a:t>。</a:t>
            </a:r>
            <a:endParaRPr lang="zh-CN" altLang="en-US" sz="2000" dirty="0">
              <a:latin typeface="仿宋" panose="02010609060101010101" pitchFamily="49" charset="-122"/>
              <a:ea typeface="仿宋" panose="02010609060101010101" pitchFamily="49" charset="-122"/>
            </a:endParaRPr>
          </a:p>
          <a:p>
            <a:pPr>
              <a:spcBef>
                <a:spcPct val="50000"/>
              </a:spcBef>
              <a:buFont typeface="Arial" panose="020B0604020202020204" pitchFamily="34" charset="0"/>
              <a:buNone/>
            </a:pPr>
            <a:r>
              <a:rPr lang="zh-CN" altLang="en-US" sz="2000" dirty="0">
                <a:latin typeface="仿宋" panose="02010609060101010101" pitchFamily="49" charset="-122"/>
                <a:ea typeface="仿宋" panose="02010609060101010101" pitchFamily="49" charset="-122"/>
              </a:rPr>
              <a:t>    上半部分则是</a:t>
            </a:r>
            <a:r>
              <a:rPr lang="en-US" altLang="zh-CN" sz="2000" dirty="0">
                <a:latin typeface="仿宋" panose="02010609060101010101" pitchFamily="49" charset="-122"/>
                <a:ea typeface="仿宋" panose="02010609060101010101" pitchFamily="49" charset="-122"/>
              </a:rPr>
              <a:t>CICPA</a:t>
            </a:r>
            <a:r>
              <a:rPr lang="zh-CN" altLang="en-US" sz="2000" dirty="0">
                <a:latin typeface="仿宋" panose="02010609060101010101" pitchFamily="49" charset="-122"/>
                <a:ea typeface="仿宋" panose="02010609060101010101" pitchFamily="49" charset="-122"/>
              </a:rPr>
              <a:t>（</a:t>
            </a:r>
            <a:r>
              <a:rPr lang="en-US" altLang="zh-CN" sz="2000" dirty="0">
                <a:latin typeface="仿宋" panose="02010609060101010101" pitchFamily="49" charset="-122"/>
                <a:ea typeface="仿宋" panose="02010609060101010101" pitchFamily="49" charset="-122"/>
              </a:rPr>
              <a:t>2020</a:t>
            </a:r>
            <a:r>
              <a:rPr lang="zh-CN" altLang="en-US" sz="2000" dirty="0">
                <a:latin typeface="仿宋" panose="02010609060101010101" pitchFamily="49" charset="-122"/>
                <a:ea typeface="仿宋" panose="02010609060101010101" pitchFamily="49" charset="-122"/>
              </a:rPr>
              <a:t>）所给出的概念框架构成要素。</a:t>
            </a:r>
            <a:endParaRPr lang="zh-CN" altLang="en-US" sz="2000" dirty="0">
              <a:latin typeface="仿宋" panose="02010609060101010101" pitchFamily="49" charset="-122"/>
              <a:ea typeface="仿宋" panose="02010609060101010101" pitchFamily="49"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THREATS IDENTIFICATION</a:t>
            </a:r>
            <a:endParaRPr lang="zh-CN" altLang="en-US" dirty="0"/>
          </a:p>
        </p:txBody>
      </p:sp>
      <p:sp>
        <p:nvSpPr>
          <p:cNvPr id="3" name="内容占位符 2"/>
          <p:cNvSpPr>
            <a:spLocks noGrp="1"/>
          </p:cNvSpPr>
          <p:nvPr>
            <p:ph idx="1"/>
          </p:nvPr>
        </p:nvSpPr>
        <p:spPr/>
        <p:txBody>
          <a:bodyPr/>
          <a:lstStyle/>
          <a:p>
            <a:pPr marL="342900" indent="-342900" algn="just">
              <a:buFont typeface="Arial" panose="020B0604020202020204" pitchFamily="34" charset="0"/>
              <a:buChar char="•"/>
            </a:pPr>
            <a:r>
              <a:rPr lang="en-US" altLang="zh-CN" sz="2000" dirty="0"/>
              <a:t>Threats may be created by a broad range of relationships and circumstances. When a relationship or circumstance creates a threat, such a threat could compromise, or could be perceived to compromise, a member’s compliance with the fundamental principles. </a:t>
            </a:r>
            <a:endParaRPr lang="en-US" altLang="zh-CN" sz="2000" dirty="0"/>
          </a:p>
          <a:p>
            <a:pPr algn="just"/>
            <a:endParaRPr lang="en-US" altLang="zh-CN" sz="2000" dirty="0"/>
          </a:p>
          <a:p>
            <a:pPr marL="342900" indent="-342900" algn="just">
              <a:buFont typeface="Arial" panose="020B0604020202020204" pitchFamily="34" charset="0"/>
              <a:buChar char="•"/>
            </a:pPr>
            <a:r>
              <a:rPr lang="en-US" altLang="zh-CN" sz="2000" dirty="0"/>
              <a:t>Such a circumstance or relationship may create more than one threat, and a threat may affect compliance with more than one fundamental principle (s. 100.12). The specific nature of each threat will depend on the particular circumstances in which it arises, and some may be difficult to categories.</a:t>
            </a:r>
            <a:endParaRPr lang="zh-CN" altLang="en-U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84" name="文本占位符 365583"/>
          <p:cNvSpPr>
            <a:spLocks noGrp="1"/>
          </p:cNvSpPr>
          <p:nvPr/>
        </p:nvSpPr>
        <p:spPr>
          <a:xfrm>
            <a:off x="1846263" y="1690688"/>
            <a:ext cx="8975725" cy="381000"/>
          </a:xfrm>
          <a:prstGeom prst="rect">
            <a:avLst/>
          </a:prstGeom>
          <a:noFill/>
          <a:ln w="9525">
            <a:noFill/>
          </a:ln>
        </p:spPr>
        <p:txBody>
          <a:bodyPr vert="horz" wrap="square" lIns="91440" tIns="45720" rIns="91440" bIns="45720" numCol="1" anchor="t" anchorCtr="0" compatLnSpc="1">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2135" b="1" i="0" u="none" strike="noStrike" kern="1200" cap="none" spc="0" normalizeH="0" baseline="0" noProof="1">
                <a:ln>
                  <a:noFill/>
                </a:ln>
                <a:solidFill>
                  <a:schemeClr val="bg1"/>
                </a:solidFill>
                <a:effectLst/>
                <a:uLnTx/>
                <a:uFillTx/>
                <a:latin typeface="仿宋" panose="02010609060101010101" pitchFamily="49" charset="-122"/>
                <a:ea typeface="仿宋" panose="02010609060101010101" pitchFamily="49" charset="-122"/>
                <a:cs typeface="+mn-cs"/>
              </a:rPr>
              <a:t>从制度变迁的意义上来讲，审计模式的演变可以视为一个制度变迁的过程</a:t>
            </a:r>
            <a:endParaRPr kumimoji="0" lang="zh-CN" altLang="en-US" sz="2135" b="1" i="0" u="none" strike="noStrike" kern="1200" cap="none" spc="0" normalizeH="0" baseline="0" noProof="1">
              <a:ln>
                <a:noFill/>
              </a:ln>
              <a:solidFill>
                <a:schemeClr val="bg1"/>
              </a:solidFill>
              <a:effectLst/>
              <a:uLnTx/>
              <a:uFillTx/>
              <a:latin typeface="仿宋" panose="02010609060101010101" pitchFamily="49" charset="-122"/>
              <a:ea typeface="仿宋" panose="02010609060101010101" pitchFamily="49" charset="-122"/>
              <a:cs typeface="+mn-cs"/>
            </a:endParaRPr>
          </a:p>
        </p:txBody>
      </p:sp>
      <p:grpSp>
        <p:nvGrpSpPr>
          <p:cNvPr id="41988" name="组合 4"/>
          <p:cNvGrpSpPr/>
          <p:nvPr/>
        </p:nvGrpSpPr>
        <p:grpSpPr>
          <a:xfrm>
            <a:off x="1946275" y="1338263"/>
            <a:ext cx="8299450" cy="4533900"/>
            <a:chOff x="754063" y="1001445"/>
            <a:chExt cx="7631112" cy="4386773"/>
          </a:xfrm>
        </p:grpSpPr>
        <p:sp>
          <p:nvSpPr>
            <p:cNvPr id="6" name="Rectangle 19"/>
            <p:cNvSpPr>
              <a:spLocks noChangeAspect="1" noChangeArrowheads="1"/>
            </p:cNvSpPr>
            <p:nvPr/>
          </p:nvSpPr>
          <p:spPr bwMode="auto">
            <a:xfrm>
              <a:off x="855017" y="1557080"/>
              <a:ext cx="976980" cy="383113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solidFill>
                <a:srgbClr val="8A6900"/>
              </a:solidFill>
              <a:miter lim="800000"/>
            </a:ln>
            <a:effectLst>
              <a:reflection blurRad="6350" stA="52000" endA="300" endPos="35000" dir="5400000" sy="-100000" algn="bl" rotWithShape="0"/>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Rectangle 20"/>
            <p:cNvSpPr>
              <a:spLocks noChangeAspect="1" noChangeArrowheads="1"/>
            </p:cNvSpPr>
            <p:nvPr/>
          </p:nvSpPr>
          <p:spPr bwMode="auto">
            <a:xfrm>
              <a:off x="2469925" y="1557080"/>
              <a:ext cx="971685" cy="383113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solidFill>
                <a:srgbClr val="8A6900"/>
              </a:solidFill>
              <a:miter lim="800000"/>
            </a:ln>
            <a:effectLst>
              <a:reflection blurRad="6350" stA="52000" endA="300" endPos="35000" dir="5400000" sy="-100000" algn="bl" rotWithShape="0"/>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Rectangle 22"/>
            <p:cNvSpPr>
              <a:spLocks noChangeAspect="1" noChangeArrowheads="1"/>
            </p:cNvSpPr>
            <p:nvPr/>
          </p:nvSpPr>
          <p:spPr bwMode="auto">
            <a:xfrm>
              <a:off x="4068005" y="1547172"/>
              <a:ext cx="971685" cy="384104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solidFill>
                <a:srgbClr val="8A6900"/>
              </a:solidFill>
              <a:miter lim="800000"/>
            </a:ln>
            <a:effectLst>
              <a:reflection blurRad="6350" stA="52000" endA="300" endPos="35000" dir="5400000" sy="-100000" algn="bl" rotWithShape="0"/>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Rectangle 23"/>
            <p:cNvSpPr>
              <a:spLocks noChangeAspect="1" noChangeArrowheads="1"/>
            </p:cNvSpPr>
            <p:nvPr/>
          </p:nvSpPr>
          <p:spPr bwMode="auto">
            <a:xfrm>
              <a:off x="5685680" y="1557079"/>
              <a:ext cx="976980" cy="3831137"/>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solidFill>
                <a:srgbClr val="8A6900"/>
              </a:solidFill>
              <a:miter lim="800000"/>
            </a:ln>
            <a:effectLst>
              <a:reflection blurRad="6350" stA="52000" endA="300" endPos="35000" dir="5400000" sy="-100000" algn="bl" rotWithShape="0"/>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993" name="Rectangle 17"/>
            <p:cNvSpPr>
              <a:spLocks noChangeAspect="1"/>
            </p:cNvSpPr>
            <p:nvPr/>
          </p:nvSpPr>
          <p:spPr>
            <a:xfrm rot="-5400000">
              <a:off x="-167752" y="3314696"/>
              <a:ext cx="3073183" cy="400050"/>
            </a:xfrm>
            <a:prstGeom prst="rect">
              <a:avLst/>
            </a:prstGeom>
            <a:noFill/>
            <a:ln w="9525">
              <a:noFill/>
            </a:ln>
          </p:spPr>
          <p:txBody>
            <a:bodyPr vert="eaVert" anchor="ctr">
              <a:spAutoFit/>
            </a:bodyPr>
            <a:lstStyle/>
            <a:p>
              <a:pPr algn="ctr">
                <a:lnSpc>
                  <a:spcPct val="90000"/>
                </a:lnSpc>
                <a:buFont typeface="Arial" panose="020B0604020202020204" pitchFamily="34" charset="0"/>
              </a:pPr>
              <a:r>
                <a:rPr lang="zh-CN" altLang="en-US" b="1" dirty="0">
                  <a:latin typeface="仿宋" panose="02010609060101010101" pitchFamily="49" charset="-122"/>
                  <a:ea typeface="仿宋" panose="02010609060101010101" pitchFamily="49" charset="-122"/>
                </a:rPr>
                <a:t>因</a:t>
              </a:r>
              <a:r>
                <a:rPr lang="zh-CN" altLang="en-US" b="1" i="1" dirty="0">
                  <a:solidFill>
                    <a:schemeClr val="bg1"/>
                  </a:solidFill>
                  <a:latin typeface="仿宋" panose="02010609060101010101" pitchFamily="49" charset="-122"/>
                  <a:ea typeface="仿宋" panose="02010609060101010101" pitchFamily="49" charset="-122"/>
                </a:rPr>
                <a:t>自身利益</a:t>
              </a:r>
              <a:r>
                <a:rPr lang="zh-CN" altLang="en-US" b="1" dirty="0">
                  <a:latin typeface="仿宋" panose="02010609060101010101" pitchFamily="49" charset="-122"/>
                  <a:ea typeface="仿宋" panose="02010609060101010101" pitchFamily="49" charset="-122"/>
                </a:rPr>
                <a:t>产生的不利影响</a:t>
              </a:r>
              <a:endParaRPr lang="zh-CN" altLang="en-US" b="1" dirty="0">
                <a:latin typeface="仿宋" panose="02010609060101010101" pitchFamily="49" charset="-122"/>
                <a:ea typeface="仿宋" panose="02010609060101010101" pitchFamily="49" charset="-122"/>
              </a:endParaRPr>
            </a:p>
          </p:txBody>
        </p:sp>
        <p:sp>
          <p:nvSpPr>
            <p:cNvPr id="41994" name="Rectangle 24"/>
            <p:cNvSpPr>
              <a:spLocks noChangeAspect="1"/>
            </p:cNvSpPr>
            <p:nvPr/>
          </p:nvSpPr>
          <p:spPr>
            <a:xfrm rot="-5400000">
              <a:off x="1434435" y="3238805"/>
              <a:ext cx="3073183" cy="457200"/>
            </a:xfrm>
            <a:prstGeom prst="rect">
              <a:avLst/>
            </a:prstGeom>
            <a:noFill/>
            <a:ln w="9525">
              <a:noFill/>
            </a:ln>
          </p:spPr>
          <p:txBody>
            <a:bodyPr vert="eaVert" anchor="ctr">
              <a:spAutoFit/>
            </a:bodyPr>
            <a:lstStyle/>
            <a:p>
              <a:pPr algn="ctr">
                <a:lnSpc>
                  <a:spcPct val="90000"/>
                </a:lnSpc>
                <a:buFont typeface="Arial" panose="020B0604020202020204" pitchFamily="34" charset="0"/>
              </a:pPr>
              <a:r>
                <a:rPr lang="zh-CN" altLang="en-US" b="1" dirty="0">
                  <a:latin typeface="仿宋" panose="02010609060101010101" pitchFamily="49" charset="-122"/>
                  <a:ea typeface="仿宋" panose="02010609060101010101" pitchFamily="49" charset="-122"/>
                </a:rPr>
                <a:t>因</a:t>
              </a:r>
              <a:r>
                <a:rPr lang="zh-CN" altLang="en-US" b="1" i="1" dirty="0">
                  <a:solidFill>
                    <a:schemeClr val="bg1"/>
                  </a:solidFill>
                  <a:latin typeface="仿宋" panose="02010609060101010101" pitchFamily="49" charset="-122"/>
                  <a:ea typeface="仿宋" panose="02010609060101010101" pitchFamily="49" charset="-122"/>
                </a:rPr>
                <a:t>自我评价</a:t>
              </a:r>
              <a:r>
                <a:rPr lang="zh-CN" altLang="en-US" b="1" dirty="0">
                  <a:latin typeface="仿宋" panose="02010609060101010101" pitchFamily="49" charset="-122"/>
                  <a:ea typeface="仿宋" panose="02010609060101010101" pitchFamily="49" charset="-122"/>
                </a:rPr>
                <a:t>产生的不利影响</a:t>
              </a:r>
              <a:endParaRPr lang="zh-CN" altLang="en-US" b="1" dirty="0">
                <a:latin typeface="仿宋" panose="02010609060101010101" pitchFamily="49" charset="-122"/>
                <a:ea typeface="仿宋" panose="02010609060101010101" pitchFamily="49" charset="-122"/>
              </a:endParaRPr>
            </a:p>
          </p:txBody>
        </p:sp>
        <p:sp>
          <p:nvSpPr>
            <p:cNvPr id="41995" name="Rectangle 28"/>
            <p:cNvSpPr>
              <a:spLocks noChangeAspect="1"/>
            </p:cNvSpPr>
            <p:nvPr/>
          </p:nvSpPr>
          <p:spPr>
            <a:xfrm rot="-5400000">
              <a:off x="3027043" y="3191838"/>
              <a:ext cx="3073183" cy="440775"/>
            </a:xfrm>
            <a:prstGeom prst="rect">
              <a:avLst/>
            </a:prstGeom>
            <a:noFill/>
            <a:ln w="9525">
              <a:noFill/>
            </a:ln>
          </p:spPr>
          <p:txBody>
            <a:bodyPr vert="eaVert" anchor="ctr">
              <a:spAutoFit/>
            </a:bodyPr>
            <a:lstStyle/>
            <a:p>
              <a:pPr algn="ctr">
                <a:lnSpc>
                  <a:spcPct val="90000"/>
                </a:lnSpc>
                <a:buFont typeface="Arial" panose="020B0604020202020204" pitchFamily="34" charset="0"/>
              </a:pPr>
              <a:r>
                <a:rPr lang="zh-CN" altLang="en-US" b="1" dirty="0">
                  <a:latin typeface="仿宋" panose="02010609060101010101" pitchFamily="49" charset="-122"/>
                  <a:ea typeface="仿宋" panose="02010609060101010101" pitchFamily="49" charset="-122"/>
                </a:rPr>
                <a:t>因</a:t>
              </a:r>
              <a:r>
                <a:rPr lang="zh-CN" altLang="en-US" b="1" i="1" dirty="0">
                  <a:solidFill>
                    <a:schemeClr val="bg1"/>
                  </a:solidFill>
                  <a:latin typeface="仿宋" panose="02010609060101010101" pitchFamily="49" charset="-122"/>
                  <a:ea typeface="仿宋" panose="02010609060101010101" pitchFamily="49" charset="-122"/>
                </a:rPr>
                <a:t>过度推介</a:t>
              </a:r>
              <a:r>
                <a:rPr lang="zh-CN" altLang="en-US" b="1" dirty="0">
                  <a:latin typeface="仿宋" panose="02010609060101010101" pitchFamily="49" charset="-122"/>
                  <a:ea typeface="仿宋" panose="02010609060101010101" pitchFamily="49" charset="-122"/>
                </a:rPr>
                <a:t>产生的不利影响</a:t>
              </a:r>
              <a:endParaRPr lang="zh-CN" altLang="en-US" b="1" dirty="0">
                <a:latin typeface="仿宋" panose="02010609060101010101" pitchFamily="49" charset="-122"/>
                <a:ea typeface="仿宋" panose="02010609060101010101" pitchFamily="49" charset="-122"/>
              </a:endParaRPr>
            </a:p>
          </p:txBody>
        </p:sp>
        <p:sp>
          <p:nvSpPr>
            <p:cNvPr id="14" name="Trapezoid 37"/>
            <p:cNvSpPr>
              <a:spLocks noChangeAspect="1"/>
            </p:cNvSpPr>
            <p:nvPr/>
          </p:nvSpPr>
          <p:spPr>
            <a:xfrm rot="10800000">
              <a:off x="754063" y="1079780"/>
              <a:ext cx="1229035" cy="431612"/>
            </a:xfrm>
            <a:prstGeom prst="trapezoi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Trapezoid 39"/>
            <p:cNvSpPr>
              <a:spLocks noChangeAspect="1"/>
            </p:cNvSpPr>
            <p:nvPr/>
          </p:nvSpPr>
          <p:spPr>
            <a:xfrm rot="10800000">
              <a:off x="2342175" y="1079780"/>
              <a:ext cx="1223197" cy="431612"/>
            </a:xfrm>
            <a:prstGeom prst="trapezoi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16" name="Trapezoid 40"/>
            <p:cNvSpPr>
              <a:spLocks noChangeAspect="1"/>
            </p:cNvSpPr>
            <p:nvPr/>
          </p:nvSpPr>
          <p:spPr>
            <a:xfrm rot="10800000">
              <a:off x="3947803" y="1079780"/>
              <a:ext cx="1224657" cy="431612"/>
            </a:xfrm>
            <a:prstGeom prst="trapezoi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17" name="Trapezoid 41"/>
            <p:cNvSpPr>
              <a:spLocks noChangeAspect="1"/>
            </p:cNvSpPr>
            <p:nvPr/>
          </p:nvSpPr>
          <p:spPr>
            <a:xfrm rot="10800000">
              <a:off x="5575326" y="1079780"/>
              <a:ext cx="1224656" cy="431612"/>
            </a:xfrm>
            <a:prstGeom prst="trapezoi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42000" name="Rectangle 43"/>
            <p:cNvSpPr>
              <a:spLocks noChangeAspect="1"/>
            </p:cNvSpPr>
            <p:nvPr/>
          </p:nvSpPr>
          <p:spPr>
            <a:xfrm>
              <a:off x="827088" y="1001713"/>
              <a:ext cx="1081087" cy="491477"/>
            </a:xfrm>
            <a:prstGeom prst="rect">
              <a:avLst/>
            </a:prstGeom>
            <a:noFill/>
            <a:ln w="9525">
              <a:noFill/>
            </a:ln>
          </p:spPr>
          <p:txBody>
            <a:bodyPr anchor="t">
              <a:spAutoFit/>
            </a:bodyPr>
            <a:lstStyle/>
            <a:p>
              <a:pPr algn="ctr">
                <a:buFont typeface="Arial" panose="020B0604020202020204" pitchFamily="34" charset="0"/>
              </a:pPr>
              <a:r>
                <a:rPr lang="en-US" altLang="zh-CN" sz="2800" b="1" dirty="0">
                  <a:solidFill>
                    <a:srgbClr val="FFFF00"/>
                  </a:solidFill>
                  <a:latin typeface="Arial" panose="020B0604020202020204" pitchFamily="34" charset="0"/>
                  <a:ea typeface="宋体" panose="02010600030101010101" pitchFamily="2" charset="-122"/>
                </a:rPr>
                <a:t>1</a:t>
              </a:r>
              <a:endParaRPr lang="en-US" altLang="zh-CN" sz="2800" b="1" dirty="0">
                <a:solidFill>
                  <a:srgbClr val="FFFF00"/>
                </a:solidFill>
                <a:latin typeface="Arial" panose="020B0604020202020204" pitchFamily="34" charset="0"/>
                <a:ea typeface="宋体" panose="02010600030101010101" pitchFamily="2" charset="-122"/>
              </a:endParaRPr>
            </a:p>
          </p:txBody>
        </p:sp>
        <p:sp>
          <p:nvSpPr>
            <p:cNvPr id="42001" name="Rectangle 44"/>
            <p:cNvSpPr>
              <a:spLocks noChangeAspect="1"/>
            </p:cNvSpPr>
            <p:nvPr/>
          </p:nvSpPr>
          <p:spPr>
            <a:xfrm>
              <a:off x="2411413" y="1006475"/>
              <a:ext cx="1081087" cy="491477"/>
            </a:xfrm>
            <a:prstGeom prst="rect">
              <a:avLst/>
            </a:prstGeom>
            <a:noFill/>
            <a:ln w="9525">
              <a:noFill/>
            </a:ln>
          </p:spPr>
          <p:txBody>
            <a:bodyPr anchor="t">
              <a:spAutoFit/>
            </a:bodyPr>
            <a:lstStyle/>
            <a:p>
              <a:pPr algn="ctr">
                <a:buFont typeface="Arial" panose="020B0604020202020204" pitchFamily="34" charset="0"/>
              </a:pPr>
              <a:r>
                <a:rPr lang="en-US" altLang="zh-CN" sz="2800" b="1" dirty="0">
                  <a:solidFill>
                    <a:srgbClr val="FFFF00"/>
                  </a:solidFill>
                  <a:latin typeface="Arial" panose="020B0604020202020204" pitchFamily="34" charset="0"/>
                  <a:ea typeface="宋体" panose="02010600030101010101" pitchFamily="2" charset="-122"/>
                </a:rPr>
                <a:t>2</a:t>
              </a:r>
              <a:endParaRPr lang="en-US" altLang="zh-CN" sz="2800" b="1" dirty="0">
                <a:solidFill>
                  <a:srgbClr val="FFFF00"/>
                </a:solidFill>
                <a:latin typeface="Arial" panose="020B0604020202020204" pitchFamily="34" charset="0"/>
                <a:ea typeface="宋体" panose="02010600030101010101" pitchFamily="2" charset="-122"/>
              </a:endParaRPr>
            </a:p>
          </p:txBody>
        </p:sp>
        <p:sp>
          <p:nvSpPr>
            <p:cNvPr id="42002" name="Rectangle 45"/>
            <p:cNvSpPr>
              <a:spLocks noChangeAspect="1"/>
            </p:cNvSpPr>
            <p:nvPr/>
          </p:nvSpPr>
          <p:spPr>
            <a:xfrm>
              <a:off x="4014154" y="1001445"/>
              <a:ext cx="1081087" cy="491477"/>
            </a:xfrm>
            <a:prstGeom prst="rect">
              <a:avLst/>
            </a:prstGeom>
            <a:noFill/>
            <a:ln w="9525">
              <a:noFill/>
            </a:ln>
          </p:spPr>
          <p:txBody>
            <a:bodyPr anchor="t">
              <a:spAutoFit/>
            </a:bodyPr>
            <a:lstStyle/>
            <a:p>
              <a:pPr algn="ctr">
                <a:buFont typeface="Arial" panose="020B0604020202020204" pitchFamily="34" charset="0"/>
              </a:pPr>
              <a:r>
                <a:rPr lang="en-US" altLang="zh-CN" sz="2800" b="1" dirty="0">
                  <a:solidFill>
                    <a:srgbClr val="FFFF00"/>
                  </a:solidFill>
                  <a:latin typeface="Arial" panose="020B0604020202020204" pitchFamily="34" charset="0"/>
                  <a:ea typeface="宋体" panose="02010600030101010101" pitchFamily="2" charset="-122"/>
                </a:rPr>
                <a:t>3</a:t>
              </a:r>
              <a:endParaRPr lang="en-US" altLang="zh-CN" sz="2800" b="1" dirty="0">
                <a:solidFill>
                  <a:srgbClr val="FFFF00"/>
                </a:solidFill>
                <a:latin typeface="Arial" panose="020B0604020202020204" pitchFamily="34" charset="0"/>
                <a:ea typeface="宋体" panose="02010600030101010101" pitchFamily="2" charset="-122"/>
              </a:endParaRPr>
            </a:p>
          </p:txBody>
        </p:sp>
        <p:sp>
          <p:nvSpPr>
            <p:cNvPr id="42003" name="Rectangle 46"/>
            <p:cNvSpPr>
              <a:spLocks noChangeAspect="1"/>
            </p:cNvSpPr>
            <p:nvPr/>
          </p:nvSpPr>
          <p:spPr>
            <a:xfrm>
              <a:off x="5651500" y="1017588"/>
              <a:ext cx="1081088" cy="491477"/>
            </a:xfrm>
            <a:prstGeom prst="rect">
              <a:avLst/>
            </a:prstGeom>
            <a:noFill/>
            <a:ln w="9525">
              <a:noFill/>
            </a:ln>
          </p:spPr>
          <p:txBody>
            <a:bodyPr anchor="t">
              <a:spAutoFit/>
            </a:bodyPr>
            <a:lstStyle/>
            <a:p>
              <a:pPr algn="ctr">
                <a:buFont typeface="Arial" panose="020B0604020202020204" pitchFamily="34" charset="0"/>
              </a:pPr>
              <a:r>
                <a:rPr lang="en-US" altLang="zh-CN" sz="2800" b="1" dirty="0">
                  <a:solidFill>
                    <a:srgbClr val="FFFF00"/>
                  </a:solidFill>
                  <a:latin typeface="Arial" panose="020B0604020202020204" pitchFamily="34" charset="0"/>
                  <a:ea typeface="宋体" panose="02010600030101010101" pitchFamily="2" charset="-122"/>
                </a:rPr>
                <a:t>4</a:t>
              </a:r>
              <a:endParaRPr lang="en-US" altLang="zh-CN" sz="2800" b="1" dirty="0">
                <a:solidFill>
                  <a:srgbClr val="FFFF00"/>
                </a:solidFill>
                <a:latin typeface="Arial" panose="020B0604020202020204" pitchFamily="34" charset="0"/>
                <a:ea typeface="宋体" panose="02010600030101010101" pitchFamily="2" charset="-122"/>
              </a:endParaRPr>
            </a:p>
          </p:txBody>
        </p:sp>
        <p:sp>
          <p:nvSpPr>
            <p:cNvPr id="42004" name="Rectangle 28"/>
            <p:cNvSpPr>
              <a:spLocks noChangeAspect="1"/>
            </p:cNvSpPr>
            <p:nvPr/>
          </p:nvSpPr>
          <p:spPr>
            <a:xfrm rot="-5400000">
              <a:off x="4655447" y="3315557"/>
              <a:ext cx="3073183" cy="399013"/>
            </a:xfrm>
            <a:prstGeom prst="rect">
              <a:avLst/>
            </a:prstGeom>
            <a:noFill/>
            <a:ln w="9525">
              <a:noFill/>
            </a:ln>
          </p:spPr>
          <p:txBody>
            <a:bodyPr vert="eaVert" anchor="ctr">
              <a:spAutoFit/>
            </a:bodyPr>
            <a:lstStyle/>
            <a:p>
              <a:pPr algn="ctr">
                <a:lnSpc>
                  <a:spcPct val="90000"/>
                </a:lnSpc>
                <a:buFont typeface="Arial" panose="020B0604020202020204" pitchFamily="34" charset="0"/>
              </a:pPr>
              <a:r>
                <a:rPr lang="zh-CN" altLang="en-US" b="1" dirty="0">
                  <a:latin typeface="仿宋" panose="02010609060101010101" pitchFamily="49" charset="-122"/>
                  <a:ea typeface="仿宋" panose="02010609060101010101" pitchFamily="49" charset="-122"/>
                </a:rPr>
                <a:t>因</a:t>
              </a:r>
              <a:r>
                <a:rPr lang="zh-CN" altLang="en-US" b="1" i="1" dirty="0">
                  <a:solidFill>
                    <a:schemeClr val="bg1"/>
                  </a:solidFill>
                  <a:latin typeface="仿宋" panose="02010609060101010101" pitchFamily="49" charset="-122"/>
                  <a:ea typeface="仿宋" panose="02010609060101010101" pitchFamily="49" charset="-122"/>
                </a:rPr>
                <a:t>密切关系</a:t>
              </a:r>
              <a:r>
                <a:rPr lang="zh-CN" altLang="en-US" b="1" dirty="0">
                  <a:latin typeface="仿宋" panose="02010609060101010101" pitchFamily="49" charset="-122"/>
                  <a:ea typeface="仿宋" panose="02010609060101010101" pitchFamily="49" charset="-122"/>
                </a:rPr>
                <a:t>产生的不利影响</a:t>
              </a:r>
              <a:endParaRPr lang="zh-CN" altLang="en-US" b="1" dirty="0">
                <a:latin typeface="仿宋" panose="02010609060101010101" pitchFamily="49" charset="-122"/>
                <a:ea typeface="仿宋" panose="02010609060101010101" pitchFamily="49" charset="-122"/>
              </a:endParaRPr>
            </a:p>
          </p:txBody>
        </p:sp>
        <p:sp>
          <p:nvSpPr>
            <p:cNvPr id="23" name="Rectangle 23"/>
            <p:cNvSpPr>
              <a:spLocks noChangeAspect="1" noChangeArrowheads="1"/>
            </p:cNvSpPr>
            <p:nvPr/>
          </p:nvSpPr>
          <p:spPr bwMode="auto">
            <a:xfrm>
              <a:off x="7269856" y="1546600"/>
              <a:ext cx="976980" cy="384161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9525">
              <a:solidFill>
                <a:srgbClr val="8A6900"/>
              </a:solidFill>
              <a:miter lim="800000"/>
            </a:ln>
            <a:effectLst>
              <a:reflection blurRad="6350" stA="52000" endA="300" endPos="35000" dir="5400000" sy="-100000" algn="bl" rotWithShape="0"/>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Trapezoid 41"/>
            <p:cNvSpPr>
              <a:spLocks noChangeAspect="1"/>
            </p:cNvSpPr>
            <p:nvPr/>
          </p:nvSpPr>
          <p:spPr>
            <a:xfrm rot="10800000">
              <a:off x="7160519" y="1069028"/>
              <a:ext cx="1224656" cy="433148"/>
            </a:xfrm>
            <a:prstGeom prst="trapezoi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42007" name="Rectangle 46"/>
            <p:cNvSpPr>
              <a:spLocks noChangeAspect="1"/>
            </p:cNvSpPr>
            <p:nvPr/>
          </p:nvSpPr>
          <p:spPr>
            <a:xfrm>
              <a:off x="7235825" y="1008063"/>
              <a:ext cx="1081088" cy="491477"/>
            </a:xfrm>
            <a:prstGeom prst="rect">
              <a:avLst/>
            </a:prstGeom>
            <a:noFill/>
            <a:ln w="9525">
              <a:noFill/>
            </a:ln>
          </p:spPr>
          <p:txBody>
            <a:bodyPr anchor="t">
              <a:spAutoFit/>
            </a:bodyPr>
            <a:lstStyle/>
            <a:p>
              <a:pPr algn="ctr">
                <a:buFont typeface="Arial" panose="020B0604020202020204" pitchFamily="34" charset="0"/>
              </a:pPr>
              <a:r>
                <a:rPr lang="en-US" altLang="zh-CN" sz="2800" b="1" dirty="0">
                  <a:solidFill>
                    <a:srgbClr val="FFFF00"/>
                  </a:solidFill>
                  <a:latin typeface="Arial" panose="020B0604020202020204" pitchFamily="34" charset="0"/>
                  <a:ea typeface="宋体" panose="02010600030101010101" pitchFamily="2" charset="-122"/>
                </a:rPr>
                <a:t>5</a:t>
              </a:r>
              <a:endParaRPr lang="en-US" altLang="zh-CN" sz="2800" b="1" dirty="0">
                <a:solidFill>
                  <a:srgbClr val="FFFF00"/>
                </a:solidFill>
                <a:latin typeface="Arial" panose="020B0604020202020204" pitchFamily="34" charset="0"/>
                <a:ea typeface="宋体" panose="02010600030101010101" pitchFamily="2" charset="-122"/>
              </a:endParaRPr>
            </a:p>
          </p:txBody>
        </p:sp>
        <p:sp>
          <p:nvSpPr>
            <p:cNvPr id="42008" name="Rectangle 28"/>
            <p:cNvSpPr>
              <a:spLocks noChangeAspect="1"/>
            </p:cNvSpPr>
            <p:nvPr/>
          </p:nvSpPr>
          <p:spPr>
            <a:xfrm rot="-5400000">
              <a:off x="6235801" y="3192839"/>
              <a:ext cx="3073183" cy="438771"/>
            </a:xfrm>
            <a:prstGeom prst="rect">
              <a:avLst/>
            </a:prstGeom>
            <a:noFill/>
            <a:ln w="9525">
              <a:noFill/>
            </a:ln>
          </p:spPr>
          <p:txBody>
            <a:bodyPr vert="eaVert" anchor="ctr">
              <a:spAutoFit/>
            </a:bodyPr>
            <a:lstStyle/>
            <a:p>
              <a:pPr algn="ctr">
                <a:lnSpc>
                  <a:spcPct val="90000"/>
                </a:lnSpc>
                <a:buFont typeface="Arial" panose="020B0604020202020204" pitchFamily="34" charset="0"/>
              </a:pPr>
              <a:r>
                <a:rPr lang="zh-CN" altLang="en-US" b="1" dirty="0">
                  <a:latin typeface="仿宋" panose="02010609060101010101" pitchFamily="49" charset="-122"/>
                  <a:ea typeface="仿宋" panose="02010609060101010101" pitchFamily="49" charset="-122"/>
                </a:rPr>
                <a:t>因</a:t>
              </a:r>
              <a:r>
                <a:rPr lang="zh-CN" altLang="en-US" b="1" i="1" dirty="0">
                  <a:solidFill>
                    <a:schemeClr val="bg1"/>
                  </a:solidFill>
                  <a:latin typeface="仿宋" panose="02010609060101010101" pitchFamily="49" charset="-122"/>
                  <a:ea typeface="仿宋" panose="02010609060101010101" pitchFamily="49" charset="-122"/>
                </a:rPr>
                <a:t>外在压力</a:t>
              </a:r>
              <a:r>
                <a:rPr lang="zh-CN" altLang="en-US" b="1" dirty="0">
                  <a:latin typeface="仿宋" panose="02010609060101010101" pitchFamily="49" charset="-122"/>
                  <a:ea typeface="仿宋" panose="02010609060101010101" pitchFamily="49" charset="-122"/>
                </a:rPr>
                <a:t>产生的不利影响</a:t>
              </a:r>
              <a:endParaRPr lang="zh-CN" altLang="en-US" b="1" dirty="0">
                <a:latin typeface="仿宋" panose="02010609060101010101" pitchFamily="49" charset="-122"/>
                <a:ea typeface="仿宋" panose="02010609060101010101" pitchFamily="49" charset="-122"/>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5576" y="233364"/>
            <a:ext cx="6799263" cy="638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861" y="867188"/>
            <a:ext cx="7784687" cy="51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 THREATS-self-interest threat</a:t>
            </a:r>
            <a:endParaRPr lang="zh-CN" altLang="en-US" dirty="0"/>
          </a:p>
        </p:txBody>
      </p:sp>
      <p:sp>
        <p:nvSpPr>
          <p:cNvPr id="3" name="内容占位符 2"/>
          <p:cNvSpPr>
            <a:spLocks noGrp="1"/>
          </p:cNvSpPr>
          <p:nvPr>
            <p:ph sz="half" idx="1"/>
          </p:nvPr>
        </p:nvSpPr>
        <p:spPr/>
        <p:txBody>
          <a:bodyPr>
            <a:normAutofit lnSpcReduction="10000"/>
          </a:bodyPr>
          <a:lstStyle/>
          <a:p>
            <a:pPr defTabSz="1111250" eaLnBrk="0" hangingPunct="0">
              <a:lnSpc>
                <a:spcPct val="90000"/>
              </a:lnSpc>
              <a:spcAft>
                <a:spcPct val="35000"/>
              </a:spcAft>
              <a:defRPr/>
            </a:pPr>
            <a:r>
              <a:rPr lang="zh-CN" altLang="en-US" sz="2800" b="1" dirty="0">
                <a:solidFill>
                  <a:schemeClr val="tx1"/>
                </a:solidFill>
                <a:latin typeface="仿宋" panose="02010609060101010101" pitchFamily="49" charset="-122"/>
                <a:ea typeface="仿宋" panose="02010609060101010101" pitchFamily="49" charset="-122"/>
              </a:rPr>
              <a:t>直接经济利益</a:t>
            </a:r>
            <a:r>
              <a:rPr lang="zh-CN" altLang="en-US" sz="2800" dirty="0">
                <a:solidFill>
                  <a:schemeClr val="tx1"/>
                </a:solidFill>
                <a:latin typeface="仿宋" panose="02010609060101010101" pitchFamily="49" charset="-122"/>
                <a:ea typeface="仿宋" panose="02010609060101010101" pitchFamily="49" charset="-122"/>
              </a:rPr>
              <a:t>是指注册会计师个人或其控制的实体直接拥有与客户相关的经济利益，或通过投资工具拥有与客户相关的经济利益并且有能力控制这些投资工具或影响其投资决策。</a:t>
            </a:r>
            <a:endParaRPr lang="en-US" altLang="zh-CN" sz="2800" dirty="0">
              <a:solidFill>
                <a:schemeClr val="tx1"/>
              </a:solidFill>
              <a:latin typeface="仿宋" panose="02010609060101010101" pitchFamily="49" charset="-122"/>
              <a:ea typeface="仿宋" panose="02010609060101010101" pitchFamily="49" charset="-122"/>
            </a:endParaRPr>
          </a:p>
          <a:p>
            <a:pPr defTabSz="1111250" eaLnBrk="0" hangingPunct="0">
              <a:spcAft>
                <a:spcPct val="35000"/>
              </a:spcAft>
              <a:defRPr/>
            </a:pPr>
            <a:r>
              <a:rPr lang="zh-CN" altLang="en-US" sz="2800" b="1" dirty="0">
                <a:solidFill>
                  <a:schemeClr val="tx1"/>
                </a:solidFill>
                <a:latin typeface="仿宋" panose="02010609060101010101" pitchFamily="49" charset="-122"/>
                <a:ea typeface="仿宋" panose="02010609060101010101" pitchFamily="49" charset="-122"/>
              </a:rPr>
              <a:t>间接经济利益</a:t>
            </a:r>
            <a:r>
              <a:rPr lang="zh-CN" altLang="en-US" sz="2800" dirty="0">
                <a:solidFill>
                  <a:schemeClr val="tx1"/>
                </a:solidFill>
                <a:latin typeface="仿宋" panose="02010609060101010101" pitchFamily="49" charset="-122"/>
                <a:ea typeface="仿宋" panose="02010609060101010101" pitchFamily="49" charset="-122"/>
              </a:rPr>
              <a:t>是指注册会计师个人或其控制的实体通过投资工具拥有与客户相关的经济利益，但没有能力控制这些投资工具，或影响其投资决策。</a:t>
            </a:r>
            <a:endParaRPr lang="zh-CN" altLang="en-US" sz="2800" dirty="0">
              <a:solidFill>
                <a:schemeClr val="tx1"/>
              </a:solidFill>
              <a:latin typeface="仿宋" panose="02010609060101010101" pitchFamily="49" charset="-122"/>
              <a:ea typeface="仿宋" panose="02010609060101010101" pitchFamily="49" charset="-122"/>
            </a:endParaRPr>
          </a:p>
          <a:p>
            <a:pPr defTabSz="1111250" eaLnBrk="0" hangingPunct="0">
              <a:lnSpc>
                <a:spcPct val="90000"/>
              </a:lnSpc>
              <a:spcAft>
                <a:spcPct val="35000"/>
              </a:spcAft>
              <a:defRPr/>
            </a:pPr>
            <a:endParaRPr lang="zh-CN" altLang="en-US" sz="2800" dirty="0">
              <a:solidFill>
                <a:schemeClr val="tx1"/>
              </a:solidFill>
              <a:latin typeface="仿宋" panose="02010609060101010101" pitchFamily="49" charset="-122"/>
              <a:ea typeface="仿宋" panose="02010609060101010101" pitchFamily="49" charset="-122"/>
            </a:endParaRPr>
          </a:p>
        </p:txBody>
      </p:sp>
      <p:graphicFrame>
        <p:nvGraphicFramePr>
          <p:cNvPr id="9" name="图示 8"/>
          <p:cNvGraphicFramePr/>
          <p:nvPr/>
        </p:nvGraphicFramePr>
        <p:xfrm>
          <a:off x="4888976" y="1909934"/>
          <a:ext cx="6798570" cy="34823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 THREATS-self-review threat</a:t>
            </a:r>
            <a:endParaRPr lang="zh-CN" altLang="en-US" dirty="0"/>
          </a:p>
        </p:txBody>
      </p:sp>
      <p:sp>
        <p:nvSpPr>
          <p:cNvPr id="4" name="内容占位符 3"/>
          <p:cNvSpPr>
            <a:spLocks noGrp="1"/>
          </p:cNvSpPr>
          <p:nvPr>
            <p:ph sz="half" idx="1"/>
          </p:nvPr>
        </p:nvSpPr>
        <p:spPr>
          <a:xfrm>
            <a:off x="728870" y="1845503"/>
            <a:ext cx="5181600" cy="4351338"/>
          </a:xfrm>
        </p:spPr>
        <p:txBody>
          <a:bodyPr>
            <a:normAutofit/>
          </a:bodyPr>
          <a:lstStyle/>
          <a:p>
            <a:pPr marL="0" indent="0">
              <a:buNone/>
            </a:pPr>
            <a:r>
              <a:rPr lang="zh-CN" altLang="en-US" sz="2800" b="1" dirty="0">
                <a:latin typeface="仿宋" panose="02010609060101010101" pitchFamily="49" charset="-122"/>
                <a:ea typeface="仿宋" panose="02010609060101010101" pitchFamily="49" charset="-122"/>
                <a:cs typeface="+mj-cs"/>
              </a:rPr>
              <a:t>美国最大能源交易商安然公司破产案引起了巨大震荡。</a:t>
            </a:r>
            <a:endParaRPr lang="zh-CN" altLang="en-US" sz="2800" b="1" dirty="0">
              <a:latin typeface="仿宋" panose="02010609060101010101" pitchFamily="49" charset="-122"/>
              <a:ea typeface="仿宋" panose="02010609060101010101" pitchFamily="49" charset="-122"/>
              <a:cs typeface="+mj-cs"/>
            </a:endParaRPr>
          </a:p>
          <a:p>
            <a:r>
              <a:rPr lang="zh-CN" altLang="en-US" sz="2000" b="1" dirty="0">
                <a:latin typeface="仿宋" panose="02010609060101010101" pitchFamily="49" charset="-122"/>
                <a:ea typeface="仿宋" panose="02010609060101010101" pitchFamily="49" charset="-122"/>
              </a:rPr>
              <a:t>一方面，安然公司的许多高层人员为安达信的前雇员，包括首席财务官、首席会计主管和公司发展部副总经理等，他们之间密切关系至少有损于独立性。</a:t>
            </a:r>
            <a:endParaRPr lang="zh-CN" altLang="en-US" sz="2000" b="1" dirty="0">
              <a:latin typeface="仿宋" panose="02010609060101010101" pitchFamily="49" charset="-122"/>
              <a:ea typeface="仿宋" panose="02010609060101010101" pitchFamily="49" charset="-122"/>
            </a:endParaRPr>
          </a:p>
          <a:p>
            <a:r>
              <a:rPr lang="zh-CN" altLang="en-US" sz="2000" b="1" dirty="0">
                <a:latin typeface="仿宋" panose="02010609060101010101" pitchFamily="49" charset="-122"/>
                <a:ea typeface="仿宋" panose="02010609060101010101" pitchFamily="49" charset="-122"/>
              </a:rPr>
              <a:t>另一方面，一直为安然提供审计和咨询服务的安达信每天有</a:t>
            </a:r>
            <a:r>
              <a:rPr lang="en-US" altLang="en-US" sz="2000" b="1" dirty="0">
                <a:latin typeface="仿宋" panose="02010609060101010101" pitchFamily="49" charset="-122"/>
                <a:ea typeface="仿宋" panose="02010609060101010101" pitchFamily="49" charset="-122"/>
              </a:rPr>
              <a:t>100</a:t>
            </a:r>
            <a:r>
              <a:rPr lang="zh-CN" altLang="en-US" sz="2000" b="1" dirty="0">
                <a:latin typeface="仿宋" panose="02010609060101010101" pitchFamily="49" charset="-122"/>
                <a:ea typeface="仿宋" panose="02010609060101010101" pitchFamily="49" charset="-122"/>
              </a:rPr>
              <a:t>多名雇员专门为安然服务，每个星期从安然收取</a:t>
            </a:r>
            <a:r>
              <a:rPr lang="en-US" altLang="en-US" sz="2000" b="1" dirty="0">
                <a:latin typeface="仿宋" panose="02010609060101010101" pitchFamily="49" charset="-122"/>
                <a:ea typeface="仿宋" panose="02010609060101010101" pitchFamily="49" charset="-122"/>
              </a:rPr>
              <a:t>100</a:t>
            </a:r>
            <a:r>
              <a:rPr lang="zh-CN" altLang="en-US" sz="2000" b="1" dirty="0">
                <a:latin typeface="仿宋" panose="02010609060101010101" pitchFamily="49" charset="-122"/>
                <a:ea typeface="仿宋" panose="02010609060101010101" pitchFamily="49" charset="-122"/>
              </a:rPr>
              <a:t>多万美元的服务费。</a:t>
            </a:r>
            <a:endParaRPr lang="en-US" altLang="zh-CN" sz="2000" b="1" dirty="0">
              <a:latin typeface="仿宋" panose="02010609060101010101" pitchFamily="49" charset="-122"/>
              <a:ea typeface="仿宋" panose="02010609060101010101" pitchFamily="49" charset="-122"/>
            </a:endParaRPr>
          </a:p>
          <a:p>
            <a:pPr marL="0" indent="0">
              <a:buNone/>
            </a:pPr>
            <a:endParaRPr lang="zh-CN" altLang="en-US" sz="2000" b="1" dirty="0">
              <a:latin typeface="仿宋" panose="02010609060101010101" pitchFamily="49" charset="-122"/>
              <a:ea typeface="仿宋" panose="02010609060101010101" pitchFamily="49" charset="-122"/>
            </a:endParaRPr>
          </a:p>
        </p:txBody>
      </p:sp>
      <p:graphicFrame>
        <p:nvGraphicFramePr>
          <p:cNvPr id="7" name="内容占位符 5"/>
          <p:cNvGraphicFramePr/>
          <p:nvPr/>
        </p:nvGraphicFramePr>
        <p:xfrm>
          <a:off x="2495193" y="1281664"/>
          <a:ext cx="11942053" cy="51551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 THREATS-advocacy threat</a:t>
            </a:r>
            <a:endParaRPr lang="zh-CN" altLang="en-US" dirty="0"/>
          </a:p>
        </p:txBody>
      </p:sp>
      <p:sp>
        <p:nvSpPr>
          <p:cNvPr id="6" name="Text Box 11"/>
          <p:cNvSpPr txBox="1">
            <a:spLocks noChangeArrowheads="1"/>
          </p:cNvSpPr>
          <p:nvPr/>
        </p:nvSpPr>
        <p:spPr bwMode="auto">
          <a:xfrm>
            <a:off x="812800" y="2292350"/>
            <a:ext cx="4114800" cy="2678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Arial" panose="020B0604020202020204" pitchFamily="34" charset="0"/>
              <a:buNone/>
            </a:pPr>
            <a:r>
              <a:rPr lang="zh-CN" altLang="en-US" sz="2800" b="1" dirty="0">
                <a:latin typeface="仿宋" panose="02010609060101010101" pitchFamily="49" charset="-122"/>
                <a:ea typeface="仿宋" panose="02010609060101010101" pitchFamily="49" charset="-122"/>
              </a:rPr>
              <a:t>因过度推介产生的不利影响，是指会计师倾向客户或所受雇单位的立场，导致该会计师的客观公正原则受到损害而产生的不利影响。</a:t>
            </a:r>
            <a:endParaRPr lang="zh-CN" altLang="en-US" sz="2800" b="1" dirty="0">
              <a:latin typeface="仿宋" panose="02010609060101010101" pitchFamily="49" charset="-122"/>
              <a:ea typeface="仿宋" panose="02010609060101010101" pitchFamily="49" charset="-122"/>
            </a:endParaRPr>
          </a:p>
        </p:txBody>
      </p:sp>
      <p:sp>
        <p:nvSpPr>
          <p:cNvPr id="8" name="左大括号 7"/>
          <p:cNvSpPr/>
          <p:nvPr/>
        </p:nvSpPr>
        <p:spPr>
          <a:xfrm>
            <a:off x="5564188" y="1860550"/>
            <a:ext cx="338137" cy="3421063"/>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zh-CN" altLang="en-US" sz="2400" b="1"/>
          </a:p>
        </p:txBody>
      </p:sp>
      <p:sp>
        <p:nvSpPr>
          <p:cNvPr id="10" name="文本框 11"/>
          <p:cNvSpPr txBox="1">
            <a:spLocks noChangeArrowheads="1"/>
          </p:cNvSpPr>
          <p:nvPr/>
        </p:nvSpPr>
        <p:spPr bwMode="auto">
          <a:xfrm>
            <a:off x="6184900" y="1963738"/>
            <a:ext cx="5022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latin typeface="仿宋" panose="02010609060101010101" pitchFamily="49" charset="-122"/>
                <a:ea typeface="仿宋" panose="02010609060101010101" pitchFamily="49" charset="-122"/>
              </a:rPr>
              <a:t>比如，当注册会计师为审计客户承销证券时，这种不利影响就会产生</a:t>
            </a:r>
            <a:endParaRPr lang="zh-CN" altLang="en-US" sz="2400" b="1">
              <a:latin typeface="仿宋" panose="02010609060101010101" pitchFamily="49" charset="-122"/>
              <a:ea typeface="仿宋" panose="02010609060101010101" pitchFamily="49" charset="-122"/>
            </a:endParaRPr>
          </a:p>
        </p:txBody>
      </p:sp>
      <p:sp>
        <p:nvSpPr>
          <p:cNvPr id="12" name="文本框 12"/>
          <p:cNvSpPr txBox="1">
            <a:spLocks noChangeArrowheads="1"/>
          </p:cNvSpPr>
          <p:nvPr/>
        </p:nvSpPr>
        <p:spPr bwMode="auto">
          <a:xfrm>
            <a:off x="6134100" y="3910013"/>
            <a:ext cx="50228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latin typeface="仿宋" panose="02010609060101010101" pitchFamily="49" charset="-122"/>
                <a:ea typeface="仿宋" panose="02010609060101010101" pitchFamily="49" charset="-122"/>
              </a:rPr>
              <a:t>当受雇单位与第三方发生诉讼或纠纷或应对反倾销辩护时，其内部会计人员担任受雇单位的辩护人，此时也会产生过度推介的不利影响</a:t>
            </a:r>
            <a:endParaRPr lang="zh-CN" altLang="en-US" sz="2400" b="1">
              <a:latin typeface="仿宋" panose="02010609060101010101" pitchFamily="49" charset="-122"/>
              <a:ea typeface="仿宋"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561595"/>
            <a:ext cx="9154097" cy="856043"/>
          </a:xfrm>
        </p:spPr>
        <p:txBody>
          <a:bodyPr>
            <a:normAutofit fontScale="90000"/>
          </a:bodyPr>
          <a:lstStyle/>
          <a:p>
            <a:r>
              <a:rPr lang="en-AU" b="1" dirty="0"/>
              <a:t>IMPACT OF ETHICAL OR UNETHICAL DECISIONS</a:t>
            </a:r>
            <a:endParaRPr lang="en-AU" b="1" dirty="0"/>
          </a:p>
        </p:txBody>
      </p:sp>
      <p:sp>
        <p:nvSpPr>
          <p:cNvPr id="3" name="Content Placeholder 2"/>
          <p:cNvSpPr>
            <a:spLocks noGrp="1"/>
          </p:cNvSpPr>
          <p:nvPr>
            <p:ph idx="1"/>
          </p:nvPr>
        </p:nvSpPr>
        <p:spPr/>
        <p:txBody>
          <a:bodyPr>
            <a:normAutofit/>
          </a:bodyPr>
          <a:lstStyle/>
          <a:p>
            <a:pPr marL="285750" indent="-285750"/>
            <a:r>
              <a:rPr lang="en-AU" sz="2400" dirty="0"/>
              <a:t>Ethics: ‘right’ and ‘wrong’ in a given situation.</a:t>
            </a:r>
            <a:endParaRPr lang="en-AU" sz="2400" dirty="0"/>
          </a:p>
          <a:p>
            <a:pPr marL="285750" indent="-285750"/>
            <a:r>
              <a:rPr lang="en-AU" sz="2400" dirty="0"/>
              <a:t>Ethical decisions can have a negative effect</a:t>
            </a:r>
            <a:endParaRPr lang="en-AU" sz="2400" dirty="0"/>
          </a:p>
          <a:p>
            <a:pPr marL="285750" indent="-285750"/>
            <a:r>
              <a:rPr lang="en-AU" sz="2400" dirty="0"/>
              <a:t>Ethical action is desirable as it is likely to limit losses and lead to faster resolution of issues.</a:t>
            </a:r>
            <a:endParaRPr lang="en-AU" sz="2400" dirty="0"/>
          </a:p>
          <a:p>
            <a:pPr marL="285750" indent="-285750"/>
            <a:r>
              <a:rPr lang="en-AU" sz="2400" dirty="0"/>
              <a:t>Unethical decisions can be considered in relation to the profession and the individual. </a:t>
            </a:r>
            <a:endParaRPr lang="en-AU" sz="2400" dirty="0"/>
          </a:p>
          <a:p>
            <a:pPr marL="285750" indent="-285750"/>
            <a:r>
              <a:rPr lang="en-AU" sz="2400" dirty="0"/>
              <a:t>Decisions that are not in line with accounting professional standards and legal obligations can result in loss of membership, fines or imprisonment.</a:t>
            </a:r>
            <a:endParaRPr lang="en-AU"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sym typeface="+mn-ea"/>
              </a:rPr>
              <a:t>EVALUATION THREATS-Familiarity threat</a:t>
            </a:r>
            <a:endParaRPr lang="zh-CN" altLang="en-US" dirty="0"/>
          </a:p>
        </p:txBody>
      </p:sp>
      <p:sp>
        <p:nvSpPr>
          <p:cNvPr id="7" name="内容占位符 6"/>
          <p:cNvSpPr>
            <a:spLocks noGrp="1"/>
          </p:cNvSpPr>
          <p:nvPr>
            <p:ph idx="1"/>
          </p:nvPr>
        </p:nvSpPr>
        <p:spPr/>
        <p:txBody>
          <a:bodyPr/>
          <a:lstStyle/>
          <a:p>
            <a:endParaRPr lang="zh-CN" altLang="en-US"/>
          </a:p>
        </p:txBody>
      </p:sp>
      <p:sp>
        <p:nvSpPr>
          <p:cNvPr id="75779" name="灯片编号占位符 1"/>
          <p:cNvSpPr>
            <a:spLocks noGrp="1"/>
          </p:cNvSpPr>
          <p:nvPr>
            <p:ph type="sldNum" sz="quarter" idx="12"/>
          </p:nvPr>
        </p:nvSpPr>
        <p:spPr>
          <a:noFill/>
          <a:ln>
            <a:noFill/>
          </a:ln>
        </p:spPr>
        <p:txBody>
          <a:bodyPr wrap="square"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75780" name="Text Box 11"/>
          <p:cNvSpPr txBox="1"/>
          <p:nvPr/>
        </p:nvSpPr>
        <p:spPr>
          <a:xfrm>
            <a:off x="984250" y="1671638"/>
            <a:ext cx="4114800" cy="3969385"/>
          </a:xfrm>
          <a:prstGeom prst="rect">
            <a:avLst/>
          </a:prstGeom>
          <a:solidFill>
            <a:schemeClr val="bg2"/>
          </a:solidFill>
          <a:ln w="9525">
            <a:noFill/>
          </a:ln>
        </p:spPr>
        <p:txBody>
          <a:bodyPr anchor="t">
            <a:spAutoFit/>
          </a:bodyPr>
          <a:lstStyle/>
          <a:p>
            <a:pPr>
              <a:spcBef>
                <a:spcPct val="50000"/>
              </a:spcBef>
              <a:buFont typeface="Arial" panose="020B0604020202020204" pitchFamily="34" charset="0"/>
            </a:pPr>
            <a:r>
              <a:rPr lang="zh-CN" altLang="en-US" sz="2800" dirty="0">
                <a:latin typeface="仿宋" panose="02010609060101010101" pitchFamily="49" charset="-122"/>
                <a:ea typeface="仿宋" panose="02010609060101010101" pitchFamily="49" charset="-122"/>
              </a:rPr>
              <a:t>因密切关系产生的不利影响，是指会计师由于与客户或所在单位存在长期或密切的关系，导致过于偏向客户或所在单位的利益或过于认可客户或所在单位的工作，从而对遵循职业道德基本原则所产生的不利影响。</a:t>
            </a:r>
            <a:endParaRPr lang="zh-CN" altLang="en-US" sz="2800" dirty="0">
              <a:latin typeface="仿宋" panose="02010609060101010101" pitchFamily="49" charset="-122"/>
              <a:ea typeface="仿宋" panose="02010609060101010101" pitchFamily="49" charset="-122"/>
            </a:endParaRPr>
          </a:p>
        </p:txBody>
      </p:sp>
      <p:graphicFrame>
        <p:nvGraphicFramePr>
          <p:cNvPr id="14" name="内容占位符 5"/>
          <p:cNvGraphicFramePr>
            <a:graphicFrameLocks noGrp="1"/>
          </p:cNvGraphicFramePr>
          <p:nvPr/>
        </p:nvGraphicFramePr>
        <p:xfrm>
          <a:off x="1771928" y="949559"/>
          <a:ext cx="11942053" cy="51551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ym typeface="+mn-ea"/>
              </a:rPr>
              <a:t>EVALUATION THREATS-intimidation threat</a:t>
            </a:r>
            <a:endParaRPr lang="zh-CN" altLang="en-US" dirty="0"/>
          </a:p>
        </p:txBody>
      </p:sp>
      <p:sp>
        <p:nvSpPr>
          <p:cNvPr id="3" name="内容占位符 2"/>
          <p:cNvSpPr>
            <a:spLocks noGrp="1"/>
          </p:cNvSpPr>
          <p:nvPr>
            <p:ph idx="1"/>
          </p:nvPr>
        </p:nvSpPr>
        <p:spPr/>
        <p:txBody>
          <a:bodyPr/>
          <a:lstStyle/>
          <a:p>
            <a:endParaRPr lang="zh-CN" altLang="en-US"/>
          </a:p>
        </p:txBody>
      </p:sp>
      <p:sp>
        <p:nvSpPr>
          <p:cNvPr id="4" name="Text Box 11"/>
          <p:cNvSpPr txBox="1">
            <a:spLocks noChangeArrowheads="1"/>
          </p:cNvSpPr>
          <p:nvPr/>
        </p:nvSpPr>
        <p:spPr bwMode="auto">
          <a:xfrm>
            <a:off x="903061" y="1686832"/>
            <a:ext cx="10348913" cy="831850"/>
          </a:xfrm>
          <a:prstGeom prst="rect">
            <a:avLst/>
          </a:prstGeom>
          <a:solidFill>
            <a:schemeClr val="bg2"/>
          </a:solidFill>
          <a:ln w="9525">
            <a:noFill/>
            <a:miter lim="800000"/>
          </a:ln>
        </p:spPr>
        <p:txBody>
          <a:bodyPr>
            <a:spAutoFit/>
          </a:bodyPr>
          <a:lstStyle/>
          <a:p>
            <a:pPr>
              <a:spcBef>
                <a:spcPct val="50000"/>
              </a:spcBef>
              <a:buFont typeface="Arial" panose="020B0604020202020204" pitchFamily="34" charset="0"/>
              <a:buNone/>
            </a:pPr>
            <a:r>
              <a:rPr lang="zh-CN" altLang="en-US" sz="2400" b="1" dirty="0">
                <a:latin typeface="仿宋" panose="02010609060101010101" pitchFamily="49" charset="-122"/>
                <a:ea typeface="仿宋" panose="02010609060101010101" pitchFamily="49" charset="-122"/>
              </a:rPr>
              <a:t>因外在压力产生的不利影响，是指职业会计师迫于实际存在的或可感知到的压力，导致无法客观行事而对遵循职业道德基本原则产生的不利影响。</a:t>
            </a:r>
            <a:endParaRPr lang="zh-CN" altLang="en-US" sz="2400" b="1" dirty="0">
              <a:latin typeface="仿宋" panose="02010609060101010101" pitchFamily="49" charset="-122"/>
              <a:ea typeface="仿宋" panose="02010609060101010101" pitchFamily="49" charset="-122"/>
            </a:endParaRPr>
          </a:p>
        </p:txBody>
      </p:sp>
      <p:grpSp>
        <p:nvGrpSpPr>
          <p:cNvPr id="5" name="Group 2"/>
          <p:cNvGrpSpPr/>
          <p:nvPr/>
        </p:nvGrpSpPr>
        <p:grpSpPr bwMode="auto">
          <a:xfrm>
            <a:off x="968375" y="2455863"/>
            <a:ext cx="10428288" cy="3622675"/>
            <a:chOff x="-277" y="542"/>
            <a:chExt cx="6199" cy="2491"/>
          </a:xfrm>
        </p:grpSpPr>
        <p:sp>
          <p:nvSpPr>
            <p:cNvPr id="6" name="AutoShape 5"/>
            <p:cNvSpPr>
              <a:spLocks noChangeArrowheads="1"/>
            </p:cNvSpPr>
            <p:nvPr/>
          </p:nvSpPr>
          <p:spPr bwMode="auto">
            <a:xfrm>
              <a:off x="2845" y="975"/>
              <a:ext cx="3077" cy="2058"/>
            </a:xfrm>
            <a:prstGeom prst="roundRect">
              <a:avLst>
                <a:gd name="adj" fmla="val 4690"/>
              </a:avLst>
            </a:prstGeom>
            <a:noFill/>
            <a:ln w="57150">
              <a:solidFill>
                <a:schemeClr val="accent2"/>
              </a:solidFill>
              <a:round/>
            </a:ln>
          </p:spPr>
          <p:txBody>
            <a:bodyPr wrap="none" anchor="ctr"/>
            <a:lstStyle/>
            <a:p>
              <a:endParaRPr lang="zh-CN" altLang="zh-CN">
                <a:solidFill>
                  <a:schemeClr val="bg1"/>
                </a:solidFill>
                <a:latin typeface="Arial" panose="020B0604020202020204" pitchFamily="34" charset="0"/>
              </a:endParaRPr>
            </a:p>
          </p:txBody>
        </p:sp>
        <p:sp>
          <p:nvSpPr>
            <p:cNvPr id="7" name="AutoShape 6"/>
            <p:cNvSpPr>
              <a:spLocks noChangeArrowheads="1"/>
            </p:cNvSpPr>
            <p:nvPr/>
          </p:nvSpPr>
          <p:spPr bwMode="auto">
            <a:xfrm>
              <a:off x="2941" y="666"/>
              <a:ext cx="2081" cy="334"/>
            </a:xfrm>
            <a:prstGeom prst="roundRect">
              <a:avLst>
                <a:gd name="adj" fmla="val 50000"/>
              </a:avLst>
            </a:prstGeom>
            <a:gradFill rotWithShape="1">
              <a:gsLst>
                <a:gs pos="0">
                  <a:srgbClr val="6A3D01"/>
                </a:gs>
                <a:gs pos="50000">
                  <a:schemeClr val="accent2"/>
                </a:gs>
                <a:gs pos="100000">
                  <a:srgbClr val="6A3D01"/>
                </a:gs>
              </a:gsLst>
              <a:lin ang="540000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zh-CN">
                <a:solidFill>
                  <a:schemeClr val="bg1"/>
                </a:solidFill>
              </a:endParaRPr>
            </a:p>
          </p:txBody>
        </p:sp>
        <p:sp>
          <p:nvSpPr>
            <p:cNvPr id="8" name="AutoShape 8"/>
            <p:cNvSpPr>
              <a:spLocks noChangeArrowheads="1"/>
            </p:cNvSpPr>
            <p:nvPr/>
          </p:nvSpPr>
          <p:spPr bwMode="auto">
            <a:xfrm flipH="1">
              <a:off x="1783" y="858"/>
              <a:ext cx="45" cy="91"/>
            </a:xfrm>
            <a:prstGeom prst="octagon">
              <a:avLst>
                <a:gd name="adj" fmla="val 29287"/>
              </a:avLst>
            </a:prstGeom>
            <a:solidFill>
              <a:schemeClr val="bg1"/>
            </a:solidFill>
            <a:ln w="9525">
              <a:noFill/>
              <a:miter lim="800000"/>
            </a:ln>
          </p:spPr>
          <p:txBody>
            <a:bodyPr wrap="none" anchor="ctr"/>
            <a:lstStyle/>
            <a:p>
              <a:endParaRPr lang="zh-CN" altLang="zh-CN">
                <a:solidFill>
                  <a:schemeClr val="bg1"/>
                </a:solidFill>
                <a:latin typeface="Arial" panose="020B0604020202020204" pitchFamily="34" charset="0"/>
              </a:endParaRPr>
            </a:p>
          </p:txBody>
        </p:sp>
        <p:sp>
          <p:nvSpPr>
            <p:cNvPr id="9" name="AutoShape 11"/>
            <p:cNvSpPr>
              <a:spLocks noChangeArrowheads="1"/>
            </p:cNvSpPr>
            <p:nvPr/>
          </p:nvSpPr>
          <p:spPr bwMode="auto">
            <a:xfrm flipH="1">
              <a:off x="4361" y="542"/>
              <a:ext cx="45" cy="90"/>
            </a:xfrm>
            <a:prstGeom prst="octagon">
              <a:avLst>
                <a:gd name="adj" fmla="val 29287"/>
              </a:avLst>
            </a:prstGeom>
            <a:solidFill>
              <a:schemeClr val="bg1"/>
            </a:solidFill>
            <a:ln w="9525">
              <a:noFill/>
              <a:miter lim="800000"/>
            </a:ln>
          </p:spPr>
          <p:txBody>
            <a:bodyPr wrap="none" anchor="ctr"/>
            <a:lstStyle/>
            <a:p>
              <a:endParaRPr lang="zh-CN" altLang="zh-CN">
                <a:solidFill>
                  <a:schemeClr val="bg1"/>
                </a:solidFill>
                <a:latin typeface="Arial" panose="020B0604020202020204" pitchFamily="34" charset="0"/>
              </a:endParaRPr>
            </a:p>
          </p:txBody>
        </p:sp>
        <p:sp>
          <p:nvSpPr>
            <p:cNvPr id="10" name="Freeform 13"/>
            <p:cNvSpPr>
              <a:spLocks noChangeArrowheads="1"/>
            </p:cNvSpPr>
            <p:nvPr/>
          </p:nvSpPr>
          <p:spPr bwMode="auto">
            <a:xfrm>
              <a:off x="2019" y="632"/>
              <a:ext cx="924" cy="72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5BAEF">
                    <a:alpha val="31998"/>
                  </a:srgbClr>
                </a:gs>
                <a:gs pos="100000">
                  <a:schemeClr val="folHlink"/>
                </a:gs>
              </a:gsLst>
              <a:lin ang="0" scaled="1"/>
            </a:gradFill>
            <a:ln w="9525">
              <a:noFill/>
              <a:round/>
            </a:ln>
          </p:spPr>
          <p:txBody>
            <a:bodyPr/>
            <a:lstStyle/>
            <a:p>
              <a:pPr eaLnBrk="0" hangingPunct="0"/>
              <a:endParaRPr lang="zh-CN" altLang="en-US"/>
            </a:p>
          </p:txBody>
        </p:sp>
        <p:sp>
          <p:nvSpPr>
            <p:cNvPr id="11" name="Text Box 14"/>
            <p:cNvSpPr txBox="1">
              <a:spLocks noChangeArrowheads="1"/>
            </p:cNvSpPr>
            <p:nvPr/>
          </p:nvSpPr>
          <p:spPr bwMode="auto">
            <a:xfrm>
              <a:off x="2762" y="709"/>
              <a:ext cx="114" cy="233"/>
            </a:xfrm>
            <a:prstGeom prst="rect">
              <a:avLst/>
            </a:prstGeom>
            <a:noFill/>
            <a:ln w="9525">
              <a:noFill/>
              <a:miter lim="800000"/>
            </a:ln>
          </p:spPr>
          <p:txBody>
            <a:bodyPr wrap="none">
              <a:spAutoFit/>
            </a:bodyPr>
            <a:lstStyle/>
            <a:p>
              <a:pPr algn="ctr"/>
              <a:endParaRPr lang="en-US" altLang="zh-CN" sz="1600" b="1">
                <a:solidFill>
                  <a:schemeClr val="bg1"/>
                </a:solidFill>
                <a:latin typeface="Arial" panose="020B0604020202020204" pitchFamily="34" charset="0"/>
              </a:endParaRPr>
            </a:p>
          </p:txBody>
        </p:sp>
        <p:grpSp>
          <p:nvGrpSpPr>
            <p:cNvPr id="12" name="Group 15"/>
            <p:cNvGrpSpPr/>
            <p:nvPr/>
          </p:nvGrpSpPr>
          <p:grpSpPr bwMode="auto">
            <a:xfrm>
              <a:off x="-277" y="671"/>
              <a:ext cx="2455" cy="2323"/>
              <a:chOff x="-277" y="-373"/>
              <a:chExt cx="2455" cy="2323"/>
            </a:xfrm>
          </p:grpSpPr>
          <p:sp>
            <p:nvSpPr>
              <p:cNvPr id="15" name="AutoShape 17"/>
              <p:cNvSpPr>
                <a:spLocks noChangeArrowheads="1"/>
              </p:cNvSpPr>
              <p:nvPr/>
            </p:nvSpPr>
            <p:spPr bwMode="auto">
              <a:xfrm>
                <a:off x="-277" y="-38"/>
                <a:ext cx="2455" cy="1988"/>
              </a:xfrm>
              <a:prstGeom prst="roundRect">
                <a:avLst>
                  <a:gd name="adj" fmla="val 4690"/>
                </a:avLst>
              </a:prstGeom>
              <a:noFill/>
              <a:ln w="57150">
                <a:solidFill>
                  <a:schemeClr val="folHlink"/>
                </a:solidFill>
                <a:round/>
              </a:ln>
            </p:spPr>
            <p:txBody>
              <a:bodyPr wrap="none" anchor="ctr"/>
              <a:lstStyle/>
              <a:p>
                <a:endParaRPr lang="zh-CN" altLang="zh-CN">
                  <a:solidFill>
                    <a:schemeClr val="bg1"/>
                  </a:solidFill>
                  <a:latin typeface="Arial" panose="020B0604020202020204" pitchFamily="34" charset="0"/>
                </a:endParaRPr>
              </a:p>
            </p:txBody>
          </p:sp>
          <p:sp>
            <p:nvSpPr>
              <p:cNvPr id="16" name="AutoShape 18"/>
              <p:cNvSpPr>
                <a:spLocks noChangeArrowheads="1"/>
              </p:cNvSpPr>
              <p:nvPr/>
            </p:nvSpPr>
            <p:spPr bwMode="auto">
              <a:xfrm>
                <a:off x="-214" y="-373"/>
                <a:ext cx="1930" cy="325"/>
              </a:xfrm>
              <a:prstGeom prst="roundRect">
                <a:avLst>
                  <a:gd name="adj" fmla="val 50000"/>
                </a:avLst>
              </a:prstGeom>
              <a:gradFill rotWithShape="1">
                <a:gsLst>
                  <a:gs pos="0">
                    <a:srgbClr val="313559"/>
                  </a:gs>
                  <a:gs pos="50000">
                    <a:schemeClr val="folHlink"/>
                  </a:gs>
                  <a:gs pos="100000">
                    <a:srgbClr val="313559"/>
                  </a:gs>
                </a:gsLst>
                <a:lin ang="5400000" scaled="1"/>
              </a:gra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zh-CN">
                  <a:solidFill>
                    <a:schemeClr val="bg1"/>
                  </a:solidFill>
                </a:endParaRPr>
              </a:p>
            </p:txBody>
          </p:sp>
          <p:sp>
            <p:nvSpPr>
              <p:cNvPr id="17" name="AutoShape 19"/>
              <p:cNvSpPr>
                <a:spLocks noChangeArrowheads="1"/>
              </p:cNvSpPr>
              <p:nvPr/>
            </p:nvSpPr>
            <p:spPr bwMode="auto">
              <a:xfrm flipH="1">
                <a:off x="1198" y="85"/>
                <a:ext cx="45" cy="91"/>
              </a:xfrm>
              <a:prstGeom prst="octagon">
                <a:avLst>
                  <a:gd name="adj" fmla="val 29287"/>
                </a:avLst>
              </a:prstGeom>
              <a:solidFill>
                <a:schemeClr val="bg1"/>
              </a:solidFill>
              <a:ln w="9525">
                <a:noFill/>
                <a:miter lim="800000"/>
              </a:ln>
            </p:spPr>
            <p:txBody>
              <a:bodyPr wrap="none" anchor="ctr"/>
              <a:lstStyle/>
              <a:p>
                <a:endParaRPr lang="zh-CN" altLang="zh-CN">
                  <a:solidFill>
                    <a:schemeClr val="bg1"/>
                  </a:solidFill>
                  <a:latin typeface="Arial" panose="020B0604020202020204" pitchFamily="34" charset="0"/>
                </a:endParaRPr>
              </a:p>
            </p:txBody>
          </p:sp>
          <p:sp>
            <p:nvSpPr>
              <p:cNvPr id="18" name="AutoShape 20"/>
              <p:cNvSpPr>
                <a:spLocks noChangeArrowheads="1"/>
              </p:cNvSpPr>
              <p:nvPr/>
            </p:nvSpPr>
            <p:spPr bwMode="auto">
              <a:xfrm flipH="1">
                <a:off x="201" y="85"/>
                <a:ext cx="46" cy="91"/>
              </a:xfrm>
              <a:prstGeom prst="octagon">
                <a:avLst>
                  <a:gd name="adj" fmla="val 29287"/>
                </a:avLst>
              </a:prstGeom>
              <a:solidFill>
                <a:schemeClr val="bg1"/>
              </a:solidFill>
              <a:ln w="9525">
                <a:noFill/>
                <a:miter lim="800000"/>
              </a:ln>
            </p:spPr>
            <p:txBody>
              <a:bodyPr wrap="none" anchor="ctr"/>
              <a:lstStyle/>
              <a:p>
                <a:endParaRPr lang="zh-CN" altLang="zh-CN">
                  <a:solidFill>
                    <a:schemeClr val="bg1"/>
                  </a:solidFill>
                  <a:latin typeface="Arial" panose="020B0604020202020204" pitchFamily="34" charset="0"/>
                </a:endParaRPr>
              </a:p>
            </p:txBody>
          </p:sp>
          <p:sp>
            <p:nvSpPr>
              <p:cNvPr id="19" name="Text Box 21"/>
              <p:cNvSpPr txBox="1">
                <a:spLocks noChangeArrowheads="1"/>
              </p:cNvSpPr>
              <p:nvPr/>
            </p:nvSpPr>
            <p:spPr bwMode="auto">
              <a:xfrm>
                <a:off x="40" y="0"/>
                <a:ext cx="648" cy="233"/>
              </a:xfrm>
              <a:prstGeom prst="rect">
                <a:avLst/>
              </a:prstGeom>
              <a:noFill/>
              <a:ln w="9525">
                <a:noFill/>
                <a:miter lim="800000"/>
              </a:ln>
            </p:spPr>
            <p:txBody>
              <a:bodyPr wrap="none">
                <a:spAutoFit/>
              </a:bodyPr>
              <a:lstStyle/>
              <a:p>
                <a:pPr algn="ctr"/>
                <a:r>
                  <a:rPr lang="zh-CN" altLang="en-US" sz="1600" b="1">
                    <a:solidFill>
                      <a:schemeClr val="bg1"/>
                    </a:solidFill>
                    <a:latin typeface="Arial" panose="020B0604020202020204" pitchFamily="34" charset="0"/>
                  </a:rPr>
                  <a:t>               </a:t>
                </a:r>
                <a:endParaRPr lang="en-US" altLang="zh-CN" sz="1600" b="1">
                  <a:solidFill>
                    <a:schemeClr val="bg1"/>
                  </a:solidFill>
                  <a:latin typeface="Arial" panose="020B0604020202020204" pitchFamily="34" charset="0"/>
                </a:endParaRPr>
              </a:p>
            </p:txBody>
          </p:sp>
          <p:sp>
            <p:nvSpPr>
              <p:cNvPr id="20" name="Text Box 22"/>
              <p:cNvSpPr txBox="1">
                <a:spLocks noChangeArrowheads="1"/>
              </p:cNvSpPr>
              <p:nvPr/>
            </p:nvSpPr>
            <p:spPr bwMode="auto">
              <a:xfrm>
                <a:off x="-145" y="75"/>
                <a:ext cx="2239" cy="1587"/>
              </a:xfrm>
              <a:prstGeom prst="rect">
                <a:avLst/>
              </a:prstGeom>
              <a:noFill/>
              <a:ln w="9525">
                <a:noFill/>
                <a:miter lim="800000"/>
              </a:ln>
            </p:spPr>
            <p:txBody>
              <a:bodyPr>
                <a:spAutoFit/>
              </a:bodyPr>
              <a:lstStyle/>
              <a:p>
                <a:r>
                  <a:rPr lang="en-US" altLang="zh-CN">
                    <a:latin typeface="仿宋" panose="02010609060101010101" pitchFamily="49" charset="-122"/>
                    <a:ea typeface="仿宋" panose="02010609060101010101" pitchFamily="49" charset="-122"/>
                  </a:rPr>
                  <a:t>2017</a:t>
                </a:r>
                <a:r>
                  <a:rPr lang="zh-CN" altLang="en-US">
                    <a:latin typeface="仿宋" panose="02010609060101010101" pitchFamily="49" charset="-122"/>
                    <a:ea typeface="仿宋" panose="02010609060101010101" pitchFamily="49" charset="-122"/>
                  </a:rPr>
                  <a:t>年</a:t>
                </a:r>
                <a:r>
                  <a:rPr lang="en-US" altLang="zh-CN">
                    <a:latin typeface="仿宋" panose="02010609060101010101" pitchFamily="49" charset="-122"/>
                    <a:ea typeface="仿宋" panose="02010609060101010101" pitchFamily="49" charset="-122"/>
                  </a:rPr>
                  <a:t>5</a:t>
                </a:r>
                <a:r>
                  <a:rPr lang="zh-CN" altLang="en-US">
                    <a:latin typeface="仿宋" panose="02010609060101010101" pitchFamily="49" charset="-122"/>
                    <a:ea typeface="仿宋" panose="02010609060101010101" pitchFamily="49" charset="-122"/>
                  </a:rPr>
                  <a:t>月，从开播到结局一直处于热议中的反腐剧</a:t>
                </a:r>
                <a:r>
                  <a:rPr lang="en-US" altLang="zh-CN">
                    <a:latin typeface="仿宋" panose="02010609060101010101" pitchFamily="49" charset="-122"/>
                    <a:ea typeface="仿宋" panose="02010609060101010101" pitchFamily="49" charset="-122"/>
                  </a:rPr>
                  <a:t>《</a:t>
                </a:r>
                <a:r>
                  <a:rPr lang="zh-CN" altLang="en-US">
                    <a:latin typeface="仿宋" panose="02010609060101010101" pitchFamily="49" charset="-122"/>
                    <a:ea typeface="仿宋" panose="02010609060101010101" pitchFamily="49" charset="-122"/>
                  </a:rPr>
                  <a:t>人民的名义</a:t>
                </a:r>
                <a:r>
                  <a:rPr lang="en-US" altLang="zh-CN">
                    <a:latin typeface="仿宋" panose="02010609060101010101" pitchFamily="49" charset="-122"/>
                    <a:ea typeface="仿宋" panose="02010609060101010101" pitchFamily="49" charset="-122"/>
                  </a:rPr>
                  <a:t>》</a:t>
                </a:r>
                <a:r>
                  <a:rPr lang="zh-CN" altLang="en-US">
                    <a:latin typeface="仿宋" panose="02010609060101010101" pitchFamily="49" charset="-122"/>
                    <a:ea typeface="仿宋" panose="02010609060101010101" pitchFamily="49" charset="-122"/>
                  </a:rPr>
                  <a:t>剧终。正义的化身“侯局长”终于手握利剑将“一窝贪官”绳之以法。但很多会计人也为自己捏了一把汗。剧中，两名会计人员被先后“除掉”了，一名是山水集团的会计，一名是大风厂的会计。</a:t>
                </a:r>
                <a:endParaRPr lang="zh-CN" altLang="zh-CN">
                  <a:solidFill>
                    <a:schemeClr val="bg1"/>
                  </a:solidFill>
                  <a:latin typeface="仿宋" panose="02010609060101010101" pitchFamily="49" charset="-122"/>
                  <a:ea typeface="仿宋" panose="02010609060101010101" pitchFamily="49" charset="-122"/>
                </a:endParaRPr>
              </a:p>
            </p:txBody>
          </p:sp>
        </p:grpSp>
        <p:sp>
          <p:nvSpPr>
            <p:cNvPr id="13" name="Text Box 23"/>
            <p:cNvSpPr txBox="1">
              <a:spLocks noChangeArrowheads="1"/>
            </p:cNvSpPr>
            <p:nvPr/>
          </p:nvSpPr>
          <p:spPr bwMode="auto">
            <a:xfrm>
              <a:off x="2954" y="1128"/>
              <a:ext cx="2953" cy="1778"/>
            </a:xfrm>
            <a:prstGeom prst="rect">
              <a:avLst/>
            </a:prstGeom>
            <a:noFill/>
            <a:ln w="9525">
              <a:noFill/>
              <a:miter lim="800000"/>
            </a:ln>
          </p:spPr>
          <p:txBody>
            <a:bodyPr>
              <a:spAutoFit/>
            </a:bodyPr>
            <a:lstStyle/>
            <a:p>
              <a:r>
                <a:rPr lang="en-US" altLang="zh-CN">
                  <a:latin typeface="仿宋" panose="02010609060101010101" pitchFamily="49" charset="-122"/>
                  <a:ea typeface="仿宋" panose="02010609060101010101" pitchFamily="49" charset="-122"/>
                </a:rPr>
                <a:t>2003</a:t>
              </a:r>
              <a:r>
                <a:rPr lang="zh-CN" altLang="en-US">
                  <a:latin typeface="仿宋" panose="02010609060101010101" pitchFamily="49" charset="-122"/>
                  <a:ea typeface="仿宋" panose="02010609060101010101" pitchFamily="49" charset="-122"/>
                </a:rPr>
                <a:t>年</a:t>
              </a:r>
              <a:r>
                <a:rPr lang="en-US" altLang="zh-CN">
                  <a:latin typeface="仿宋" panose="02010609060101010101" pitchFamily="49" charset="-122"/>
                  <a:ea typeface="仿宋" panose="02010609060101010101" pitchFamily="49" charset="-122"/>
                </a:rPr>
                <a:t>3</a:t>
              </a:r>
              <a:r>
                <a:rPr lang="zh-CN" altLang="en-US">
                  <a:latin typeface="仿宋" panose="02010609060101010101" pitchFamily="49" charset="-122"/>
                  <a:ea typeface="仿宋" panose="02010609060101010101" pitchFamily="49" charset="-122"/>
                </a:rPr>
                <a:t>月，谢桂云与其他</a:t>
              </a:r>
              <a:r>
                <a:rPr lang="en-US" altLang="zh-CN">
                  <a:latin typeface="仿宋" panose="02010609060101010101" pitchFamily="49" charset="-122"/>
                  <a:ea typeface="仿宋" panose="02010609060101010101" pitchFamily="49" charset="-122"/>
                </a:rPr>
                <a:t>4</a:t>
              </a:r>
              <a:r>
                <a:rPr lang="zh-CN" altLang="en-US">
                  <a:latin typeface="仿宋" panose="02010609060101010101" pitchFamily="49" charset="-122"/>
                  <a:ea typeface="仿宋" panose="02010609060101010101" pitchFamily="49" charset="-122"/>
                </a:rPr>
                <a:t>名股东签订了合股经营合同，成立涟源市创新铸铁有限公司，由谢桂云任总经理兼法人代表。在高层会议上，曾有股东提出做两套账的做法，一套真实账，做一套虚假“税务账”。。面对此种压力，廖某依旧</a:t>
              </a:r>
              <a:r>
                <a:rPr lang="zh-CN" altLang="en-US" b="1" i="1">
                  <a:solidFill>
                    <a:srgbClr val="FF0000"/>
                  </a:solidFill>
                  <a:latin typeface="仿宋" panose="02010609060101010101" pitchFamily="49" charset="-122"/>
                  <a:ea typeface="仿宋" panose="02010609060101010101" pitchFamily="49" charset="-122"/>
                </a:rPr>
                <a:t>谢桂云要求会计师廖某执行这一做法，并以辞退作为威胁</a:t>
              </a:r>
              <a:r>
                <a:rPr lang="zh-CN" altLang="en-US">
                  <a:latin typeface="仿宋" panose="02010609060101010101" pitchFamily="49" charset="-122"/>
                  <a:ea typeface="仿宋" panose="02010609060101010101" pitchFamily="49" charset="-122"/>
                </a:rPr>
                <a:t>依法行事，回复称“不会做”，并予以拒绝。之后，该公司又专门聘请了兼职会计田友明做“税务账”。</a:t>
              </a:r>
              <a:endParaRPr lang="zh-CN" altLang="zh-CN">
                <a:latin typeface="仿宋" panose="02010609060101010101" pitchFamily="49" charset="-122"/>
                <a:ea typeface="仿宋" panose="02010609060101010101" pitchFamily="49" charset="-122"/>
              </a:endParaRPr>
            </a:p>
          </p:txBody>
        </p:sp>
        <p:sp>
          <p:nvSpPr>
            <p:cNvPr id="14" name="Text Box 24"/>
            <p:cNvSpPr txBox="1">
              <a:spLocks noChangeArrowheads="1"/>
            </p:cNvSpPr>
            <p:nvPr/>
          </p:nvSpPr>
          <p:spPr bwMode="auto">
            <a:xfrm>
              <a:off x="3033" y="683"/>
              <a:ext cx="1863" cy="275"/>
            </a:xfrm>
            <a:prstGeom prst="rect">
              <a:avLst/>
            </a:prstGeom>
            <a:noFill/>
            <a:ln w="9525">
              <a:noFill/>
              <a:miter lim="800000"/>
            </a:ln>
          </p:spPr>
          <p:txBody>
            <a:bodyPr>
              <a:spAutoFit/>
            </a:bodyPr>
            <a:lstStyle/>
            <a:p>
              <a:r>
                <a:rPr lang="en-US" altLang="zh-CN" sz="2000" b="1">
                  <a:solidFill>
                    <a:schemeClr val="bg1"/>
                  </a:solidFill>
                  <a:latin typeface="仿宋" panose="02010609060101010101" pitchFamily="49" charset="-122"/>
                  <a:ea typeface="仿宋" panose="02010609060101010101" pitchFamily="49" charset="-122"/>
                </a:rPr>
                <a:t>《</a:t>
              </a:r>
              <a:r>
                <a:rPr lang="zh-CN" altLang="en-US" sz="2000" b="1">
                  <a:solidFill>
                    <a:schemeClr val="bg1"/>
                  </a:solidFill>
                  <a:latin typeface="仿宋" panose="02010609060101010101" pitchFamily="49" charset="-122"/>
                  <a:ea typeface="仿宋" panose="02010609060101010101" pitchFamily="49" charset="-122"/>
                </a:rPr>
                <a:t>人民的名义</a:t>
              </a:r>
              <a:r>
                <a:rPr lang="en-US" altLang="zh-CN" sz="2000" b="1">
                  <a:solidFill>
                    <a:schemeClr val="bg1"/>
                  </a:solidFill>
                  <a:latin typeface="仿宋" panose="02010609060101010101" pitchFamily="49" charset="-122"/>
                  <a:ea typeface="仿宋" panose="02010609060101010101" pitchFamily="49" charset="-122"/>
                </a:rPr>
                <a:t>》</a:t>
              </a:r>
              <a:r>
                <a:rPr lang="zh-CN" altLang="en-US" sz="2000" b="1">
                  <a:solidFill>
                    <a:schemeClr val="bg1"/>
                  </a:solidFill>
                  <a:latin typeface="仿宋" panose="02010609060101010101" pitchFamily="49" charset="-122"/>
                  <a:ea typeface="仿宋" panose="02010609060101010101" pitchFamily="49" charset="-122"/>
                </a:rPr>
                <a:t>之现实版</a:t>
              </a:r>
              <a:endParaRPr lang="zh-CN" altLang="zh-CN" sz="2000" b="1">
                <a:solidFill>
                  <a:schemeClr val="bg1"/>
                </a:solidFill>
                <a:latin typeface="仿宋" panose="02010609060101010101" pitchFamily="49" charset="-122"/>
                <a:ea typeface="仿宋" panose="02010609060101010101" pitchFamily="49" charset="-122"/>
              </a:endParaRPr>
            </a:p>
          </p:txBody>
        </p:sp>
      </p:grpSp>
      <p:sp>
        <p:nvSpPr>
          <p:cNvPr id="21" name="Text Box 24"/>
          <p:cNvSpPr txBox="1">
            <a:spLocks noChangeArrowheads="1"/>
          </p:cNvSpPr>
          <p:nvPr/>
        </p:nvSpPr>
        <p:spPr bwMode="auto">
          <a:xfrm>
            <a:off x="1173163" y="2701925"/>
            <a:ext cx="2809875" cy="400050"/>
          </a:xfrm>
          <a:prstGeom prst="rect">
            <a:avLst/>
          </a:prstGeom>
          <a:noFill/>
          <a:ln w="9525">
            <a:noFill/>
            <a:miter lim="800000"/>
          </a:ln>
        </p:spPr>
        <p:txBody>
          <a:bodyPr>
            <a:spAutoFit/>
          </a:bodyPr>
          <a:lstStyle/>
          <a:p>
            <a:r>
              <a:rPr lang="en-US" altLang="zh-CN" sz="2000" b="1">
                <a:solidFill>
                  <a:schemeClr val="bg1"/>
                </a:solidFill>
                <a:latin typeface="仿宋" panose="02010609060101010101" pitchFamily="49" charset="-122"/>
                <a:ea typeface="仿宋" panose="02010609060101010101" pitchFamily="49" charset="-122"/>
              </a:rPr>
              <a:t>《</a:t>
            </a:r>
            <a:r>
              <a:rPr lang="zh-CN" altLang="en-US" sz="2000" b="1">
                <a:solidFill>
                  <a:schemeClr val="bg1"/>
                </a:solidFill>
                <a:latin typeface="仿宋" panose="02010609060101010101" pitchFamily="49" charset="-122"/>
                <a:ea typeface="仿宋" panose="02010609060101010101" pitchFamily="49" charset="-122"/>
              </a:rPr>
              <a:t>人民的名义</a:t>
            </a:r>
            <a:r>
              <a:rPr lang="en-US" altLang="zh-CN" sz="2000" b="1">
                <a:solidFill>
                  <a:schemeClr val="bg1"/>
                </a:solidFill>
                <a:latin typeface="仿宋" panose="02010609060101010101" pitchFamily="49" charset="-122"/>
                <a:ea typeface="仿宋" panose="02010609060101010101" pitchFamily="49" charset="-122"/>
              </a:rPr>
              <a:t>》</a:t>
            </a:r>
            <a:r>
              <a:rPr lang="zh-CN" altLang="en-US" sz="2000" b="1">
                <a:solidFill>
                  <a:schemeClr val="bg1"/>
                </a:solidFill>
                <a:latin typeface="仿宋" panose="02010609060101010101" pitchFamily="49" charset="-122"/>
                <a:ea typeface="仿宋" panose="02010609060101010101" pitchFamily="49" charset="-122"/>
              </a:rPr>
              <a:t>之剧版</a:t>
            </a:r>
            <a:endParaRPr lang="zh-CN" altLang="zh-CN" sz="2000" b="1">
              <a:solidFill>
                <a:schemeClr val="bg1"/>
              </a:solidFill>
              <a:latin typeface="仿宋" panose="02010609060101010101" pitchFamily="49" charset="-122"/>
              <a:ea typeface="仿宋" panose="02010609060101010101" pitchFamily="49"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2628900" y="2514600"/>
            <a:ext cx="2286000" cy="2819400"/>
          </a:xfrm>
          <a:prstGeom prst="rightArrow">
            <a:avLst>
              <a:gd name="adj1" fmla="val 62787"/>
              <a:gd name="adj2" fmla="val 41255"/>
            </a:avLst>
          </a:prstGeom>
          <a:gradFill rotWithShape="1">
            <a:gsLst>
              <a:gs pos="0">
                <a:srgbClr val="FFFFFF">
                  <a:alpha val="0"/>
                </a:srgbClr>
              </a:gs>
              <a:gs pos="100000">
                <a:schemeClr val="bg2">
                  <a:alpha val="50000"/>
                </a:schemeClr>
              </a:gs>
            </a:gsLst>
            <a:lin ang="0" scaled="1"/>
          </a:gradFill>
          <a:ln w="19050" cap="rnd">
            <a:solidFill>
              <a:schemeClr val="bg2"/>
            </a:solidFill>
            <a:prstDash val="sysDot"/>
            <a:miter lim="800000"/>
          </a:ln>
        </p:spPr>
        <p:txBody>
          <a:bodyPr wrap="none" anchor="ctr"/>
          <a:lstStyle/>
          <a:p>
            <a:pPr algn="ctr"/>
            <a:endParaRPr lang="zh-CN" altLang="zh-CN">
              <a:latin typeface="Arial" panose="020B0604020202020204" pitchFamily="34" charset="0"/>
            </a:endParaRPr>
          </a:p>
        </p:txBody>
      </p:sp>
      <p:sp>
        <p:nvSpPr>
          <p:cNvPr id="5" name="AutoShape 5"/>
          <p:cNvSpPr>
            <a:spLocks noChangeArrowheads="1"/>
          </p:cNvSpPr>
          <p:nvPr/>
        </p:nvSpPr>
        <p:spPr bwMode="auto">
          <a:xfrm>
            <a:off x="4991100" y="1752600"/>
            <a:ext cx="5105400" cy="4191000"/>
          </a:xfrm>
          <a:prstGeom prst="roundRect">
            <a:avLst>
              <a:gd name="adj" fmla="val 3481"/>
            </a:avLst>
          </a:prstGeom>
          <a:noFill/>
          <a:ln w="19050" cap="rnd">
            <a:solidFill>
              <a:schemeClr val="bg2"/>
            </a:solidFill>
            <a:prstDash val="sysDot"/>
            <a:round/>
          </a:ln>
        </p:spPr>
        <p:txBody>
          <a:bodyPr wrap="none" anchor="ctr"/>
          <a:lstStyle/>
          <a:p>
            <a:endParaRPr lang="zh-CN" altLang="zh-CN">
              <a:latin typeface="Arial" panose="020B0604020202020204" pitchFamily="34" charset="0"/>
            </a:endParaRPr>
          </a:p>
        </p:txBody>
      </p:sp>
      <p:grpSp>
        <p:nvGrpSpPr>
          <p:cNvPr id="6" name="Group 5"/>
          <p:cNvGrpSpPr/>
          <p:nvPr/>
        </p:nvGrpSpPr>
        <p:grpSpPr bwMode="auto">
          <a:xfrm>
            <a:off x="6797675" y="1203325"/>
            <a:ext cx="4924425" cy="1228725"/>
            <a:chOff x="0" y="0"/>
            <a:chExt cx="3102" cy="774"/>
          </a:xfrm>
        </p:grpSpPr>
        <p:sp>
          <p:nvSpPr>
            <p:cNvPr id="7" name="AutoShape 7"/>
            <p:cNvSpPr>
              <a:spLocks noChangeArrowheads="1"/>
            </p:cNvSpPr>
            <p:nvPr/>
          </p:nvSpPr>
          <p:spPr bwMode="auto">
            <a:xfrm>
              <a:off x="30" y="0"/>
              <a:ext cx="3072" cy="774"/>
            </a:xfrm>
            <a:prstGeom prst="roundRect">
              <a:avLst>
                <a:gd name="adj" fmla="val 10889"/>
              </a:avLst>
            </a:prstGeom>
            <a:gradFill rotWithShape="1">
              <a:gsLst>
                <a:gs pos="0">
                  <a:schemeClr val="accent1"/>
                </a:gs>
                <a:gs pos="100000">
                  <a:srgbClr val="E8F2D3"/>
                </a:gs>
              </a:gsLst>
              <a:lin ang="0" scaled="1"/>
            </a:gradFill>
            <a:ln w="9525">
              <a:noFill/>
              <a:round/>
            </a:ln>
          </p:spPr>
          <p:txBody>
            <a:bodyPr wrap="none" anchor="ctr"/>
            <a:lstStyle/>
            <a:p>
              <a:endParaRPr lang="zh-CN" altLang="zh-CN">
                <a:latin typeface="Arial" panose="020B0604020202020204" pitchFamily="34" charset="0"/>
              </a:endParaRPr>
            </a:p>
          </p:txBody>
        </p:sp>
        <p:sp>
          <p:nvSpPr>
            <p:cNvPr id="8" name="AutoShape 8"/>
            <p:cNvSpPr>
              <a:spLocks noChangeArrowheads="1"/>
            </p:cNvSpPr>
            <p:nvPr/>
          </p:nvSpPr>
          <p:spPr bwMode="auto">
            <a:xfrm>
              <a:off x="0" y="288"/>
              <a:ext cx="336" cy="240"/>
            </a:xfrm>
            <a:prstGeom prst="rightArrow">
              <a:avLst>
                <a:gd name="adj1" fmla="val 50000"/>
                <a:gd name="adj2" fmla="val 58327"/>
              </a:avLst>
            </a:prstGeom>
            <a:solidFill>
              <a:schemeClr val="bg1"/>
            </a:solidFill>
            <a:ln w="9525">
              <a:noFill/>
              <a:miter lim="800000"/>
            </a:ln>
          </p:spPr>
          <p:txBody>
            <a:bodyPr wrap="none" anchor="ctr"/>
            <a:lstStyle/>
            <a:p>
              <a:endParaRPr lang="zh-CN" altLang="zh-CN">
                <a:latin typeface="Arial" panose="020B0604020202020204" pitchFamily="34" charset="0"/>
              </a:endParaRPr>
            </a:p>
          </p:txBody>
        </p:sp>
      </p:grpSp>
      <p:grpSp>
        <p:nvGrpSpPr>
          <p:cNvPr id="9" name="Group 8"/>
          <p:cNvGrpSpPr/>
          <p:nvPr/>
        </p:nvGrpSpPr>
        <p:grpSpPr bwMode="auto">
          <a:xfrm>
            <a:off x="5902325" y="2989263"/>
            <a:ext cx="6169025" cy="1228725"/>
            <a:chOff x="0" y="0"/>
            <a:chExt cx="3102" cy="774"/>
          </a:xfrm>
        </p:grpSpPr>
        <p:sp>
          <p:nvSpPr>
            <p:cNvPr id="10" name="AutoShape 10"/>
            <p:cNvSpPr>
              <a:spLocks noChangeArrowheads="1"/>
            </p:cNvSpPr>
            <p:nvPr/>
          </p:nvSpPr>
          <p:spPr bwMode="auto">
            <a:xfrm>
              <a:off x="30" y="0"/>
              <a:ext cx="3072" cy="774"/>
            </a:xfrm>
            <a:prstGeom prst="roundRect">
              <a:avLst>
                <a:gd name="adj" fmla="val 10889"/>
              </a:avLst>
            </a:prstGeom>
            <a:gradFill rotWithShape="1">
              <a:gsLst>
                <a:gs pos="0">
                  <a:schemeClr val="hlink"/>
                </a:gs>
                <a:gs pos="100000">
                  <a:srgbClr val="D4E9DF"/>
                </a:gs>
              </a:gsLst>
              <a:lin ang="0" scaled="1"/>
            </a:gradFill>
            <a:ln w="9525">
              <a:noFill/>
              <a:round/>
            </a:ln>
          </p:spPr>
          <p:txBody>
            <a:bodyPr wrap="none" anchor="ctr"/>
            <a:lstStyle/>
            <a:p>
              <a:endParaRPr lang="zh-CN" altLang="zh-CN">
                <a:latin typeface="Arial" panose="020B0604020202020204" pitchFamily="34" charset="0"/>
              </a:endParaRPr>
            </a:p>
          </p:txBody>
        </p:sp>
        <p:sp>
          <p:nvSpPr>
            <p:cNvPr id="11" name="AutoShape 11"/>
            <p:cNvSpPr>
              <a:spLocks noChangeArrowheads="1"/>
            </p:cNvSpPr>
            <p:nvPr/>
          </p:nvSpPr>
          <p:spPr bwMode="auto">
            <a:xfrm>
              <a:off x="0" y="294"/>
              <a:ext cx="336" cy="240"/>
            </a:xfrm>
            <a:prstGeom prst="rightArrow">
              <a:avLst>
                <a:gd name="adj1" fmla="val 50000"/>
                <a:gd name="adj2" fmla="val 58327"/>
              </a:avLst>
            </a:prstGeom>
            <a:solidFill>
              <a:schemeClr val="bg1"/>
            </a:solidFill>
            <a:ln w="9525">
              <a:noFill/>
              <a:miter lim="800000"/>
            </a:ln>
          </p:spPr>
          <p:txBody>
            <a:bodyPr wrap="none" anchor="ctr"/>
            <a:lstStyle/>
            <a:p>
              <a:endParaRPr lang="zh-CN" altLang="zh-CN">
                <a:latin typeface="Arial" panose="020B0604020202020204" pitchFamily="34" charset="0"/>
              </a:endParaRPr>
            </a:p>
          </p:txBody>
        </p:sp>
      </p:grpSp>
      <p:grpSp>
        <p:nvGrpSpPr>
          <p:cNvPr id="12" name="Group 11"/>
          <p:cNvGrpSpPr/>
          <p:nvPr/>
        </p:nvGrpSpPr>
        <p:grpSpPr bwMode="auto">
          <a:xfrm>
            <a:off x="5003800" y="4652963"/>
            <a:ext cx="7067550" cy="1630362"/>
            <a:chOff x="0" y="0"/>
            <a:chExt cx="3102" cy="774"/>
          </a:xfrm>
        </p:grpSpPr>
        <p:sp>
          <p:nvSpPr>
            <p:cNvPr id="13" name="AutoShape 13"/>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FAE5C9"/>
                </a:gs>
              </a:gsLst>
              <a:lin ang="0" scaled="1"/>
            </a:gradFill>
            <a:ln w="9525">
              <a:noFill/>
              <a:round/>
            </a:ln>
          </p:spPr>
          <p:txBody>
            <a:bodyPr wrap="none" anchor="ctr"/>
            <a:lstStyle/>
            <a:p>
              <a:endParaRPr lang="zh-CN" altLang="zh-CN">
                <a:latin typeface="Arial" panose="020B0604020202020204" pitchFamily="34" charset="0"/>
              </a:endParaRPr>
            </a:p>
          </p:txBody>
        </p:sp>
        <p:sp>
          <p:nvSpPr>
            <p:cNvPr id="14" name="AutoShape 14"/>
            <p:cNvSpPr>
              <a:spLocks noChangeArrowheads="1"/>
            </p:cNvSpPr>
            <p:nvPr/>
          </p:nvSpPr>
          <p:spPr bwMode="auto">
            <a:xfrm>
              <a:off x="0" y="288"/>
              <a:ext cx="336" cy="240"/>
            </a:xfrm>
            <a:prstGeom prst="rightArrow">
              <a:avLst>
                <a:gd name="adj1" fmla="val 50000"/>
                <a:gd name="adj2" fmla="val 58327"/>
              </a:avLst>
            </a:prstGeom>
            <a:solidFill>
              <a:schemeClr val="bg1"/>
            </a:solidFill>
            <a:ln w="9525">
              <a:noFill/>
              <a:miter lim="800000"/>
            </a:ln>
          </p:spPr>
          <p:txBody>
            <a:bodyPr wrap="none" anchor="ctr"/>
            <a:lstStyle/>
            <a:p>
              <a:endParaRPr lang="zh-CN" altLang="zh-CN">
                <a:latin typeface="Arial" panose="020B0604020202020204" pitchFamily="34" charset="0"/>
              </a:endParaRPr>
            </a:p>
          </p:txBody>
        </p:sp>
      </p:grpSp>
      <p:sp>
        <p:nvSpPr>
          <p:cNvPr id="15" name="Text Box 17"/>
          <p:cNvSpPr txBox="1">
            <a:spLocks noChangeArrowheads="1"/>
          </p:cNvSpPr>
          <p:nvPr/>
        </p:nvSpPr>
        <p:spPr bwMode="auto">
          <a:xfrm>
            <a:off x="7510463" y="1398588"/>
            <a:ext cx="4032250" cy="830262"/>
          </a:xfrm>
          <a:prstGeom prst="rect">
            <a:avLst/>
          </a:prstGeom>
          <a:noFill/>
          <a:ln w="9525">
            <a:noFill/>
            <a:miter lim="800000"/>
          </a:ln>
        </p:spPr>
        <p:txBody>
          <a:bodyPr>
            <a:spAutoFit/>
          </a:bodyPr>
          <a:lstStyle/>
          <a:p>
            <a:r>
              <a:rPr lang="zh-CN" altLang="en-US" sz="2400" b="1">
                <a:latin typeface="仿宋" panose="02010609060101010101" pitchFamily="49" charset="-122"/>
                <a:ea typeface="仿宋" panose="02010609060101010101" pitchFamily="49" charset="-122"/>
              </a:rPr>
              <a:t>可接受的不利影响水平（</a:t>
            </a:r>
            <a:r>
              <a:rPr lang="en-US" altLang="zh-CN" sz="2400" b="1">
                <a:latin typeface="仿宋" panose="02010609060101010101" pitchFamily="49" charset="-122"/>
                <a:ea typeface="仿宋" panose="02010609060101010101" pitchFamily="49" charset="-122"/>
              </a:rPr>
              <a:t>Acceptable Level</a:t>
            </a:r>
            <a:r>
              <a:rPr lang="zh-CN" altLang="en-US" sz="2400" b="1">
                <a:latin typeface="仿宋" panose="02010609060101010101" pitchFamily="49" charset="-122"/>
                <a:ea typeface="仿宋" panose="02010609060101010101" pitchFamily="49" charset="-122"/>
              </a:rPr>
              <a:t>）</a:t>
            </a:r>
            <a:endParaRPr lang="zh-CN" altLang="zh-CN" sz="2400" b="1">
              <a:latin typeface="仿宋" panose="02010609060101010101" pitchFamily="49" charset="-122"/>
              <a:ea typeface="仿宋" panose="02010609060101010101" pitchFamily="49" charset="-122"/>
            </a:endParaRPr>
          </a:p>
        </p:txBody>
      </p:sp>
      <p:sp>
        <p:nvSpPr>
          <p:cNvPr id="16" name="Text Box 11"/>
          <p:cNvSpPr txBox="1">
            <a:spLocks noChangeArrowheads="1"/>
          </p:cNvSpPr>
          <p:nvPr/>
        </p:nvSpPr>
        <p:spPr bwMode="auto">
          <a:xfrm>
            <a:off x="533400" y="2519363"/>
            <a:ext cx="3641725" cy="2246312"/>
          </a:xfrm>
          <a:prstGeom prst="rect">
            <a:avLst/>
          </a:prstGeom>
          <a:solidFill>
            <a:schemeClr val="bg2"/>
          </a:solidFill>
          <a:ln w="9525">
            <a:noFill/>
            <a:miter lim="800000"/>
          </a:ln>
        </p:spPr>
        <p:txBody>
          <a:bodyPr>
            <a:spAutoFit/>
          </a:bodyPr>
          <a:lstStyle/>
          <a:p>
            <a:pPr>
              <a:spcBef>
                <a:spcPct val="50000"/>
              </a:spcBef>
              <a:buFont typeface="Arial" panose="020B0604020202020204" pitchFamily="34" charset="0"/>
              <a:buNone/>
            </a:pPr>
            <a:r>
              <a:rPr lang="en-US" altLang="zh-CN" sz="2800" dirty="0">
                <a:latin typeface="仿宋" panose="02010609060101010101" pitchFamily="49" charset="-122"/>
                <a:ea typeface="仿宋" panose="02010609060101010101" pitchFamily="49" charset="-122"/>
              </a:rPr>
              <a:t>IFAC</a:t>
            </a:r>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2018</a:t>
            </a:r>
            <a:r>
              <a:rPr lang="zh-CN" altLang="en-US" sz="2800" dirty="0">
                <a:latin typeface="仿宋" panose="02010609060101010101" pitchFamily="49" charset="-122"/>
                <a:ea typeface="仿宋" panose="02010609060101010101" pitchFamily="49" charset="-122"/>
              </a:rPr>
              <a:t>）及</a:t>
            </a:r>
            <a:r>
              <a:rPr lang="en-US" altLang="zh-CN" sz="2800" dirty="0">
                <a:latin typeface="仿宋" panose="02010609060101010101" pitchFamily="49" charset="-122"/>
                <a:ea typeface="仿宋" panose="02010609060101010101" pitchFamily="49" charset="-122"/>
              </a:rPr>
              <a:t>CICPA</a:t>
            </a:r>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2020</a:t>
            </a:r>
            <a:r>
              <a:rPr lang="zh-CN" altLang="en-US" sz="2800" dirty="0">
                <a:latin typeface="仿宋" panose="02010609060101010101" pitchFamily="49" charset="-122"/>
                <a:ea typeface="仿宋" panose="02010609060101010101" pitchFamily="49" charset="-122"/>
              </a:rPr>
              <a:t>）均要求职业会计师应当评价该不利影响的严重程度是否处于可接受的水平。</a:t>
            </a:r>
            <a:endParaRPr lang="zh-CN" altLang="en-US" sz="2800" dirty="0">
              <a:latin typeface="仿宋" panose="02010609060101010101" pitchFamily="49" charset="-122"/>
              <a:ea typeface="仿宋" panose="02010609060101010101" pitchFamily="49" charset="-122"/>
            </a:endParaRPr>
          </a:p>
        </p:txBody>
      </p:sp>
      <p:sp>
        <p:nvSpPr>
          <p:cNvPr id="17" name="AutoShape 3"/>
          <p:cNvSpPr>
            <a:spLocks noChangeArrowheads="1"/>
          </p:cNvSpPr>
          <p:nvPr/>
        </p:nvSpPr>
        <p:spPr bwMode="auto">
          <a:xfrm>
            <a:off x="4156075" y="3143250"/>
            <a:ext cx="1712913" cy="1189038"/>
          </a:xfrm>
          <a:prstGeom prst="rightArrow">
            <a:avLst>
              <a:gd name="adj1" fmla="val 62787"/>
              <a:gd name="adj2" fmla="val 54962"/>
            </a:avLst>
          </a:prstGeom>
          <a:solidFill>
            <a:schemeClr val="accent3">
              <a:lumMod val="40000"/>
              <a:lumOff val="60000"/>
            </a:schemeClr>
          </a:solidFill>
          <a:ln w="19050" cap="rnd">
            <a:solidFill>
              <a:schemeClr val="bg2"/>
            </a:solidFill>
            <a:prstDash val="sysDot"/>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zh-CN" altLang="zh-CN"/>
          </a:p>
        </p:txBody>
      </p:sp>
      <p:sp>
        <p:nvSpPr>
          <p:cNvPr id="18" name="Text Box 17"/>
          <p:cNvSpPr txBox="1">
            <a:spLocks noChangeArrowheads="1"/>
          </p:cNvSpPr>
          <p:nvPr/>
        </p:nvSpPr>
        <p:spPr bwMode="auto">
          <a:xfrm>
            <a:off x="6708775" y="3187700"/>
            <a:ext cx="5422900" cy="830263"/>
          </a:xfrm>
          <a:prstGeom prst="rect">
            <a:avLst/>
          </a:prstGeom>
          <a:noFill/>
          <a:ln w="9525">
            <a:noFill/>
            <a:miter lim="800000"/>
          </a:ln>
        </p:spPr>
        <p:txBody>
          <a:bodyPr>
            <a:spAutoFit/>
          </a:bodyPr>
          <a:lstStyle/>
          <a:p>
            <a:r>
              <a:rPr lang="zh-CN" altLang="en-US" sz="2400" b="1">
                <a:latin typeface="仿宋" panose="02010609060101010101" pitchFamily="49" charset="-122"/>
                <a:ea typeface="仿宋" panose="02010609060101010101" pitchFamily="49" charset="-122"/>
              </a:rPr>
              <a:t>评价时应考虑的相关因素</a:t>
            </a:r>
            <a:endParaRPr lang="en-US" altLang="zh-CN" sz="2400" b="1">
              <a:latin typeface="仿宋" panose="02010609060101010101" pitchFamily="49" charset="-122"/>
              <a:ea typeface="仿宋" panose="02010609060101010101" pitchFamily="49" charset="-122"/>
            </a:endParaRPr>
          </a:p>
          <a:p>
            <a:r>
              <a:rPr lang="zh-CN" altLang="en-US" sz="2400" b="1">
                <a:latin typeface="仿宋" panose="02010609060101010101" pitchFamily="49" charset="-122"/>
                <a:ea typeface="仿宋" panose="02010609060101010101" pitchFamily="49" charset="-122"/>
              </a:rPr>
              <a:t>（</a:t>
            </a:r>
            <a:r>
              <a:rPr lang="en-US" altLang="zh-CN" sz="2400" b="1">
                <a:latin typeface="仿宋" panose="02010609060101010101" pitchFamily="49" charset="-122"/>
                <a:ea typeface="仿宋" panose="02010609060101010101" pitchFamily="49" charset="-122"/>
              </a:rPr>
              <a:t>Factors Relevant in Evaluating</a:t>
            </a:r>
            <a:r>
              <a:rPr lang="zh-CN" altLang="en-US" sz="2400" b="1">
                <a:latin typeface="仿宋" panose="02010609060101010101" pitchFamily="49" charset="-122"/>
                <a:ea typeface="仿宋" panose="02010609060101010101" pitchFamily="49" charset="-122"/>
              </a:rPr>
              <a:t>）</a:t>
            </a:r>
            <a:endParaRPr lang="zh-CN" altLang="zh-CN" sz="2400" b="1">
              <a:latin typeface="仿宋" panose="02010609060101010101" pitchFamily="49" charset="-122"/>
              <a:ea typeface="仿宋" panose="02010609060101010101" pitchFamily="49" charset="-122"/>
            </a:endParaRPr>
          </a:p>
        </p:txBody>
      </p:sp>
      <p:sp>
        <p:nvSpPr>
          <p:cNvPr id="19" name="Text Box 17"/>
          <p:cNvSpPr txBox="1">
            <a:spLocks noChangeArrowheads="1"/>
          </p:cNvSpPr>
          <p:nvPr/>
        </p:nvSpPr>
        <p:spPr bwMode="auto">
          <a:xfrm>
            <a:off x="5700713" y="4926013"/>
            <a:ext cx="6370637" cy="1200150"/>
          </a:xfrm>
          <a:prstGeom prst="rect">
            <a:avLst/>
          </a:prstGeom>
          <a:noFill/>
          <a:ln w="9525">
            <a:noFill/>
            <a:miter lim="800000"/>
          </a:ln>
        </p:spPr>
        <p:txBody>
          <a:bodyPr>
            <a:spAutoFit/>
          </a:bodyPr>
          <a:lstStyle/>
          <a:p>
            <a:r>
              <a:rPr lang="zh-CN" altLang="en-US" sz="2400" b="1">
                <a:latin typeface="仿宋" panose="02010609060101010101" pitchFamily="49" charset="-122"/>
                <a:ea typeface="仿宋" panose="02010609060101010101" pitchFamily="49" charset="-122"/>
              </a:rPr>
              <a:t>考虑新信息或者事实和情况的变化</a:t>
            </a:r>
            <a:endParaRPr lang="en-US" altLang="zh-CN" sz="2400" b="1">
              <a:latin typeface="仿宋" panose="02010609060101010101" pitchFamily="49" charset="-122"/>
              <a:ea typeface="仿宋" panose="02010609060101010101" pitchFamily="49" charset="-122"/>
            </a:endParaRPr>
          </a:p>
          <a:p>
            <a:r>
              <a:rPr lang="zh-CN" altLang="en-US" sz="2400" b="1">
                <a:latin typeface="仿宋" panose="02010609060101010101" pitchFamily="49" charset="-122"/>
                <a:ea typeface="仿宋" panose="02010609060101010101" pitchFamily="49" charset="-122"/>
              </a:rPr>
              <a:t>（</a:t>
            </a:r>
            <a:r>
              <a:rPr lang="en-US" altLang="zh-CN" sz="2400" b="1">
                <a:latin typeface="仿宋" panose="02010609060101010101" pitchFamily="49" charset="-122"/>
                <a:ea typeface="仿宋" panose="02010609060101010101" pitchFamily="49" charset="-122"/>
              </a:rPr>
              <a:t>Consideration of New Information or Changes in Facts and Circumstances</a:t>
            </a:r>
            <a:r>
              <a:rPr lang="zh-CN" altLang="en-US" sz="2400" b="1">
                <a:latin typeface="仿宋" panose="02010609060101010101" pitchFamily="49" charset="-122"/>
                <a:ea typeface="仿宋" panose="02010609060101010101" pitchFamily="49" charset="-122"/>
              </a:rPr>
              <a:t>）</a:t>
            </a:r>
            <a:endParaRPr lang="zh-CN" altLang="zh-CN" sz="2400" b="1">
              <a:latin typeface="仿宋" panose="02010609060101010101" pitchFamily="49" charset="-122"/>
              <a:ea typeface="仿宋" panose="02010609060101010101" pitchFamily="49" charset="-122"/>
            </a:endParaRPr>
          </a:p>
        </p:txBody>
      </p:sp>
      <p:sp>
        <p:nvSpPr>
          <p:cNvPr id="20" name="Text Box 4"/>
          <p:cNvSpPr txBox="1">
            <a:spLocks noChangeArrowheads="1"/>
          </p:cNvSpPr>
          <p:nvPr/>
        </p:nvSpPr>
        <p:spPr bwMode="auto">
          <a:xfrm>
            <a:off x="3692525" y="3506788"/>
            <a:ext cx="2209800" cy="461962"/>
          </a:xfrm>
          <a:prstGeom prst="rect">
            <a:avLst/>
          </a:prstGeom>
          <a:noFill/>
          <a:ln w="9525">
            <a:noFill/>
            <a:miter lim="800000"/>
          </a:ln>
        </p:spPr>
        <p:txBody>
          <a:bodyPr>
            <a:spAutoFit/>
          </a:bodyPr>
          <a:lstStyle/>
          <a:p>
            <a:pPr marL="120650" indent="-120650" algn="ctr">
              <a:buFont typeface="Wingdings" panose="05000000000000000000" pitchFamily="2" charset="2"/>
              <a:buNone/>
            </a:pPr>
            <a:r>
              <a:rPr lang="zh-CN" altLang="zh-CN" sz="2400" b="1">
                <a:latin typeface="Arial" panose="020B0604020202020204" pitchFamily="34" charset="0"/>
              </a:rPr>
              <a:t> </a:t>
            </a:r>
            <a:r>
              <a:rPr lang="zh-CN" altLang="en-US" sz="2400" b="1">
                <a:latin typeface="Arial" panose="020B0604020202020204" pitchFamily="34" charset="0"/>
              </a:rPr>
              <a:t>三个方面</a:t>
            </a:r>
            <a:endParaRPr lang="zh-CN" altLang="en-US" sz="1400">
              <a:solidFill>
                <a:srgbClr val="1C1C1C"/>
              </a:solidFill>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2628900" y="2514600"/>
            <a:ext cx="2286000" cy="2819400"/>
          </a:xfrm>
          <a:prstGeom prst="rightArrow">
            <a:avLst>
              <a:gd name="adj1" fmla="val 62787"/>
              <a:gd name="adj2" fmla="val 41255"/>
            </a:avLst>
          </a:prstGeom>
          <a:gradFill rotWithShape="1">
            <a:gsLst>
              <a:gs pos="0">
                <a:srgbClr val="FFFFFF">
                  <a:alpha val="0"/>
                </a:srgbClr>
              </a:gs>
              <a:gs pos="100000">
                <a:schemeClr val="bg2">
                  <a:alpha val="50000"/>
                </a:schemeClr>
              </a:gs>
            </a:gsLst>
            <a:lin ang="0" scaled="1"/>
          </a:gradFill>
          <a:ln w="19050" cap="rnd">
            <a:solidFill>
              <a:schemeClr val="bg2"/>
            </a:solidFill>
            <a:prstDash val="sysDot"/>
            <a:miter lim="800000"/>
          </a:ln>
        </p:spPr>
        <p:txBody>
          <a:bodyPr wrap="none" anchor="ctr"/>
          <a:lstStyle/>
          <a:p>
            <a:pPr algn="ctr"/>
            <a:endParaRPr lang="zh-CN" altLang="zh-CN">
              <a:latin typeface="Arial" panose="020B0604020202020204" pitchFamily="34" charset="0"/>
            </a:endParaRPr>
          </a:p>
        </p:txBody>
      </p:sp>
      <p:sp>
        <p:nvSpPr>
          <p:cNvPr id="3" name="AutoShape 5"/>
          <p:cNvSpPr>
            <a:spLocks noChangeArrowheads="1"/>
          </p:cNvSpPr>
          <p:nvPr/>
        </p:nvSpPr>
        <p:spPr bwMode="auto">
          <a:xfrm>
            <a:off x="4991100" y="1752600"/>
            <a:ext cx="5105400" cy="4191000"/>
          </a:xfrm>
          <a:prstGeom prst="roundRect">
            <a:avLst>
              <a:gd name="adj" fmla="val 3481"/>
            </a:avLst>
          </a:prstGeom>
          <a:noFill/>
          <a:ln w="19050" cap="rnd">
            <a:solidFill>
              <a:schemeClr val="bg2"/>
            </a:solidFill>
            <a:prstDash val="sysDot"/>
            <a:round/>
          </a:ln>
        </p:spPr>
        <p:txBody>
          <a:bodyPr wrap="none" anchor="ctr"/>
          <a:lstStyle/>
          <a:p>
            <a:endParaRPr lang="zh-CN" altLang="zh-CN">
              <a:latin typeface="Arial" panose="020B0604020202020204" pitchFamily="34" charset="0"/>
            </a:endParaRPr>
          </a:p>
        </p:txBody>
      </p:sp>
      <p:grpSp>
        <p:nvGrpSpPr>
          <p:cNvPr id="4" name="Group 5"/>
          <p:cNvGrpSpPr/>
          <p:nvPr/>
        </p:nvGrpSpPr>
        <p:grpSpPr bwMode="auto">
          <a:xfrm>
            <a:off x="6208713" y="1265238"/>
            <a:ext cx="5149850" cy="1228725"/>
            <a:chOff x="0" y="0"/>
            <a:chExt cx="3102" cy="774"/>
          </a:xfrm>
        </p:grpSpPr>
        <p:sp>
          <p:nvSpPr>
            <p:cNvPr id="5" name="AutoShape 7"/>
            <p:cNvSpPr>
              <a:spLocks noChangeArrowheads="1"/>
            </p:cNvSpPr>
            <p:nvPr/>
          </p:nvSpPr>
          <p:spPr bwMode="auto">
            <a:xfrm>
              <a:off x="30" y="0"/>
              <a:ext cx="3072" cy="774"/>
            </a:xfrm>
            <a:prstGeom prst="roundRect">
              <a:avLst>
                <a:gd name="adj" fmla="val 10889"/>
              </a:avLst>
            </a:prstGeom>
            <a:gradFill rotWithShape="1">
              <a:gsLst>
                <a:gs pos="0">
                  <a:schemeClr val="accent1"/>
                </a:gs>
                <a:gs pos="100000">
                  <a:srgbClr val="E8F2D3"/>
                </a:gs>
              </a:gsLst>
              <a:lin ang="0" scaled="1"/>
            </a:gradFill>
            <a:ln w="9525">
              <a:noFill/>
              <a:round/>
            </a:ln>
          </p:spPr>
          <p:txBody>
            <a:bodyPr wrap="none" anchor="ctr"/>
            <a:lstStyle/>
            <a:p>
              <a:endParaRPr lang="zh-CN" altLang="zh-CN">
                <a:latin typeface="Arial" panose="020B0604020202020204" pitchFamily="34" charset="0"/>
              </a:endParaRPr>
            </a:p>
          </p:txBody>
        </p:sp>
        <p:sp>
          <p:nvSpPr>
            <p:cNvPr id="6" name="AutoShape 8"/>
            <p:cNvSpPr>
              <a:spLocks noChangeArrowheads="1"/>
            </p:cNvSpPr>
            <p:nvPr/>
          </p:nvSpPr>
          <p:spPr bwMode="auto">
            <a:xfrm>
              <a:off x="0" y="288"/>
              <a:ext cx="336" cy="240"/>
            </a:xfrm>
            <a:prstGeom prst="rightArrow">
              <a:avLst>
                <a:gd name="adj1" fmla="val 50000"/>
                <a:gd name="adj2" fmla="val 58327"/>
              </a:avLst>
            </a:prstGeom>
            <a:solidFill>
              <a:schemeClr val="bg1"/>
            </a:solidFill>
            <a:ln w="9525">
              <a:noFill/>
              <a:miter lim="800000"/>
            </a:ln>
          </p:spPr>
          <p:txBody>
            <a:bodyPr wrap="none" anchor="ctr"/>
            <a:lstStyle/>
            <a:p>
              <a:endParaRPr lang="zh-CN" altLang="zh-CN">
                <a:latin typeface="Arial" panose="020B0604020202020204" pitchFamily="34" charset="0"/>
              </a:endParaRPr>
            </a:p>
          </p:txBody>
        </p:sp>
      </p:grpSp>
      <p:grpSp>
        <p:nvGrpSpPr>
          <p:cNvPr id="7" name="Group 8"/>
          <p:cNvGrpSpPr/>
          <p:nvPr/>
        </p:nvGrpSpPr>
        <p:grpSpPr bwMode="auto">
          <a:xfrm>
            <a:off x="6176963" y="2989263"/>
            <a:ext cx="5157787" cy="1228725"/>
            <a:chOff x="0" y="0"/>
            <a:chExt cx="3102" cy="774"/>
          </a:xfrm>
        </p:grpSpPr>
        <p:sp>
          <p:nvSpPr>
            <p:cNvPr id="8" name="AutoShape 10"/>
            <p:cNvSpPr>
              <a:spLocks noChangeArrowheads="1"/>
            </p:cNvSpPr>
            <p:nvPr/>
          </p:nvSpPr>
          <p:spPr bwMode="auto">
            <a:xfrm>
              <a:off x="30" y="0"/>
              <a:ext cx="3072" cy="774"/>
            </a:xfrm>
            <a:prstGeom prst="roundRect">
              <a:avLst>
                <a:gd name="adj" fmla="val 10889"/>
              </a:avLst>
            </a:prstGeom>
            <a:gradFill rotWithShape="1">
              <a:gsLst>
                <a:gs pos="0">
                  <a:schemeClr val="hlink"/>
                </a:gs>
                <a:gs pos="100000">
                  <a:srgbClr val="D4E9DF"/>
                </a:gs>
              </a:gsLst>
              <a:lin ang="0" scaled="1"/>
            </a:gradFill>
            <a:ln w="9525">
              <a:noFill/>
              <a:round/>
            </a:ln>
          </p:spPr>
          <p:txBody>
            <a:bodyPr wrap="none" anchor="ctr"/>
            <a:lstStyle/>
            <a:p>
              <a:endParaRPr lang="zh-CN" altLang="zh-CN">
                <a:latin typeface="Arial" panose="020B0604020202020204" pitchFamily="34" charset="0"/>
              </a:endParaRPr>
            </a:p>
          </p:txBody>
        </p:sp>
        <p:sp>
          <p:nvSpPr>
            <p:cNvPr id="9" name="AutoShape 11"/>
            <p:cNvSpPr>
              <a:spLocks noChangeArrowheads="1"/>
            </p:cNvSpPr>
            <p:nvPr/>
          </p:nvSpPr>
          <p:spPr bwMode="auto">
            <a:xfrm>
              <a:off x="0" y="294"/>
              <a:ext cx="336" cy="240"/>
            </a:xfrm>
            <a:prstGeom prst="rightArrow">
              <a:avLst>
                <a:gd name="adj1" fmla="val 50000"/>
                <a:gd name="adj2" fmla="val 58327"/>
              </a:avLst>
            </a:prstGeom>
            <a:solidFill>
              <a:schemeClr val="bg1"/>
            </a:solidFill>
            <a:ln w="9525">
              <a:noFill/>
              <a:miter lim="800000"/>
            </a:ln>
          </p:spPr>
          <p:txBody>
            <a:bodyPr wrap="none" anchor="ctr"/>
            <a:lstStyle/>
            <a:p>
              <a:endParaRPr lang="zh-CN" altLang="zh-CN">
                <a:latin typeface="Arial" panose="020B0604020202020204" pitchFamily="34" charset="0"/>
              </a:endParaRPr>
            </a:p>
          </p:txBody>
        </p:sp>
      </p:grpSp>
      <p:grpSp>
        <p:nvGrpSpPr>
          <p:cNvPr id="10" name="Group 11"/>
          <p:cNvGrpSpPr/>
          <p:nvPr/>
        </p:nvGrpSpPr>
        <p:grpSpPr bwMode="auto">
          <a:xfrm>
            <a:off x="6208713" y="4727575"/>
            <a:ext cx="5157787" cy="1216025"/>
            <a:chOff x="0" y="0"/>
            <a:chExt cx="3102" cy="774"/>
          </a:xfrm>
        </p:grpSpPr>
        <p:sp>
          <p:nvSpPr>
            <p:cNvPr id="11" name="AutoShape 13"/>
            <p:cNvSpPr>
              <a:spLocks noChangeArrowheads="1"/>
            </p:cNvSpPr>
            <p:nvPr/>
          </p:nvSpPr>
          <p:spPr bwMode="auto">
            <a:xfrm>
              <a:off x="30" y="0"/>
              <a:ext cx="3072" cy="774"/>
            </a:xfrm>
            <a:prstGeom prst="roundRect">
              <a:avLst>
                <a:gd name="adj" fmla="val 10889"/>
              </a:avLst>
            </a:prstGeom>
            <a:gradFill rotWithShape="1">
              <a:gsLst>
                <a:gs pos="0">
                  <a:schemeClr val="accent2"/>
                </a:gs>
                <a:gs pos="100000">
                  <a:srgbClr val="FAE5C9"/>
                </a:gs>
              </a:gsLst>
              <a:lin ang="0" scaled="1"/>
            </a:gradFill>
            <a:ln w="9525">
              <a:noFill/>
              <a:round/>
            </a:ln>
          </p:spPr>
          <p:txBody>
            <a:bodyPr wrap="none" anchor="ctr"/>
            <a:lstStyle/>
            <a:p>
              <a:endParaRPr lang="zh-CN" altLang="zh-CN">
                <a:latin typeface="Arial" panose="020B0604020202020204" pitchFamily="34" charset="0"/>
              </a:endParaRPr>
            </a:p>
          </p:txBody>
        </p:sp>
        <p:sp>
          <p:nvSpPr>
            <p:cNvPr id="12" name="AutoShape 14"/>
            <p:cNvSpPr>
              <a:spLocks noChangeArrowheads="1"/>
            </p:cNvSpPr>
            <p:nvPr/>
          </p:nvSpPr>
          <p:spPr bwMode="auto">
            <a:xfrm>
              <a:off x="0" y="288"/>
              <a:ext cx="336" cy="240"/>
            </a:xfrm>
            <a:prstGeom prst="rightArrow">
              <a:avLst>
                <a:gd name="adj1" fmla="val 50000"/>
                <a:gd name="adj2" fmla="val 58327"/>
              </a:avLst>
            </a:prstGeom>
            <a:solidFill>
              <a:schemeClr val="bg1"/>
            </a:solidFill>
            <a:ln w="9525">
              <a:noFill/>
              <a:miter lim="800000"/>
            </a:ln>
          </p:spPr>
          <p:txBody>
            <a:bodyPr wrap="none" anchor="ctr"/>
            <a:lstStyle/>
            <a:p>
              <a:endParaRPr lang="zh-CN" altLang="zh-CN">
                <a:latin typeface="Arial" panose="020B0604020202020204" pitchFamily="34" charset="0"/>
              </a:endParaRPr>
            </a:p>
          </p:txBody>
        </p:sp>
      </p:grpSp>
      <p:sp>
        <p:nvSpPr>
          <p:cNvPr id="13" name="Text Box 17"/>
          <p:cNvSpPr txBox="1">
            <a:spLocks noChangeArrowheads="1"/>
          </p:cNvSpPr>
          <p:nvPr/>
        </p:nvSpPr>
        <p:spPr bwMode="auto">
          <a:xfrm>
            <a:off x="6616700" y="1495425"/>
            <a:ext cx="4479925" cy="830263"/>
          </a:xfrm>
          <a:prstGeom prst="rect">
            <a:avLst/>
          </a:prstGeom>
          <a:noFill/>
          <a:ln w="9525">
            <a:noFill/>
            <a:miter lim="800000"/>
          </a:ln>
        </p:spPr>
        <p:txBody>
          <a:bodyPr>
            <a:spAutoFit/>
          </a:bodyPr>
          <a:lstStyle/>
          <a:p>
            <a:r>
              <a:rPr lang="zh-CN" altLang="en-US" sz="2400" b="1">
                <a:latin typeface="仿宋" panose="02010609060101010101" pitchFamily="49" charset="-122"/>
                <a:ea typeface="仿宋" panose="02010609060101010101" pitchFamily="49" charset="-122"/>
              </a:rPr>
              <a:t>（</a:t>
            </a:r>
            <a:r>
              <a:rPr lang="en-US" altLang="zh-CN" sz="2400" b="1">
                <a:latin typeface="仿宋" panose="02010609060101010101" pitchFamily="49" charset="-122"/>
                <a:ea typeface="仿宋" panose="02010609060101010101" pitchFamily="49" charset="-122"/>
              </a:rPr>
              <a:t>1</a:t>
            </a:r>
            <a:r>
              <a:rPr lang="zh-CN" altLang="en-US" sz="2400" b="1">
                <a:latin typeface="仿宋" panose="02010609060101010101" pitchFamily="49" charset="-122"/>
                <a:ea typeface="仿宋" panose="02010609060101010101" pitchFamily="49" charset="-122"/>
              </a:rPr>
              <a:t>）消除产生不利影响的情形，包括利益或关系</a:t>
            </a:r>
            <a:endParaRPr lang="zh-CN" altLang="zh-CN" sz="2400" b="1">
              <a:latin typeface="仿宋" panose="02010609060101010101" pitchFamily="49" charset="-122"/>
              <a:ea typeface="仿宋" panose="02010609060101010101" pitchFamily="49" charset="-122"/>
            </a:endParaRPr>
          </a:p>
        </p:txBody>
      </p:sp>
      <p:sp>
        <p:nvSpPr>
          <p:cNvPr id="14" name="Text Box 11"/>
          <p:cNvSpPr txBox="1">
            <a:spLocks noChangeArrowheads="1"/>
          </p:cNvSpPr>
          <p:nvPr/>
        </p:nvSpPr>
        <p:spPr bwMode="auto">
          <a:xfrm>
            <a:off x="741363" y="2325688"/>
            <a:ext cx="3640137" cy="2678112"/>
          </a:xfrm>
          <a:prstGeom prst="rect">
            <a:avLst/>
          </a:prstGeom>
          <a:solidFill>
            <a:schemeClr val="bg2"/>
          </a:solidFill>
          <a:ln w="9525">
            <a:noFill/>
            <a:miter lim="800000"/>
          </a:ln>
        </p:spPr>
        <p:txBody>
          <a:bodyPr>
            <a:spAutoFit/>
          </a:bodyPr>
          <a:lstStyle/>
          <a:p>
            <a:pPr>
              <a:spcBef>
                <a:spcPct val="50000"/>
              </a:spcBef>
              <a:buFont typeface="Arial" panose="020B0604020202020204" pitchFamily="34" charset="0"/>
              <a:buNone/>
            </a:pPr>
            <a:r>
              <a:rPr lang="zh-CN" altLang="en-US" sz="2800">
                <a:latin typeface="仿宋" panose="02010609060101010101" pitchFamily="49" charset="-122"/>
                <a:ea typeface="仿宋" panose="02010609060101010101" pitchFamily="49" charset="-122"/>
              </a:rPr>
              <a:t>职业会计师应当运用职业判断，确定如何应对超出可接受水平的不利影响，包括以下三种基本的应对方式：</a:t>
            </a:r>
            <a:endParaRPr lang="zh-CN" altLang="en-US" sz="2800">
              <a:latin typeface="仿宋" panose="02010609060101010101" pitchFamily="49" charset="-122"/>
              <a:ea typeface="仿宋" panose="02010609060101010101" pitchFamily="49" charset="-122"/>
            </a:endParaRPr>
          </a:p>
        </p:txBody>
      </p:sp>
      <p:sp>
        <p:nvSpPr>
          <p:cNvPr id="15" name="Text Box 17"/>
          <p:cNvSpPr txBox="1">
            <a:spLocks noChangeArrowheads="1"/>
          </p:cNvSpPr>
          <p:nvPr/>
        </p:nvSpPr>
        <p:spPr bwMode="auto">
          <a:xfrm>
            <a:off x="6637338" y="3168650"/>
            <a:ext cx="4519612" cy="830263"/>
          </a:xfrm>
          <a:prstGeom prst="rect">
            <a:avLst/>
          </a:prstGeom>
          <a:noFill/>
          <a:ln w="9525">
            <a:noFill/>
            <a:miter lim="800000"/>
          </a:ln>
        </p:spPr>
        <p:txBody>
          <a:bodyPr>
            <a:spAutoFit/>
          </a:bodyPr>
          <a:lstStyle/>
          <a:p>
            <a:r>
              <a:rPr lang="zh-CN" altLang="en-US" sz="2400" b="1">
                <a:latin typeface="仿宋" panose="02010609060101010101" pitchFamily="49" charset="-122"/>
                <a:ea typeface="仿宋" panose="02010609060101010101" pitchFamily="49" charset="-122"/>
              </a:rPr>
              <a:t>（</a:t>
            </a:r>
            <a:r>
              <a:rPr lang="en-US" altLang="zh-CN" sz="2400" b="1">
                <a:latin typeface="仿宋" panose="02010609060101010101" pitchFamily="49" charset="-122"/>
                <a:ea typeface="仿宋" panose="02010609060101010101" pitchFamily="49" charset="-122"/>
              </a:rPr>
              <a:t>2</a:t>
            </a:r>
            <a:r>
              <a:rPr lang="zh-CN" altLang="en-US" sz="2400" b="1">
                <a:latin typeface="仿宋" panose="02010609060101010101" pitchFamily="49" charset="-122"/>
                <a:ea typeface="仿宋" panose="02010609060101010101" pitchFamily="49" charset="-122"/>
              </a:rPr>
              <a:t>）采取可行的防范措施将不利影响降低至可接受的水平</a:t>
            </a:r>
            <a:endParaRPr lang="zh-CN" altLang="zh-CN" sz="2400" b="1">
              <a:latin typeface="仿宋" panose="02010609060101010101" pitchFamily="49" charset="-122"/>
              <a:ea typeface="仿宋" panose="02010609060101010101" pitchFamily="49" charset="-122"/>
            </a:endParaRPr>
          </a:p>
        </p:txBody>
      </p:sp>
      <p:sp>
        <p:nvSpPr>
          <p:cNvPr id="16" name="Text Box 17"/>
          <p:cNvSpPr txBox="1">
            <a:spLocks noChangeArrowheads="1"/>
          </p:cNvSpPr>
          <p:nvPr/>
        </p:nvSpPr>
        <p:spPr bwMode="auto">
          <a:xfrm>
            <a:off x="6616700" y="5108575"/>
            <a:ext cx="4876800" cy="461963"/>
          </a:xfrm>
          <a:prstGeom prst="rect">
            <a:avLst/>
          </a:prstGeom>
          <a:noFill/>
          <a:ln w="9525">
            <a:noFill/>
            <a:miter lim="800000"/>
          </a:ln>
        </p:spPr>
        <p:txBody>
          <a:bodyPr>
            <a:spAutoFit/>
          </a:bodyPr>
          <a:lstStyle/>
          <a:p>
            <a:r>
              <a:rPr lang="zh-CN" altLang="en-US" sz="2400" b="1" dirty="0">
                <a:latin typeface="仿宋" panose="02010609060101010101" pitchFamily="49" charset="-122"/>
                <a:ea typeface="仿宋" panose="02010609060101010101" pitchFamily="49" charset="-122"/>
              </a:rPr>
              <a:t>（</a:t>
            </a:r>
            <a:r>
              <a:rPr lang="en-US" altLang="zh-CN" sz="2400" b="1" dirty="0">
                <a:latin typeface="仿宋" panose="02010609060101010101" pitchFamily="49" charset="-122"/>
                <a:ea typeface="仿宋" panose="02010609060101010101" pitchFamily="49" charset="-122"/>
              </a:rPr>
              <a:t>3</a:t>
            </a:r>
            <a:r>
              <a:rPr lang="zh-CN" altLang="en-US" sz="2400" b="1" dirty="0">
                <a:latin typeface="仿宋" panose="02010609060101010101" pitchFamily="49" charset="-122"/>
                <a:ea typeface="仿宋" panose="02010609060101010101" pitchFamily="49" charset="-122"/>
              </a:rPr>
              <a:t>）拒绝或终止特定的职业活动</a:t>
            </a:r>
            <a:endParaRPr lang="zh-CN" altLang="zh-CN" sz="2400" b="1" dirty="0">
              <a:latin typeface="仿宋" panose="02010609060101010101" pitchFamily="49" charset="-122"/>
              <a:ea typeface="仿宋" panose="02010609060101010101" pitchFamily="49" charset="-122"/>
            </a:endParaRPr>
          </a:p>
        </p:txBody>
      </p:sp>
      <p:sp>
        <p:nvSpPr>
          <p:cNvPr id="17" name="右箭头 5"/>
          <p:cNvSpPr/>
          <p:nvPr/>
        </p:nvSpPr>
        <p:spPr>
          <a:xfrm>
            <a:off x="4408488" y="2930525"/>
            <a:ext cx="1419225" cy="1346200"/>
          </a:xfrm>
          <a:prstGeom prst="rightArrow">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zh-CN" altLang="en-US"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4380" y="805070"/>
            <a:ext cx="8137843" cy="495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68521" y="1043608"/>
            <a:ext cx="8022072" cy="501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434517" y="1233182"/>
            <a:ext cx="8800052" cy="479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1"/>
          </p:nvPr>
        </p:nvSpPr>
        <p:spPr>
          <a:xfrm>
            <a:off x="439410" y="1008319"/>
            <a:ext cx="5727268" cy="2578231"/>
          </a:xfrm>
        </p:spPr>
        <p:txBody>
          <a:bodyPr/>
          <a:lstStyle/>
          <a:p>
            <a:pPr lvl="0"/>
            <a:r>
              <a:rPr lang="en-AU" dirty="0"/>
              <a:t>ETHICS AND GOVERNANCE</a:t>
            </a:r>
            <a:endParaRPr lang="en-AU" dirty="0"/>
          </a:p>
          <a:p>
            <a:pPr lvl="1"/>
            <a:r>
              <a:rPr lang="en-AU" dirty="0"/>
              <a:t>MODULE 2: ETHICS</a:t>
            </a:r>
            <a:endParaRPr lang="en-AU" dirty="0"/>
          </a:p>
          <a:p>
            <a:pPr lvl="1"/>
            <a:r>
              <a:rPr lang="en-AU" dirty="0"/>
              <a:t>PART D: ETHICAL DECISION-MAKING</a:t>
            </a:r>
            <a:endParaRPr lang="en-AU" dirty="0"/>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Ethical decision-making</a:t>
            </a:r>
            <a:endParaRPr lang="zh-CN" altLang="en-US" dirty="0"/>
          </a:p>
        </p:txBody>
      </p:sp>
      <p:sp>
        <p:nvSpPr>
          <p:cNvPr id="4" name="内容占位符 3"/>
          <p:cNvSpPr>
            <a:spLocks noGrp="1"/>
          </p:cNvSpPr>
          <p:nvPr>
            <p:ph idx="1"/>
          </p:nvPr>
        </p:nvSpPr>
        <p:spPr>
          <a:xfrm>
            <a:off x="701878" y="1719457"/>
            <a:ext cx="9593303" cy="3894496"/>
          </a:xfrm>
        </p:spPr>
        <p:txBody>
          <a:bodyPr/>
          <a:lstStyle/>
          <a:p>
            <a:pPr marL="342900" indent="-342900" algn="just">
              <a:buFont typeface="Arial" panose="020B0604020202020204" pitchFamily="34" charset="0"/>
              <a:buChar char="•"/>
            </a:pPr>
            <a:endParaRPr lang="en-US" altLang="zh-CN" sz="2000" dirty="0"/>
          </a:p>
          <a:p>
            <a:pPr marL="342900" indent="-342900" algn="just">
              <a:buFont typeface="Arial" panose="020B0604020202020204" pitchFamily="34" charset="0"/>
              <a:buChar char="•"/>
            </a:pPr>
            <a:r>
              <a:rPr lang="en-US" altLang="zh-CN" sz="2000" dirty="0"/>
              <a:t>Decision-making is the thought process necessary to select a course of action to achieve a desired result from among two or more options. Put more simply, it involves making a purposeful choice from a set of alternatives. </a:t>
            </a:r>
            <a:endParaRPr lang="en-US" altLang="zh-CN" sz="2000" dirty="0"/>
          </a:p>
          <a:p>
            <a:pPr marL="342900" indent="-342900" algn="just">
              <a:buFont typeface="Arial" panose="020B0604020202020204" pitchFamily="34" charset="0"/>
              <a:buChar char="•"/>
            </a:pPr>
            <a:r>
              <a:rPr lang="en-US" altLang="zh-CN" sz="2000" dirty="0"/>
              <a:t>Decision-making with ethical implications is simply another form of problem-solving. The chief difference between decision-making and ethical decision-making is the consideration of ethical values and implications in the selection of an appropriate alternative.</a:t>
            </a:r>
            <a:endParaRPr lang="en-US" altLang="zh-CN" sz="2000" dirty="0"/>
          </a:p>
          <a:p>
            <a:pPr marL="342900" indent="-342900" algn="just">
              <a:buFont typeface="Arial" panose="020B0604020202020204" pitchFamily="34" charset="0"/>
              <a:buChar char="•"/>
            </a:pPr>
            <a:r>
              <a:rPr lang="en-US" altLang="zh-CN" sz="2000" dirty="0"/>
              <a:t>Therefore, ethical decision-making is defined as reaching a responsible decision after taking into consideration the general ethical beliefs of the individual, the ethical implications of a course of action, and the norms and rules pertaining to the circumstances of the situation</a:t>
            </a:r>
            <a:endParaRPr lang="en-US" altLang="zh-CN" sz="2000" dirty="0"/>
          </a:p>
          <a:p>
            <a:endParaRPr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INFLUENCES ON AN INDIVIDUAL’S DECISION</a:t>
            </a:r>
            <a:endParaRPr lang="en-AU" b="1" dirty="0"/>
          </a:p>
        </p:txBody>
      </p:sp>
      <p:sp>
        <p:nvSpPr>
          <p:cNvPr id="8" name="Rectangle 7"/>
          <p:cNvSpPr/>
          <p:nvPr/>
        </p:nvSpPr>
        <p:spPr>
          <a:xfrm>
            <a:off x="10218971" y="5681339"/>
            <a:ext cx="1526379" cy="215444"/>
          </a:xfrm>
          <a:prstGeom prst="rect">
            <a:avLst/>
          </a:prstGeom>
        </p:spPr>
        <p:txBody>
          <a:bodyPr wrap="none">
            <a:spAutoFit/>
          </a:bodyPr>
          <a:lstStyle/>
          <a:p>
            <a:pPr algn="r"/>
            <a:r>
              <a:rPr lang="en-AU" sz="800" b="1" dirty="0">
                <a:latin typeface="Arial" panose="020B0604020202020204" pitchFamily="34" charset="0"/>
                <a:ea typeface="Times New Roman" panose="02020603050405020304" pitchFamily="18" charset="0"/>
                <a:cs typeface="Arial" panose="020B0604020202020204" pitchFamily="34" charset="0"/>
              </a:rPr>
              <a:t>Source: </a:t>
            </a:r>
            <a:r>
              <a:rPr lang="en-AU" sz="800" dirty="0">
                <a:latin typeface="Arial" panose="020B0604020202020204" pitchFamily="34" charset="0"/>
                <a:ea typeface="Times New Roman" panose="02020603050405020304" pitchFamily="18" charset="0"/>
                <a:cs typeface="Arial" panose="020B0604020202020204" pitchFamily="34" charset="0"/>
              </a:rPr>
              <a:t>CPA Australia 2015.</a:t>
            </a:r>
            <a:endParaRPr lang="en-AU" sz="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
          <a:stretch>
            <a:fillRect/>
          </a:stretch>
        </p:blipFill>
        <p:spPr>
          <a:xfrm>
            <a:off x="1365718" y="1946145"/>
            <a:ext cx="9359900" cy="41957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ACCOUNTING WORK ENVIRONMENT</a:t>
            </a:r>
            <a:endParaRPr lang="en-AU" dirty="0"/>
          </a:p>
        </p:txBody>
      </p:sp>
      <p:sp>
        <p:nvSpPr>
          <p:cNvPr id="3" name="Content Placeholder 2"/>
          <p:cNvSpPr>
            <a:spLocks noGrp="1"/>
          </p:cNvSpPr>
          <p:nvPr>
            <p:ph idx="1"/>
          </p:nvPr>
        </p:nvSpPr>
        <p:spPr/>
        <p:txBody>
          <a:bodyPr/>
          <a:lstStyle/>
          <a:p>
            <a:pPr marL="285750" indent="-285750"/>
            <a:r>
              <a:rPr lang="en-AU" sz="2400" dirty="0"/>
              <a:t>Today’s accountants are respected for their technical and professional competence.</a:t>
            </a:r>
            <a:endParaRPr lang="en-AU" sz="2400" dirty="0"/>
          </a:p>
          <a:p>
            <a:pPr marL="285750" indent="-285750"/>
            <a:r>
              <a:rPr lang="en-AU" sz="2400" dirty="0"/>
              <a:t>The work is diverse, challenging and intellectually stimulating.</a:t>
            </a:r>
            <a:endParaRPr lang="en-AU" sz="2400" dirty="0"/>
          </a:p>
          <a:p>
            <a:pPr marL="285750" indent="-285750"/>
            <a:r>
              <a:rPr lang="en-AU" sz="2400" dirty="0"/>
              <a:t>Accountants are often trusted advisers involved in executive management decisions.</a:t>
            </a:r>
            <a:endParaRPr lang="en-AU" sz="2400" dirty="0"/>
          </a:p>
          <a:p>
            <a:pPr marL="285750" indent="-285750"/>
            <a:r>
              <a:rPr lang="en-AU" sz="2400" dirty="0"/>
              <a:t>There may be high expectations.</a:t>
            </a:r>
            <a:endParaRPr lang="en-AU" sz="2400" dirty="0"/>
          </a:p>
          <a:p>
            <a:pPr marL="285750" indent="-285750"/>
            <a:r>
              <a:rPr lang="en-AU" sz="2400" dirty="0"/>
              <a:t>Rewards are often associated with responsibility and occasionally with extreme pressure.</a:t>
            </a:r>
            <a:endParaRPr lang="en-AU" sz="2400" dirty="0"/>
          </a:p>
          <a:p>
            <a:endParaRPr lang="en-A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INDIVIDUAL FACTORS</a:t>
            </a:r>
            <a:endParaRPr lang="en-AU" b="1" dirty="0"/>
          </a:p>
        </p:txBody>
      </p:sp>
      <p:sp>
        <p:nvSpPr>
          <p:cNvPr id="12" name="Content Placeholder 11"/>
          <p:cNvSpPr>
            <a:spLocks noGrp="1"/>
          </p:cNvSpPr>
          <p:nvPr>
            <p:ph idx="1"/>
          </p:nvPr>
        </p:nvSpPr>
        <p:spPr/>
        <p:txBody>
          <a:bodyPr/>
          <a:lstStyle/>
          <a:p>
            <a:pPr marL="285750" indent="-285750">
              <a:buFont typeface="Arial" panose="020B0604020202020204" pitchFamily="34" charset="0"/>
              <a:buChar char="•"/>
            </a:pPr>
            <a:r>
              <a:rPr lang="en-AU" sz="2000" dirty="0"/>
              <a:t>A person’s decision-making is most influenced by their cognitive ability to judge the ethical rightness of a situation.</a:t>
            </a:r>
            <a:endParaRPr lang="en-AU" sz="2000" dirty="0"/>
          </a:p>
          <a:p>
            <a:endParaRPr lang="en-AU" sz="2000" dirty="0"/>
          </a:p>
          <a:p>
            <a:pPr marL="285750" indent="-285750">
              <a:buFont typeface="Arial" panose="020B0604020202020204" pitchFamily="34" charset="0"/>
              <a:buChar char="•"/>
            </a:pPr>
            <a:r>
              <a:rPr lang="en-AU" sz="2000" dirty="0"/>
              <a:t>People have different levels of moral development.</a:t>
            </a:r>
            <a:endParaRPr lang="en-AU" sz="2000" dirty="0"/>
          </a:p>
          <a:p>
            <a:pPr marL="612775" lvl="3" indent="-342900"/>
            <a:r>
              <a:rPr lang="en-AU" sz="2000" dirty="0"/>
              <a:t>Some people are selfish and may only act in the right way </a:t>
            </a:r>
            <a:br>
              <a:rPr lang="en-AU" sz="2000" dirty="0"/>
            </a:br>
            <a:r>
              <a:rPr lang="en-AU" sz="2000" dirty="0"/>
              <a:t>out of fear of punishment.</a:t>
            </a:r>
            <a:endParaRPr lang="en-AU" sz="2000" dirty="0"/>
          </a:p>
          <a:p>
            <a:pPr marL="612775" lvl="3" indent="-342900"/>
            <a:r>
              <a:rPr lang="en-AU" sz="2000" dirty="0"/>
              <a:t>Others may act appropriately to gain additional benefits </a:t>
            </a:r>
            <a:br>
              <a:rPr lang="en-AU" sz="2000" dirty="0"/>
            </a:br>
            <a:r>
              <a:rPr lang="en-AU" sz="2000" dirty="0"/>
              <a:t>from others.</a:t>
            </a:r>
            <a:endParaRPr lang="en-AU"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b="1" dirty="0" smtClean="0"/>
              <a:t>INDIVIDUAL FACTORS</a:t>
            </a:r>
            <a:endParaRPr lang="zh-CN" altLang="en-US" dirty="0"/>
          </a:p>
        </p:txBody>
      </p:sp>
      <p:sp>
        <p:nvSpPr>
          <p:cNvPr id="3" name="内容占位符 2"/>
          <p:cNvSpPr>
            <a:spLocks noGrp="1"/>
          </p:cNvSpPr>
          <p:nvPr>
            <p:ph idx="1"/>
          </p:nvPr>
        </p:nvSpPr>
        <p:spPr/>
        <p:txBody>
          <a:bodyPr/>
          <a:lstStyle/>
          <a:p>
            <a:pPr marL="285750" indent="-285750">
              <a:buFont typeface="Arial" panose="020B0604020202020204" pitchFamily="34" charset="0"/>
              <a:buChar char="•"/>
            </a:pPr>
            <a:r>
              <a:rPr lang="en-AU" altLang="zh-CN" sz="2000" dirty="0"/>
              <a:t>Another factor influencing a person’s decision-making is </a:t>
            </a:r>
            <a:br>
              <a:rPr lang="en-AU" altLang="zh-CN" sz="2000" dirty="0"/>
            </a:br>
            <a:r>
              <a:rPr lang="en-AU" altLang="zh-CN" sz="2000" dirty="0"/>
              <a:t>their development of ethical courage. Ethical courage can be developed over time</a:t>
            </a:r>
            <a:endParaRPr lang="en-US" altLang="zh-CN" sz="2000" dirty="0"/>
          </a:p>
          <a:p>
            <a:pPr marL="285750" indent="-285750">
              <a:buFont typeface="Arial" panose="020B0604020202020204" pitchFamily="34" charset="0"/>
              <a:buChar char="•"/>
            </a:pPr>
            <a:r>
              <a:rPr lang="en-US" altLang="zh-CN" sz="2000" dirty="0"/>
              <a:t>Ethical courage is the level of courage a person demonstrates in order to make difficult decisions and act upon these decisions. Acting with courage means being straightforward and honest in all professional and business relationships.</a:t>
            </a:r>
            <a:endParaRPr lang="en-US" altLang="zh-CN" sz="2000" dirty="0"/>
          </a:p>
          <a:p>
            <a:pPr marL="285750" indent="-285750">
              <a:buFont typeface="Arial" panose="020B0604020202020204" pitchFamily="34" charset="0"/>
              <a:buChar char="•"/>
            </a:pPr>
            <a:r>
              <a:rPr lang="en-US" altLang="zh-CN" sz="2000" dirty="0"/>
              <a:t>Accountants face difficult situations and often have to make decisions, requiring them to choose between the competing interests of clients, employers and the public.</a:t>
            </a:r>
            <a:endParaRPr lang="zh-CN" altLang="zh-CN" sz="2000" dirty="0"/>
          </a:p>
          <a:p>
            <a:endParaRPr lang="zh-CN"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8351" y="503339"/>
            <a:ext cx="9593303" cy="1187533"/>
          </a:xfrm>
        </p:spPr>
        <p:txBody>
          <a:bodyPr>
            <a:normAutofit fontScale="90000"/>
          </a:bodyPr>
          <a:lstStyle/>
          <a:p>
            <a:r>
              <a:rPr lang="en-US" altLang="zh-CN" b="1" dirty="0" smtClean="0"/>
              <a:t>Reference reading in module 1:</a:t>
            </a:r>
            <a:br>
              <a:rPr lang="en-US" altLang="zh-CN" b="1" dirty="0" smtClean="0"/>
            </a:br>
            <a:r>
              <a:rPr lang="en-US" altLang="zh-CN" b="1" dirty="0" smtClean="0"/>
              <a:t>Stage </a:t>
            </a:r>
            <a:r>
              <a:rPr lang="en-US" altLang="zh-CN" b="1" dirty="0"/>
              <a:t>of Moral Development</a:t>
            </a:r>
            <a:br>
              <a:rPr lang="en-US" altLang="zh-CN" b="1"/>
            </a:br>
            <a:r>
              <a:rPr lang="zh-CN" altLang="en-US" b="1" smtClean="0"/>
              <a:t>关于劳伦斯</a:t>
            </a:r>
            <a:r>
              <a:rPr lang="zh-CN" altLang="en-US" b="1" dirty="0" smtClean="0"/>
              <a:t>道德</a:t>
            </a:r>
            <a:r>
              <a:rPr lang="zh-CN" altLang="en-US" b="1" dirty="0"/>
              <a:t>发展阶段论</a:t>
            </a:r>
            <a:endParaRPr lang="zh-CN" altLang="en-US" b="1" dirty="0"/>
          </a:p>
        </p:txBody>
      </p:sp>
      <p:pic>
        <p:nvPicPr>
          <p:cNvPr id="4" name="Picture 2"/>
          <p:cNvPicPr>
            <a:picLocks noGrp="1" noChangeAspect="1" noChangeArrowheads="1"/>
          </p:cNvPicPr>
          <p:nvPr>
            <p:ph idx="1"/>
          </p:nvPr>
        </p:nvPicPr>
        <p:blipFill>
          <a:blip r:embed="rId1"/>
          <a:srcRect/>
          <a:stretch>
            <a:fillRect/>
          </a:stretch>
        </p:blipFill>
        <p:spPr bwMode="auto">
          <a:xfrm>
            <a:off x="668324" y="1992876"/>
            <a:ext cx="10062359" cy="4239491"/>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ORGANISATIONAL FACTORS</a:t>
            </a:r>
            <a:endParaRPr lang="en-AU" b="1" dirty="0"/>
          </a:p>
        </p:txBody>
      </p:sp>
      <p:sp>
        <p:nvSpPr>
          <p:cNvPr id="12" name="Content Placeholder 11"/>
          <p:cNvSpPr>
            <a:spLocks noGrp="1"/>
          </p:cNvSpPr>
          <p:nvPr>
            <p:ph idx="1"/>
          </p:nvPr>
        </p:nvSpPr>
        <p:spPr/>
        <p:txBody>
          <a:bodyPr/>
          <a:lstStyle/>
          <a:p>
            <a:pPr marL="285750" indent="-285750">
              <a:buFont typeface="Arial" panose="020B0604020202020204" pitchFamily="34" charset="0"/>
              <a:buChar char="•"/>
            </a:pPr>
            <a:r>
              <a:rPr lang="en-AU" sz="2000" dirty="0"/>
              <a:t>Corporate culture: patterns and rules that govern the behaviour of an organisation and its employees.</a:t>
            </a:r>
            <a:endParaRPr lang="en-AU" sz="2000" dirty="0"/>
          </a:p>
          <a:p>
            <a:pPr marL="285750" indent="-285750">
              <a:buFont typeface="Arial" panose="020B0604020202020204" pitchFamily="34" charset="0"/>
              <a:buChar char="•"/>
            </a:pPr>
            <a:r>
              <a:rPr lang="en-AU" sz="2000" dirty="0"/>
              <a:t>A culture that lacks written policies and codes of ethics, and accepts dishonesty and unethical conduct, may strongly influence employees’ ethical decision-making.</a:t>
            </a:r>
            <a:endParaRPr lang="en-AU" sz="2000" dirty="0"/>
          </a:p>
          <a:p>
            <a:pPr marL="285750" indent="-285750">
              <a:buFont typeface="Arial" panose="020B0604020202020204" pitchFamily="34" charset="0"/>
              <a:buChar char="•"/>
            </a:pPr>
            <a:r>
              <a:rPr lang="en-AU" sz="2000" dirty="0"/>
              <a:t>Even honest employees behave in deviant ways if their environment, or management, encourages it.</a:t>
            </a:r>
            <a:endParaRPr lang="en-AU" sz="2000" dirty="0"/>
          </a:p>
          <a:p>
            <a:pPr marL="285750" indent="-285750">
              <a:buFont typeface="Arial" panose="020B0604020202020204" pitchFamily="34" charset="0"/>
              <a:buChar char="•"/>
            </a:pPr>
            <a:r>
              <a:rPr lang="en-AU" sz="2000" dirty="0"/>
              <a:t>An ethical culture is more likely to lead to ethical employee behaviour.</a:t>
            </a:r>
            <a:endParaRPr lang="en-AU" sz="2000" dirty="0"/>
          </a:p>
          <a:p>
            <a:pPr marL="285750" indent="-285750">
              <a:buFont typeface="Arial" panose="020B0604020202020204" pitchFamily="34" charset="0"/>
              <a:buChar char="•"/>
            </a:pPr>
            <a:r>
              <a:rPr lang="en-AU" sz="2000" dirty="0"/>
              <a:t>The ethical culture of an organisation is subject to the actions of management.</a:t>
            </a:r>
            <a:endParaRPr lang="en-AU" sz="2000" dirty="0"/>
          </a:p>
          <a:p>
            <a:endParaRPr lang="en-A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b="1" dirty="0" smtClean="0"/>
              <a:t>ORGANISATIONAL FACTORS</a:t>
            </a:r>
            <a:endParaRPr lang="zh-CN" altLang="en-US" dirty="0"/>
          </a:p>
        </p:txBody>
      </p:sp>
      <p:sp>
        <p:nvSpPr>
          <p:cNvPr id="3" name="内容占位符 2"/>
          <p:cNvSpPr>
            <a:spLocks noGrp="1"/>
          </p:cNvSpPr>
          <p:nvPr>
            <p:ph idx="1"/>
          </p:nvPr>
        </p:nvSpPr>
        <p:spPr/>
        <p:txBody>
          <a:bodyPr>
            <a:normAutofit/>
          </a:bodyPr>
          <a:lstStyle/>
          <a:p>
            <a:pPr marL="285750" indent="-285750">
              <a:buFont typeface="Arial" panose="020B0604020202020204" pitchFamily="34" charset="0"/>
              <a:buChar char="•"/>
            </a:pPr>
            <a:r>
              <a:rPr lang="en-US" altLang="zh-CN" sz="2000" dirty="0"/>
              <a:t>Top-tier management is considered the most influential factor in setting </a:t>
            </a:r>
            <a:r>
              <a:rPr lang="en-US" altLang="zh-CN" sz="2000" dirty="0" err="1"/>
              <a:t>organisational</a:t>
            </a:r>
            <a:r>
              <a:rPr lang="en-US" altLang="zh-CN" sz="2000" dirty="0"/>
              <a:t> values, which in turn determines the culture that influences members’ </a:t>
            </a:r>
            <a:r>
              <a:rPr lang="en-US" altLang="zh-CN" sz="2000" dirty="0" err="1"/>
              <a:t>behaviour</a:t>
            </a:r>
            <a:r>
              <a:rPr lang="en-US" altLang="zh-CN" sz="2000" dirty="0"/>
              <a:t>. </a:t>
            </a:r>
            <a:endParaRPr lang="en-US" altLang="zh-CN" sz="2000" dirty="0"/>
          </a:p>
          <a:p>
            <a:pPr marL="285750" indent="-285750">
              <a:buFont typeface="Arial" panose="020B0604020202020204" pitchFamily="34" charset="0"/>
              <a:buChar char="•"/>
            </a:pPr>
            <a:r>
              <a:rPr lang="en-US" altLang="zh-CN" sz="2000" dirty="0"/>
              <a:t>The actions and decisions of management have a significant contribution to the culture and ethical approach of an </a:t>
            </a:r>
            <a:r>
              <a:rPr lang="en-US" altLang="zh-CN" sz="2000" dirty="0" err="1"/>
              <a:t>organisation</a:t>
            </a:r>
            <a:r>
              <a:rPr lang="en-US" altLang="zh-CN" sz="2000" dirty="0"/>
              <a:t>. Schein (2004) identifies six areas in which such actions and decisions are most relevant:</a:t>
            </a:r>
            <a:endParaRPr lang="zh-CN" altLang="zh-CN" sz="2000" dirty="0"/>
          </a:p>
          <a:p>
            <a:pPr marL="285750" indent="-285750"/>
            <a:r>
              <a:rPr lang="en-US" altLang="zh-CN" sz="2100" dirty="0" smtClean="0"/>
              <a:t>What leaders pay attention to, measure, and control on a regular basis.</a:t>
            </a:r>
            <a:endParaRPr lang="en-US" altLang="zh-CN" sz="2100" dirty="0" smtClean="0"/>
          </a:p>
          <a:p>
            <a:pPr marL="285750" indent="-285750"/>
            <a:r>
              <a:rPr lang="en-US" altLang="zh-CN" sz="2100" dirty="0" smtClean="0"/>
              <a:t>How leaders react to critical incidents and organizational crises.</a:t>
            </a:r>
            <a:endParaRPr lang="en-US" altLang="zh-CN" sz="2100" dirty="0" smtClean="0"/>
          </a:p>
          <a:p>
            <a:pPr marL="285750" indent="-285750"/>
            <a:r>
              <a:rPr lang="en-US" altLang="zh-CN" sz="2100" dirty="0" smtClean="0"/>
              <a:t>How leaders allocate resources.</a:t>
            </a:r>
            <a:endParaRPr lang="en-US" altLang="zh-CN" sz="2100" dirty="0" smtClean="0"/>
          </a:p>
          <a:p>
            <a:pPr marL="285750" indent="-285750"/>
            <a:r>
              <a:rPr lang="en-US" altLang="zh-CN" sz="2100" dirty="0" smtClean="0"/>
              <a:t>Deliberate role </a:t>
            </a:r>
            <a:r>
              <a:rPr lang="en-US" altLang="zh-CN" sz="2100" dirty="0" err="1" smtClean="0"/>
              <a:t>modelling</a:t>
            </a:r>
            <a:r>
              <a:rPr lang="en-US" altLang="zh-CN" sz="2100" dirty="0" smtClean="0"/>
              <a:t>, teaching, and coaching.</a:t>
            </a:r>
            <a:endParaRPr lang="en-US" altLang="zh-CN" sz="2100" dirty="0" smtClean="0"/>
          </a:p>
          <a:p>
            <a:pPr marL="285750" indent="-285750"/>
            <a:r>
              <a:rPr lang="en-US" altLang="zh-CN" sz="2100" dirty="0" smtClean="0"/>
              <a:t>How leaders allocate rewards and status.</a:t>
            </a:r>
            <a:endParaRPr lang="en-US" altLang="zh-CN" sz="2100" dirty="0" smtClean="0"/>
          </a:p>
          <a:p>
            <a:pPr marL="285750" indent="-285750"/>
            <a:r>
              <a:rPr lang="en-US" altLang="zh-CN" sz="2100" dirty="0" smtClean="0"/>
              <a:t>How leaders recruit, select, promote, and excommunicate (Schein 2004, p. 246).</a:t>
            </a:r>
            <a:endParaRPr lang="en-US" altLang="zh-CN" sz="2100" dirty="0" smtClean="0"/>
          </a:p>
          <a:p>
            <a:endParaRPr lang="zh-CN" altLang="en-US" dirty="0" smtClean="0"/>
          </a:p>
          <a:p>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PROFESSIONAL FACTORS</a:t>
            </a:r>
            <a:endParaRPr lang="en-AU" b="1" dirty="0"/>
          </a:p>
        </p:txBody>
      </p:sp>
      <p:sp>
        <p:nvSpPr>
          <p:cNvPr id="12" name="Content Placeholder 11"/>
          <p:cNvSpPr>
            <a:spLocks noGrp="1"/>
          </p:cNvSpPr>
          <p:nvPr>
            <p:ph idx="1"/>
          </p:nvPr>
        </p:nvSpPr>
        <p:spPr/>
        <p:txBody>
          <a:bodyPr/>
          <a:lstStyle/>
          <a:p>
            <a:pPr marL="285750" indent="-285750">
              <a:buFont typeface="Arial" panose="020B0604020202020204" pitchFamily="34" charset="0"/>
              <a:buChar char="•"/>
            </a:pPr>
            <a:r>
              <a:rPr lang="en-AU" sz="2000" dirty="0"/>
              <a:t>Accountants are influenced by their membership of a profession</a:t>
            </a:r>
            <a:r>
              <a:rPr lang="en-AU" sz="2000" dirty="0" smtClean="0"/>
              <a:t>.</a:t>
            </a:r>
            <a:endParaRPr lang="en-AU" sz="2000" dirty="0"/>
          </a:p>
          <a:p>
            <a:pPr marL="285750" indent="-285750">
              <a:buFont typeface="Arial" panose="020B0604020202020204" pitchFamily="34" charset="0"/>
              <a:buChar char="•"/>
            </a:pPr>
            <a:r>
              <a:rPr lang="en-AU" sz="2000" dirty="0"/>
              <a:t>The extent of the influence on decision-making is dependent on the effectiveness of the Code</a:t>
            </a:r>
            <a:r>
              <a:rPr lang="en-AU" sz="2000" dirty="0" smtClean="0"/>
              <a:t>.</a:t>
            </a:r>
            <a:endParaRPr lang="en-AU" sz="2000" dirty="0"/>
          </a:p>
          <a:p>
            <a:pPr marL="285750" indent="-285750">
              <a:buFont typeface="Arial" panose="020B0604020202020204" pitchFamily="34" charset="0"/>
              <a:buChar char="•"/>
            </a:pPr>
            <a:r>
              <a:rPr lang="en-US" sz="2000" dirty="0"/>
              <a:t>According to the Code, members in business ‘may hold a senior position within an </a:t>
            </a:r>
            <a:r>
              <a:rPr lang="en-US" sz="2000" dirty="0" err="1"/>
              <a:t>organisation</a:t>
            </a:r>
            <a:r>
              <a:rPr lang="en-US" sz="2000" dirty="0" smtClean="0"/>
              <a:t>.</a:t>
            </a:r>
            <a:endParaRPr lang="en-US" sz="2000" dirty="0"/>
          </a:p>
          <a:p>
            <a:pPr marL="285750" indent="-285750">
              <a:buFont typeface="Arial" panose="020B0604020202020204" pitchFamily="34" charset="0"/>
              <a:buChar char="•"/>
            </a:pPr>
            <a:r>
              <a:rPr lang="en-US" sz="2000" dirty="0"/>
              <a:t>The more senior the position, the greater will be the ability and opportunity to influence events, practices and </a:t>
            </a:r>
            <a:r>
              <a:rPr lang="en-US" sz="2000" dirty="0" smtClean="0"/>
              <a:t>attitudes</a:t>
            </a:r>
            <a:endParaRPr lang="en-US"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SOCIETAL FACTORS</a:t>
            </a:r>
            <a:endParaRPr lang="en-AU" b="1" dirty="0"/>
          </a:p>
        </p:txBody>
      </p:sp>
      <p:sp>
        <p:nvSpPr>
          <p:cNvPr id="12" name="Content Placeholder 11"/>
          <p:cNvSpPr>
            <a:spLocks noGrp="1"/>
          </p:cNvSpPr>
          <p:nvPr>
            <p:ph idx="1"/>
          </p:nvPr>
        </p:nvSpPr>
        <p:spPr/>
        <p:txBody>
          <a:bodyPr>
            <a:normAutofit fontScale="92500" lnSpcReduction="10000"/>
          </a:bodyPr>
          <a:lstStyle/>
          <a:p>
            <a:r>
              <a:rPr lang="en-AU" b="1" dirty="0"/>
              <a:t>Law and regulation</a:t>
            </a:r>
            <a:endParaRPr lang="en-AU" b="1" dirty="0"/>
          </a:p>
          <a:p>
            <a:pPr marL="285750" indent="-285750">
              <a:buFont typeface="Arial" panose="020B0604020202020204" pitchFamily="34" charset="0"/>
              <a:buChar char="•"/>
            </a:pPr>
            <a:r>
              <a:rPr lang="en-AU" dirty="0"/>
              <a:t>Laws and regulations are rules established by the community through the legislature. They prohibit certain actions. </a:t>
            </a:r>
            <a:endParaRPr lang="en-AU" dirty="0"/>
          </a:p>
          <a:p>
            <a:pPr marL="285750" indent="-285750">
              <a:buFont typeface="Arial" panose="020B0604020202020204" pitchFamily="34" charset="0"/>
              <a:buChar char="•"/>
            </a:pPr>
            <a:r>
              <a:rPr lang="en-AU" dirty="0"/>
              <a:t>Laws generally reflect societal attitudes; for most people they have minimal impact on ethical behaviour. </a:t>
            </a:r>
            <a:endParaRPr lang="en-AU" dirty="0"/>
          </a:p>
          <a:p>
            <a:endParaRPr lang="en-AU" dirty="0"/>
          </a:p>
          <a:p>
            <a:r>
              <a:rPr lang="en-AU" b="1" dirty="0"/>
              <a:t>Culture</a:t>
            </a:r>
            <a:endParaRPr lang="en-AU" b="1" dirty="0"/>
          </a:p>
          <a:p>
            <a:pPr marL="285750" indent="-285750">
              <a:buFont typeface="Arial" panose="020B0604020202020204" pitchFamily="34" charset="0"/>
              <a:buChar char="•"/>
            </a:pPr>
            <a:r>
              <a:rPr lang="en-AU" dirty="0"/>
              <a:t>In ethics, cultural values have a major influence in determining what is considered proper and ethical. </a:t>
            </a:r>
            <a:endParaRPr lang="en-AU" dirty="0"/>
          </a:p>
          <a:p>
            <a:pPr marL="285750" indent="-285750">
              <a:buFont typeface="Arial" panose="020B0604020202020204" pitchFamily="34" charset="0"/>
              <a:buChar char="•"/>
            </a:pPr>
            <a:r>
              <a:rPr lang="en-AU" dirty="0"/>
              <a:t>Ethical relativism holds that ethical behaviour is relative to the norms of one’s culture.</a:t>
            </a:r>
            <a:endParaRPr lang="en-A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ETHICAL DECISION-MAKING MODELS</a:t>
            </a:r>
            <a:endParaRPr lang="en-AU" b="1" dirty="0"/>
          </a:p>
        </p:txBody>
      </p:sp>
      <p:sp>
        <p:nvSpPr>
          <p:cNvPr id="12" name="Content Placeholder 11"/>
          <p:cNvSpPr>
            <a:spLocks noGrp="1"/>
          </p:cNvSpPr>
          <p:nvPr>
            <p:ph idx="1"/>
          </p:nvPr>
        </p:nvSpPr>
        <p:spPr>
          <a:xfrm>
            <a:off x="609600" y="1600201"/>
            <a:ext cx="9758325" cy="3894496"/>
          </a:xfrm>
        </p:spPr>
        <p:txBody>
          <a:bodyPr/>
          <a:lstStyle/>
          <a:p>
            <a:pPr marL="285750" indent="-285750">
              <a:buFont typeface="Arial" panose="020B0604020202020204" pitchFamily="34" charset="0"/>
              <a:buChar char="•"/>
            </a:pPr>
            <a:r>
              <a:rPr lang="en-AU" sz="2000" dirty="0"/>
              <a:t>Most people rely on personal insight, intuition, judgment and experience to make decisions.</a:t>
            </a:r>
            <a:endParaRPr lang="en-AU" sz="2000" dirty="0"/>
          </a:p>
          <a:p>
            <a:pPr marL="285750" indent="-285750">
              <a:buFont typeface="Arial" panose="020B0604020202020204" pitchFamily="34" charset="0"/>
              <a:buChar char="•"/>
            </a:pPr>
            <a:r>
              <a:rPr lang="en-AU" sz="2000" dirty="0"/>
              <a:t>A simplistic approach is to use an unstructured base for making decisions (heuristic approach).</a:t>
            </a:r>
            <a:endParaRPr lang="en-AU" sz="2000" dirty="0"/>
          </a:p>
          <a:p>
            <a:pPr marL="285750" indent="-285750">
              <a:buFont typeface="Arial" panose="020B0604020202020204" pitchFamily="34" charset="0"/>
              <a:buChar char="•"/>
            </a:pPr>
            <a:r>
              <a:rPr lang="en-AU" sz="2000" dirty="0"/>
              <a:t>This may lead to solutions that are merely satisfactory or adequate.</a:t>
            </a:r>
            <a:endParaRPr lang="en-AU" sz="2000" dirty="0"/>
          </a:p>
          <a:p>
            <a:pPr marL="285750" indent="-285750">
              <a:buFont typeface="Arial" panose="020B0604020202020204" pitchFamily="34" charset="0"/>
              <a:buChar char="•"/>
            </a:pPr>
            <a:r>
              <a:rPr lang="en-AU" sz="2000" dirty="0"/>
              <a:t>A more systematic approach is to use structured models of decision-making.</a:t>
            </a:r>
            <a:endParaRPr lang="en-AU" sz="2000" dirty="0"/>
          </a:p>
          <a:p>
            <a:pPr marL="285750" indent="-285750">
              <a:buFont typeface="Arial" panose="020B0604020202020204" pitchFamily="34" charset="0"/>
              <a:buChar char="•"/>
            </a:pPr>
            <a:r>
              <a:rPr lang="en-AU" sz="2000" dirty="0"/>
              <a:t>There is no perfect or correct model.</a:t>
            </a:r>
            <a:endParaRPr lang="en-AU" sz="2000" dirty="0"/>
          </a:p>
          <a:p>
            <a:pPr marL="285750" indent="-285750">
              <a:buFont typeface="Arial" panose="020B0604020202020204" pitchFamily="34" charset="0"/>
              <a:buChar char="•"/>
            </a:pPr>
            <a:r>
              <a:rPr lang="en-AU" sz="2000" dirty="0"/>
              <a:t>The following models should reduce the possibility of an incorrect or inappropriate decision.</a:t>
            </a:r>
            <a:endParaRPr lang="en-AU" sz="2000" dirty="0"/>
          </a:p>
          <a:p>
            <a:endParaRPr lang="en-AU"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PHILOSOPHICAL MODEL </a:t>
            </a:r>
            <a:br>
              <a:rPr lang="en-AU" b="1" dirty="0"/>
            </a:br>
            <a:r>
              <a:rPr lang="en-AU" b="1" dirty="0"/>
              <a:t>OF ETHICAL DECISION-MAKING</a:t>
            </a:r>
            <a:endParaRPr lang="en-AU" b="1" dirty="0"/>
          </a:p>
        </p:txBody>
      </p:sp>
      <p:sp>
        <p:nvSpPr>
          <p:cNvPr id="3" name="Content Placeholder 2"/>
          <p:cNvSpPr>
            <a:spLocks noGrp="1"/>
          </p:cNvSpPr>
          <p:nvPr>
            <p:ph idx="1"/>
          </p:nvPr>
        </p:nvSpPr>
        <p:spPr>
          <a:xfrm>
            <a:off x="609601" y="1893816"/>
            <a:ext cx="9739423" cy="3894496"/>
          </a:xfrm>
        </p:spPr>
        <p:txBody>
          <a:bodyPr>
            <a:normAutofit fontScale="77500" lnSpcReduction="20000"/>
          </a:bodyPr>
          <a:lstStyle/>
          <a:p>
            <a:r>
              <a:rPr lang="en-AU" dirty="0" smtClean="0"/>
              <a:t> For </a:t>
            </a:r>
            <a:r>
              <a:rPr lang="en-AU" dirty="0"/>
              <a:t>each alternative course of action, ask:</a:t>
            </a:r>
            <a:endParaRPr lang="en-AU" dirty="0"/>
          </a:p>
          <a:p>
            <a:pPr marL="285750" indent="-285750">
              <a:buFont typeface="Arial" panose="020B0604020202020204" pitchFamily="34" charset="0"/>
              <a:buChar char="•"/>
            </a:pPr>
            <a:r>
              <a:rPr lang="en-AU" dirty="0"/>
              <a:t>Do the benefits outweigh the harms to oneself?</a:t>
            </a:r>
            <a:endParaRPr lang="en-AU" dirty="0"/>
          </a:p>
          <a:p>
            <a:pPr marL="285750" indent="-285750">
              <a:buFont typeface="Arial" panose="020B0604020202020204" pitchFamily="34" charset="0"/>
              <a:buChar char="•"/>
            </a:pPr>
            <a:r>
              <a:rPr lang="en-AU" dirty="0"/>
              <a:t>Do the benefits outweigh the harms to others?</a:t>
            </a:r>
            <a:endParaRPr lang="en-AU" dirty="0"/>
          </a:p>
          <a:p>
            <a:pPr marL="285750" indent="-285750">
              <a:buFont typeface="Arial" panose="020B0604020202020204" pitchFamily="34" charset="0"/>
              <a:buChar char="•"/>
            </a:pPr>
            <a:r>
              <a:rPr lang="en-AU" dirty="0"/>
              <a:t>Are the rights of individual stakeholders considered and respected?</a:t>
            </a:r>
            <a:endParaRPr lang="en-AU" dirty="0"/>
          </a:p>
          <a:p>
            <a:pPr marL="285750" indent="-285750">
              <a:buFont typeface="Arial" panose="020B0604020202020204" pitchFamily="34" charset="0"/>
              <a:buChar char="•"/>
            </a:pPr>
            <a:r>
              <a:rPr lang="en-AU" dirty="0"/>
              <a:t>Are the benefits and burdens justly distributed?</a:t>
            </a:r>
            <a:endParaRPr lang="en-AU" dirty="0"/>
          </a:p>
          <a:p>
            <a:endParaRPr lang="en-AU" dirty="0"/>
          </a:p>
          <a:p>
            <a:r>
              <a:rPr lang="en-AU" dirty="0"/>
              <a:t>This approach provides a framework within which ethical issues can be identified, analysed and resolved.</a:t>
            </a:r>
            <a:endParaRPr lang="en-AU" dirty="0"/>
          </a:p>
          <a:p>
            <a:endParaRPr lang="en-AU" dirty="0"/>
          </a:p>
          <a:p>
            <a:r>
              <a:rPr lang="en-AU" dirty="0"/>
              <a:t>Its strength lies in the application of multiple theories to an ethical dilemma, rather than a single theory.</a:t>
            </a:r>
            <a:endParaRPr lang="en-AU"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Seven-step model</a:t>
            </a:r>
            <a:endParaRPr lang="zh-CN" altLang="en-US" dirty="0"/>
          </a:p>
        </p:txBody>
      </p:sp>
      <p:sp>
        <p:nvSpPr>
          <p:cNvPr id="3" name="内容占位符 2"/>
          <p:cNvSpPr>
            <a:spLocks noGrp="1"/>
          </p:cNvSpPr>
          <p:nvPr>
            <p:ph idx="1"/>
          </p:nvPr>
        </p:nvSpPr>
        <p:spPr>
          <a:xfrm>
            <a:off x="771088" y="1515232"/>
            <a:ext cx="10515600" cy="4351338"/>
          </a:xfrm>
        </p:spPr>
        <p:txBody>
          <a:bodyPr>
            <a:normAutofit/>
          </a:bodyPr>
          <a:lstStyle/>
          <a:p>
            <a:r>
              <a:rPr lang="en-US" altLang="zh-CN" sz="2000" dirty="0" smtClean="0"/>
              <a:t>1.What </a:t>
            </a:r>
            <a:r>
              <a:rPr lang="en-US" altLang="zh-CN" sz="2000" dirty="0"/>
              <a:t>are the facts of the </a:t>
            </a:r>
            <a:r>
              <a:rPr lang="en-US" altLang="zh-CN" sz="2000" dirty="0" smtClean="0"/>
              <a:t>case?</a:t>
            </a:r>
            <a:endParaRPr lang="en-US" altLang="zh-CN" sz="2000" dirty="0"/>
          </a:p>
          <a:p>
            <a:r>
              <a:rPr lang="en-US" altLang="zh-CN" sz="2000" dirty="0" smtClean="0"/>
              <a:t>2.What </a:t>
            </a:r>
            <a:r>
              <a:rPr lang="en-US" altLang="zh-CN" sz="2000" dirty="0"/>
              <a:t>are the ethical issues in the </a:t>
            </a:r>
            <a:r>
              <a:rPr lang="en-US" altLang="zh-CN" sz="2000" dirty="0" smtClean="0"/>
              <a:t>case?</a:t>
            </a:r>
            <a:endParaRPr lang="en-US" altLang="zh-CN" sz="2000" dirty="0" smtClean="0"/>
          </a:p>
          <a:p>
            <a:r>
              <a:rPr lang="en-US" altLang="zh-CN" sz="2000" dirty="0" smtClean="0"/>
              <a:t>3.What are the norms, principles and values related to the case?</a:t>
            </a:r>
            <a:endParaRPr lang="en-US" altLang="zh-CN" sz="2000" dirty="0" smtClean="0"/>
          </a:p>
          <a:p>
            <a:r>
              <a:rPr lang="en-US" altLang="zh-CN" sz="2000" dirty="0" smtClean="0"/>
              <a:t>4.What are the alternative courses of action?</a:t>
            </a:r>
            <a:endParaRPr lang="en-US" altLang="zh-CN" sz="2000" dirty="0" smtClean="0"/>
          </a:p>
          <a:p>
            <a:r>
              <a:rPr lang="en-US" altLang="zh-CN" sz="2000" dirty="0" smtClean="0"/>
              <a:t>5.What is the best course of action that is consistent with the norms, principles and values identified in Step 3?</a:t>
            </a:r>
            <a:endParaRPr lang="en-US" altLang="zh-CN" sz="2000" dirty="0" smtClean="0"/>
          </a:p>
          <a:p>
            <a:r>
              <a:rPr lang="en-US" altLang="zh-CN" sz="2000" dirty="0" smtClean="0"/>
              <a:t>6.What are the consequences of each possible course of action?</a:t>
            </a:r>
            <a:endParaRPr lang="en-US" altLang="zh-CN" sz="2000" dirty="0" smtClean="0"/>
          </a:p>
          <a:p>
            <a:r>
              <a:rPr lang="en-US" altLang="zh-CN" sz="2000" dirty="0" smtClean="0"/>
              <a:t>7.What is the decision?</a:t>
            </a:r>
            <a:endParaRPr lang="en-US" altLang="zh-CN" sz="2000" dirty="0" smtClean="0"/>
          </a:p>
          <a:p>
            <a:endParaRPr lang="en-US" altLang="zh-CN" dirty="0" smtClean="0"/>
          </a:p>
          <a:p>
            <a:endParaRPr lang="en-US" altLang="zh-CN" dirty="0" smtClean="0"/>
          </a:p>
          <a:p>
            <a:endParaRPr lang="en-US" altLang="zh-CN" dirty="0" smtClean="0"/>
          </a:p>
          <a:p>
            <a:endParaRPr lang="en-US" altLang="zh-CN" dirty="0"/>
          </a:p>
          <a:p>
            <a:endParaRPr lang="zh-CN" altLang="en-US" dirty="0"/>
          </a:p>
        </p:txBody>
      </p:sp>
      <p:pic>
        <p:nvPicPr>
          <p:cNvPr id="4" name="图片 3"/>
          <p:cNvPicPr>
            <a:picLocks noChangeAspect="1"/>
          </p:cNvPicPr>
          <p:nvPr/>
        </p:nvPicPr>
        <p:blipFill>
          <a:blip r:embed="rId1"/>
          <a:stretch>
            <a:fillRect/>
          </a:stretch>
        </p:blipFill>
        <p:spPr>
          <a:xfrm>
            <a:off x="364337" y="4670758"/>
            <a:ext cx="10924979" cy="20362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a:t>THE ACCOUNTING WORK ENVIRONMENT</a:t>
            </a:r>
            <a:endParaRPr lang="zh-CN" altLang="en-US" dirty="0"/>
          </a:p>
        </p:txBody>
      </p:sp>
      <p:sp>
        <p:nvSpPr>
          <p:cNvPr id="3" name="内容占位符 2"/>
          <p:cNvSpPr>
            <a:spLocks noGrp="1"/>
          </p:cNvSpPr>
          <p:nvPr>
            <p:ph idx="1"/>
          </p:nvPr>
        </p:nvSpPr>
        <p:spPr/>
        <p:txBody>
          <a:bodyPr/>
          <a:lstStyle/>
          <a:p>
            <a:r>
              <a:rPr lang="en-US" altLang="zh-CN" dirty="0"/>
              <a:t>Ethical decisions are those that support the overall objective of serving the interests of society. </a:t>
            </a:r>
            <a:endParaRPr lang="en-US" altLang="zh-CN" dirty="0"/>
          </a:p>
          <a:p>
            <a:pPr marL="0" indent="0">
              <a:buNone/>
            </a:pPr>
            <a:endParaRPr lang="en-US" altLang="zh-CN" dirty="0"/>
          </a:p>
          <a:p>
            <a:pPr algn="just"/>
            <a:r>
              <a:rPr lang="en-US" altLang="zh-CN" dirty="0"/>
              <a:t>Unethical decisions undermine the credibility of the entire profession and increase the likelihood that external regulators will impose restrictions on the profession’s ability to act autonomously and self-regulate.</a:t>
            </a:r>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24878</Words>
  <Application>WPS 演示</Application>
  <PresentationFormat>自定义</PresentationFormat>
  <Paragraphs>730</Paragraphs>
  <Slides>89</Slides>
  <Notes>17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89</vt:i4>
      </vt:variant>
    </vt:vector>
  </HeadingPairs>
  <TitlesOfParts>
    <vt:vector size="105" baseType="lpstr">
      <vt:lpstr>Arial</vt:lpstr>
      <vt:lpstr>宋体</vt:lpstr>
      <vt:lpstr>Wingdings</vt:lpstr>
      <vt:lpstr>Arial</vt:lpstr>
      <vt:lpstr>等线</vt:lpstr>
      <vt:lpstr>Times New Roman</vt:lpstr>
      <vt:lpstr>微软雅黑</vt:lpstr>
      <vt:lpstr>Arial Unicode MS</vt:lpstr>
      <vt:lpstr>等线 Light</vt:lpstr>
      <vt:lpstr>仿宋</vt:lpstr>
      <vt:lpstr>楷体</vt:lpstr>
      <vt:lpstr>Calibri</vt:lpstr>
      <vt:lpstr>Calibri</vt:lpstr>
      <vt:lpstr>Times New Roman (正文 CS 字体)</vt:lpstr>
      <vt:lpstr>黑体</vt:lpstr>
      <vt:lpstr>Office 主题​​</vt:lpstr>
      <vt:lpstr>PowerPoint 演示文稿</vt:lpstr>
      <vt:lpstr>PowerPoint 演示文稿</vt:lpstr>
      <vt:lpstr>ETHICAL RESPONSIBILITIES</vt:lpstr>
      <vt:lpstr>A PROFESSIONAL ACCOUNTANT</vt:lpstr>
      <vt:lpstr>IMPACT OF ETHICAL OR UNETHICAL DECISIONS</vt:lpstr>
      <vt:lpstr>IMPACT OF ETHICAL OR UNETHICAL DECISIONS</vt:lpstr>
      <vt:lpstr>IMPACT OF ETHICAL OR UNETHICAL DECISIONS</vt:lpstr>
      <vt:lpstr>THE ACCOUNTING WORK ENVIRONMENT</vt:lpstr>
      <vt:lpstr>THE ACCOUNTING WORK ENVIRONMENT</vt:lpstr>
      <vt:lpstr>THE ACCOUNTING WORK ENVIRONMENT</vt:lpstr>
      <vt:lpstr>ETHICS IN ACCOUNTING： REAL-LIFE SCENARIOS</vt:lpstr>
      <vt:lpstr>ETHICS IN ACCOUNTING： REAL-LIFE SCENARIOS</vt:lpstr>
      <vt:lpstr>PowerPoint 演示文稿</vt:lpstr>
      <vt:lpstr>PowerPoint 演示文稿</vt:lpstr>
      <vt:lpstr>PowerPoint 演示文稿</vt:lpstr>
      <vt:lpstr>二、国际会计师联合会（IFAC）</vt:lpstr>
      <vt:lpstr>PowerPoint 演示文稿</vt:lpstr>
      <vt:lpstr>PowerPoint 演示文稿</vt:lpstr>
      <vt:lpstr>PowerPoint 演示文稿</vt:lpstr>
      <vt:lpstr>PowerPoint 演示文稿</vt:lpstr>
      <vt:lpstr>THE PUBLIC INTEREST:  ETHICS IN PRACTICE</vt:lpstr>
      <vt:lpstr>THE PUBLIC INTEREST:  ETHICS IN PRACTICE</vt:lpstr>
      <vt:lpstr>PowerPoint 演示文稿</vt:lpstr>
      <vt:lpstr>PART A OF THE CODE:  GENERAL APPLICATION OF THE CODE</vt:lpstr>
      <vt:lpstr>INTEGRITY</vt:lpstr>
      <vt:lpstr>INTEGRITY </vt:lpstr>
      <vt:lpstr>INTEGRITY</vt:lpstr>
      <vt:lpstr>PowerPoint 演示文稿</vt:lpstr>
      <vt:lpstr>OBJECTIVITY</vt:lpstr>
      <vt:lpstr>PowerPoint 演示文稿</vt:lpstr>
      <vt:lpstr>OBJECTIVITY </vt:lpstr>
      <vt:lpstr>PowerPoint 演示文稿</vt:lpstr>
      <vt:lpstr>PROFESSIONAL COMPETENCE  AND DUE CARE</vt:lpstr>
      <vt:lpstr>PROFESSIONAL COMPETENCE  AND DUE CARE</vt:lpstr>
      <vt:lpstr>PROFESSIONAL COMPETENCE AND  DUE CARE</vt:lpstr>
      <vt:lpstr>PowerPoint 演示文稿</vt:lpstr>
      <vt:lpstr>PowerPoint 演示文稿</vt:lpstr>
      <vt:lpstr>PowerPoint 演示文稿</vt:lpstr>
      <vt:lpstr>PowerPoint 演示文稿</vt:lpstr>
      <vt:lpstr>CONFIDENTIALITY</vt:lpstr>
      <vt:lpstr>CONFIDENTIALITY</vt:lpstr>
      <vt:lpstr>PowerPoint 演示文稿</vt:lpstr>
      <vt:lpstr>PowerPoint 演示文稿</vt:lpstr>
      <vt:lpstr>PowerPoint 演示文稿</vt:lpstr>
      <vt:lpstr>PowerPoint 演示文稿</vt:lpstr>
      <vt:lpstr>PowerPoint 演示文稿</vt:lpstr>
      <vt:lpstr>PROFESSIONAL BEHAVIOUR </vt:lpstr>
      <vt:lpstr>PROFESSIONAL BEHAVIOUR </vt:lpstr>
      <vt:lpstr>PowerPoint 演示文稿</vt:lpstr>
      <vt:lpstr>PROFESSIONAL BEHAVIOUR </vt:lpstr>
      <vt:lpstr>PROFESSIONAL BEHAVIOUR </vt:lpstr>
      <vt:lpstr>PowerPoint 演示文稿</vt:lpstr>
      <vt:lpstr>PowerPoint 演示文稿</vt:lpstr>
      <vt:lpstr>PowerPoint 演示文稿</vt:lpstr>
      <vt:lpstr>PowerPoint 演示文稿</vt:lpstr>
      <vt:lpstr>THE CONCEPTUAL FRAMEWORK APPROACH</vt:lpstr>
      <vt:lpstr>THE CONCEPTUAL FRAMEWORK APPROACH</vt:lpstr>
      <vt:lpstr>THE CONCEPTUAL FRAMEWORK APPROACH</vt:lpstr>
      <vt:lpstr>THE CONCEPTUAL FRAMEWORK APPROACH</vt:lpstr>
      <vt:lpstr>THE CONCEPTUAL FRAMEWORK APPROACH</vt:lpstr>
      <vt:lpstr>PowerPoint 演示文稿</vt:lpstr>
      <vt:lpstr>PowerPoint 演示文稿</vt:lpstr>
      <vt:lpstr>THREATS IDENTIFICATION</vt:lpstr>
      <vt:lpstr>PowerPoint 演示文稿</vt:lpstr>
      <vt:lpstr>PowerPoint 演示文稿</vt:lpstr>
      <vt:lpstr>PowerPoint 演示文稿</vt:lpstr>
      <vt:lpstr>EVALUATION THREATS-self-interest threat</vt:lpstr>
      <vt:lpstr>EVALUATION THREATS-self-review threat</vt:lpstr>
      <vt:lpstr>EVALUATION THREATS-advocacy threat</vt:lpstr>
      <vt:lpstr>EVALUATION THREATS-Familiarity threat</vt:lpstr>
      <vt:lpstr>EVALUATION THREATS-intimidation threat</vt:lpstr>
      <vt:lpstr>PowerPoint 演示文稿</vt:lpstr>
      <vt:lpstr>PowerPoint 演示文稿</vt:lpstr>
      <vt:lpstr>PowerPoint 演示文稿</vt:lpstr>
      <vt:lpstr>PowerPoint 演示文稿</vt:lpstr>
      <vt:lpstr>PowerPoint 演示文稿</vt:lpstr>
      <vt:lpstr>PowerPoint 演示文稿</vt:lpstr>
      <vt:lpstr>Ethical decision-making</vt:lpstr>
      <vt:lpstr>INFLUENCES ON AN INDIVIDUAL’S DECISION</vt:lpstr>
      <vt:lpstr>INDIVIDUAL FACTORS</vt:lpstr>
      <vt:lpstr>INDIVIDUAL FACTORS</vt:lpstr>
      <vt:lpstr>Reference reading in module 1: Stage of Moral Development 关于劳伦斯道德发展阶段论</vt:lpstr>
      <vt:lpstr>ORGANISATIONAL FACTORS</vt:lpstr>
      <vt:lpstr>ORGANISATIONAL FACTORS</vt:lpstr>
      <vt:lpstr>PROFESSIONAL FACTORS</vt:lpstr>
      <vt:lpstr>SOCIETAL FACTORS</vt:lpstr>
      <vt:lpstr>ETHICAL DECISION-MAKING MODELS</vt:lpstr>
      <vt:lpstr>PHILOSOPHICAL MODEL  OF ETHICAL DECISION-MAKING</vt:lpstr>
      <vt:lpstr>Seven-step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 jiawei</dc:creator>
  <cp:lastModifiedBy>wendy</cp:lastModifiedBy>
  <cp:revision>163</cp:revision>
  <dcterms:created xsi:type="dcterms:W3CDTF">2020-02-15T15:53:00Z</dcterms:created>
  <dcterms:modified xsi:type="dcterms:W3CDTF">2021-09-22T02:54:11Z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DE1FE003123E4E99BB3CA3DDEAD3D456</vt:lpwstr>
  </property>
</Properties>
</file>